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49" r:id="rId2"/>
  </p:sldMasterIdLst>
  <p:notesMasterIdLst>
    <p:notesMasterId r:id="rId42"/>
  </p:notesMasterIdLst>
  <p:handoutMasterIdLst>
    <p:handoutMasterId r:id="rId43"/>
  </p:handoutMasterIdLst>
  <p:sldIdLst>
    <p:sldId id="437" r:id="rId3"/>
    <p:sldId id="600" r:id="rId4"/>
    <p:sldId id="630" r:id="rId5"/>
    <p:sldId id="628" r:id="rId6"/>
    <p:sldId id="627" r:id="rId7"/>
    <p:sldId id="629" r:id="rId8"/>
    <p:sldId id="633" r:id="rId9"/>
    <p:sldId id="635" r:id="rId10"/>
    <p:sldId id="631" r:id="rId11"/>
    <p:sldId id="636" r:id="rId12"/>
    <p:sldId id="637" r:id="rId13"/>
    <p:sldId id="634" r:id="rId14"/>
    <p:sldId id="632" r:id="rId15"/>
    <p:sldId id="641" r:id="rId16"/>
    <p:sldId id="642" r:id="rId17"/>
    <p:sldId id="638" r:id="rId18"/>
    <p:sldId id="646" r:id="rId19"/>
    <p:sldId id="659" r:id="rId20"/>
    <p:sldId id="647" r:id="rId21"/>
    <p:sldId id="657" r:id="rId22"/>
    <p:sldId id="658" r:id="rId23"/>
    <p:sldId id="656" r:id="rId24"/>
    <p:sldId id="640" r:id="rId25"/>
    <p:sldId id="639" r:id="rId26"/>
    <p:sldId id="651" r:id="rId27"/>
    <p:sldId id="652" r:id="rId28"/>
    <p:sldId id="653" r:id="rId29"/>
    <p:sldId id="644" r:id="rId30"/>
    <p:sldId id="654" r:id="rId31"/>
    <p:sldId id="655" r:id="rId32"/>
    <p:sldId id="643" r:id="rId33"/>
    <p:sldId id="587" r:id="rId34"/>
    <p:sldId id="650" r:id="rId35"/>
    <p:sldId id="594" r:id="rId36"/>
    <p:sldId id="505" r:id="rId37"/>
    <p:sldId id="449" r:id="rId38"/>
    <p:sldId id="482" r:id="rId39"/>
    <p:sldId id="510" r:id="rId40"/>
    <p:sldId id="511" r:id="rId4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006600"/>
    <a:srgbClr val="000000"/>
    <a:srgbClr val="FFCC00"/>
    <a:srgbClr val="4D4D4D"/>
    <a:srgbClr val="68002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0" autoAdjust="0"/>
    <p:restoredTop sz="94712" autoAdjust="0"/>
  </p:normalViewPr>
  <p:slideViewPr>
    <p:cSldViewPr>
      <p:cViewPr varScale="1">
        <p:scale>
          <a:sx n="54" d="100"/>
          <a:sy n="54" d="100"/>
        </p:scale>
        <p:origin x="-104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1A957109-3690-43B9-924C-5DA9CF9C1DEF}" type="datetimeFigureOut">
              <a:rPr lang="en-US"/>
              <a:pPr>
                <a:defRPr/>
              </a:pPr>
              <a:t>3/7/2011</a:t>
            </a:fld>
            <a:endParaRPr lang="en-US"/>
          </a:p>
        </p:txBody>
      </p:sp>
      <p:sp>
        <p:nvSpPr>
          <p:cNvPr id="10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73F10F-B9E5-47B3-B7E3-42319A2CC363}" type="slidenum">
              <a:rPr lang="en-US"/>
              <a:pPr>
                <a:defRPr/>
              </a:pPr>
              <a:t>‹#›</a:t>
            </a:fld>
            <a:endParaRPr lang="en-US"/>
          </a:p>
        </p:txBody>
      </p:sp>
    </p:spTree>
    <p:extLst>
      <p:ext uri="{BB962C8B-B14F-4D97-AF65-F5344CB8AC3E}">
        <p14:creationId xmlns:p14="http://schemas.microsoft.com/office/powerpoint/2010/main" val="151129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4325FCF9-D820-460F-B919-AA10E7C7889F}" type="datetimeFigureOut">
              <a:rPr lang="en-US"/>
              <a:pPr>
                <a:defRPr/>
              </a:pPr>
              <a:t>3/7/2011</a:t>
            </a:fld>
            <a:endParaRPr lang="en-US"/>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Kliknij, aby edytować style wzorca tekstu</a:t>
            </a:r>
          </a:p>
          <a:p>
            <a:pPr lvl="1"/>
            <a:r>
              <a:rPr lang="en-US" noProof="0" smtClean="0"/>
              <a:t>Drugi poziom</a:t>
            </a:r>
          </a:p>
          <a:p>
            <a:pPr lvl="2"/>
            <a:r>
              <a:rPr lang="en-US" noProof="0" smtClean="0"/>
              <a:t>Trzeci poziom</a:t>
            </a:r>
          </a:p>
          <a:p>
            <a:pPr lvl="3"/>
            <a:r>
              <a:rPr lang="en-US" noProof="0" smtClean="0"/>
              <a:t>Czwarty poziom</a:t>
            </a:r>
          </a:p>
          <a:p>
            <a:pPr lvl="4"/>
            <a:r>
              <a:rPr lang="en-US" noProof="0" smtClean="0"/>
              <a:t>Piąty poziom</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47D0332-CE86-4504-AA9D-55835ABF3197}" type="slidenum">
              <a:rPr lang="en-US"/>
              <a:pPr>
                <a:defRPr/>
              </a:pPr>
              <a:t>‹#›</a:t>
            </a:fld>
            <a:endParaRPr lang="en-US"/>
          </a:p>
        </p:txBody>
      </p:sp>
    </p:spTree>
    <p:extLst>
      <p:ext uri="{BB962C8B-B14F-4D97-AF65-F5344CB8AC3E}">
        <p14:creationId xmlns:p14="http://schemas.microsoft.com/office/powerpoint/2010/main" val="3506201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pl-P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953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684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5348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6385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6157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2782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1725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0330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5263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8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5CD34F90-2E8A-4F33-9489-4CE78892A3DD}" type="datetimeFigureOut">
              <a:rPr lang="pl-PL" smtClean="0">
                <a:solidFill>
                  <a:prstClr val="black">
                    <a:tint val="75000"/>
                  </a:prstClr>
                </a:solidFill>
              </a:rPr>
              <a:pPr/>
              <a:t>2011-03-07</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0C157AF3-FCD0-46C4-BE40-E77160630F8C}"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52174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0023"/>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Prostokąt 7"/>
          <p:cNvSpPr>
            <a:spLocks noChangeArrowheads="1"/>
          </p:cNvSpPr>
          <p:nvPr userDrawn="1"/>
        </p:nvSpPr>
        <p:spPr bwMode="auto">
          <a:xfrm>
            <a:off x="214313" y="6345238"/>
            <a:ext cx="8786812" cy="338137"/>
          </a:xfrm>
          <a:prstGeom prst="rect">
            <a:avLst/>
          </a:prstGeom>
          <a:noFill/>
          <a:ln w="9525">
            <a:noFill/>
            <a:miter lim="800000"/>
            <a:headEnd/>
            <a:tailEnd/>
          </a:ln>
        </p:spPr>
        <p:txBody>
          <a:bodyPr>
            <a:spAutoFit/>
          </a:bodyPr>
          <a:lstStyle/>
          <a:p>
            <a:pPr algn="ctr"/>
            <a:r>
              <a:rPr lang="pl-PL" sz="1600" dirty="0" smtClean="0">
                <a:solidFill>
                  <a:srgbClr val="0070C0"/>
                </a:solidFill>
              </a:rPr>
              <a:t>Seminarium heliofizyczne Prof. Jakimca   7 marca 2011</a:t>
            </a:r>
            <a:endParaRPr lang="en-US" dirty="0">
              <a:solidFill>
                <a:srgbClr val="0070C0"/>
              </a:solidFill>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8"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FFC000"/>
          </a:solidFill>
          <a:latin typeface="Arial" pitchFamily="34" charset="0"/>
          <a:ea typeface="+mj-ea"/>
          <a:cs typeface="+mj-cs"/>
        </a:defRPr>
      </a:lvl1pPr>
      <a:lvl2pPr algn="ctr" rtl="0" eaLnBrk="0" fontAlgn="base" hangingPunct="0">
        <a:spcBef>
          <a:spcPct val="0"/>
        </a:spcBef>
        <a:spcAft>
          <a:spcPct val="0"/>
        </a:spcAft>
        <a:defRPr sz="4400">
          <a:solidFill>
            <a:srgbClr val="FFC000"/>
          </a:solidFill>
          <a:latin typeface="Arial" pitchFamily="34" charset="0"/>
        </a:defRPr>
      </a:lvl2pPr>
      <a:lvl3pPr algn="ctr" rtl="0" eaLnBrk="0" fontAlgn="base" hangingPunct="0">
        <a:spcBef>
          <a:spcPct val="0"/>
        </a:spcBef>
        <a:spcAft>
          <a:spcPct val="0"/>
        </a:spcAft>
        <a:defRPr sz="4400">
          <a:solidFill>
            <a:srgbClr val="FFC000"/>
          </a:solidFill>
          <a:latin typeface="Arial" pitchFamily="34" charset="0"/>
        </a:defRPr>
      </a:lvl3pPr>
      <a:lvl4pPr algn="ctr" rtl="0" eaLnBrk="0" fontAlgn="base" hangingPunct="0">
        <a:spcBef>
          <a:spcPct val="0"/>
        </a:spcBef>
        <a:spcAft>
          <a:spcPct val="0"/>
        </a:spcAft>
        <a:defRPr sz="4400">
          <a:solidFill>
            <a:srgbClr val="FFC000"/>
          </a:solidFill>
          <a:latin typeface="Arial" pitchFamily="34" charset="0"/>
        </a:defRPr>
      </a:lvl4pPr>
      <a:lvl5pPr algn="ctr" rtl="0" eaLnBrk="0" fontAlgn="base" hangingPunct="0">
        <a:spcBef>
          <a:spcPct val="0"/>
        </a:spcBef>
        <a:spcAft>
          <a:spcPct val="0"/>
        </a:spcAft>
        <a:defRPr sz="4400">
          <a:solidFill>
            <a:srgbClr val="FFC000"/>
          </a:solidFill>
          <a:latin typeface="Arial" pitchFamily="34" charset="0"/>
        </a:defRPr>
      </a:lvl5pPr>
      <a:lvl6pPr marL="457200" algn="ctr" rtl="0" fontAlgn="base">
        <a:spcBef>
          <a:spcPct val="0"/>
        </a:spcBef>
        <a:spcAft>
          <a:spcPct val="0"/>
        </a:spcAft>
        <a:defRPr sz="4400">
          <a:solidFill>
            <a:srgbClr val="FFC000"/>
          </a:solidFill>
          <a:latin typeface="Calibri" pitchFamily="34" charset="0"/>
        </a:defRPr>
      </a:lvl6pPr>
      <a:lvl7pPr marL="914400" algn="ctr" rtl="0" fontAlgn="base">
        <a:spcBef>
          <a:spcPct val="0"/>
        </a:spcBef>
        <a:spcAft>
          <a:spcPct val="0"/>
        </a:spcAft>
        <a:defRPr sz="4400">
          <a:solidFill>
            <a:srgbClr val="FFC000"/>
          </a:solidFill>
          <a:latin typeface="Calibri" pitchFamily="34" charset="0"/>
        </a:defRPr>
      </a:lvl7pPr>
      <a:lvl8pPr marL="1371600" algn="ctr" rtl="0" fontAlgn="base">
        <a:spcBef>
          <a:spcPct val="0"/>
        </a:spcBef>
        <a:spcAft>
          <a:spcPct val="0"/>
        </a:spcAft>
        <a:defRPr sz="4400">
          <a:solidFill>
            <a:srgbClr val="FFC000"/>
          </a:solidFill>
          <a:latin typeface="Calibri" pitchFamily="34" charset="0"/>
        </a:defRPr>
      </a:lvl8pPr>
      <a:lvl9pPr marL="1828800" algn="ctr" rtl="0" fontAlgn="base">
        <a:spcBef>
          <a:spcPct val="0"/>
        </a:spcBef>
        <a:spcAft>
          <a:spcPct val="0"/>
        </a:spcAft>
        <a:defRPr sz="44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FFC000"/>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FFC000"/>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FFC000"/>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FFC000"/>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FFC00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CD34F90-2E8A-4F33-9489-4CE78892A3DD}" type="datetimeFigureOut">
              <a:rPr lang="pl-PL" smtClean="0">
                <a:solidFill>
                  <a:prstClr val="black">
                    <a:tint val="75000"/>
                  </a:prstClr>
                </a:solidFill>
                <a:latin typeface="Calibri"/>
              </a:rPr>
              <a:pPr fontAlgn="auto">
                <a:spcBef>
                  <a:spcPts val="0"/>
                </a:spcBef>
                <a:spcAft>
                  <a:spcPts val="0"/>
                </a:spcAft>
              </a:pPr>
              <a:t>2011-03-07</a:t>
            </a:fld>
            <a:endParaRPr lang="pl-PL">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l-PL">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C157AF3-FCD0-46C4-BE40-E77160630F8C}" type="slidenum">
              <a:rPr lang="pl-PL" smtClean="0">
                <a:solidFill>
                  <a:prstClr val="black">
                    <a:tint val="75000"/>
                  </a:prstClr>
                </a:solidFill>
                <a:latin typeface="Calibri"/>
              </a:rPr>
              <a:pPr fontAlgn="auto">
                <a:spcBef>
                  <a:spcPts val="0"/>
                </a:spcBef>
                <a:spcAft>
                  <a:spcPts val="0"/>
                </a:spcAft>
              </a:pPr>
              <a:t>‹#›</a:t>
            </a:fld>
            <a:endParaRPr lang="pl-PL">
              <a:solidFill>
                <a:prstClr val="black">
                  <a:tint val="75000"/>
                </a:prstClr>
              </a:solidFill>
              <a:latin typeface="Calibri"/>
            </a:endParaRPr>
          </a:p>
        </p:txBody>
      </p:sp>
    </p:spTree>
    <p:extLst>
      <p:ext uri="{BB962C8B-B14F-4D97-AF65-F5344CB8AC3E}">
        <p14:creationId xmlns:p14="http://schemas.microsoft.com/office/powerpoint/2010/main" val="337462474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mptek.com/drift.html"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e2v.com/"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Slajd_programu_Microsoft_PowerPoint1.sldx"/><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firefly.gsfc.nasa.gov/Spacecraft/satellite.html" TargetMode="Externa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ience.nasa.gov/science-news/science-at-nasa/2010/29jan_firefly/" TargetMode="External"/><Relationship Id="rId1" Type="http://schemas.openxmlformats.org/officeDocument/2006/relationships/slideLayout" Target="../slideLayouts/slideLayout3.xml"/><Relationship Id="rId6" Type="http://schemas.openxmlformats.org/officeDocument/2006/relationships/hyperlink" Target="http://www.nasa.gov/mission_pages/GLAST/news/fermi-thunderstorms.html" TargetMode="External"/><Relationship Id="rId5" Type="http://schemas.openxmlformats.org/officeDocument/2006/relationships/hyperlink" Target="http://www.youtube.com/watch?v=lXKt7UVjd-I"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press.cbk.waw.pl/10/cbk10111701/index.html"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larscience.msfc.nasa.gov/images/ssn_predict_l.gi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amptek.com/drift.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714375" y="571500"/>
            <a:ext cx="7772400" cy="2743200"/>
          </a:xfrm>
        </p:spPr>
        <p:txBody>
          <a:bodyPr/>
          <a:lstStyle/>
          <a:p>
            <a:r>
              <a:rPr lang="pl-PL" sz="4000" dirty="0" smtClean="0"/>
              <a:t/>
            </a:r>
            <a:br>
              <a:rPr lang="pl-PL" sz="4000" dirty="0" smtClean="0"/>
            </a:br>
            <a:r>
              <a:rPr lang="pl-PL" sz="4000" dirty="0" smtClean="0"/>
              <a:t>New </a:t>
            </a:r>
            <a:r>
              <a:rPr lang="pl-PL" sz="4000" dirty="0" err="1" smtClean="0"/>
              <a:t>instruments</a:t>
            </a:r>
            <a:r>
              <a:rPr lang="pl-PL" sz="4000" dirty="0" smtClean="0"/>
              <a:t> </a:t>
            </a:r>
            <a:r>
              <a:rPr lang="pl-PL" sz="4000" dirty="0" err="1" smtClean="0"/>
              <a:t>under</a:t>
            </a:r>
            <a:r>
              <a:rPr lang="pl-PL" sz="4000" dirty="0" smtClean="0"/>
              <a:t> development </a:t>
            </a:r>
            <a:r>
              <a:rPr lang="pl-PL" sz="4000" dirty="0" err="1" smtClean="0"/>
              <a:t>at</a:t>
            </a:r>
            <a:r>
              <a:rPr lang="pl-PL" sz="4000" dirty="0" smtClean="0"/>
              <a:t> Wrocław </a:t>
            </a:r>
            <a:br>
              <a:rPr lang="pl-PL" sz="4000" dirty="0" smtClean="0"/>
            </a:br>
            <a:r>
              <a:rPr lang="pl-PL" sz="4000" dirty="0" smtClean="0"/>
              <a:t>SPD, SRC</a:t>
            </a:r>
            <a:endParaRPr lang="en-US" sz="4000" dirty="0" smtClean="0">
              <a:solidFill>
                <a:schemeClr val="bg1"/>
              </a:solidFill>
            </a:endParaRPr>
          </a:p>
        </p:txBody>
      </p:sp>
      <p:sp>
        <p:nvSpPr>
          <p:cNvPr id="3" name="Subtitle 2"/>
          <p:cNvSpPr>
            <a:spLocks noGrp="1"/>
          </p:cNvSpPr>
          <p:nvPr>
            <p:ph type="subTitle" idx="1"/>
          </p:nvPr>
        </p:nvSpPr>
        <p:spPr>
          <a:xfrm>
            <a:off x="1285875" y="3500438"/>
            <a:ext cx="6400800" cy="1752600"/>
          </a:xfrm>
        </p:spPr>
        <p:txBody>
          <a:bodyPr/>
          <a:lstStyle/>
          <a:p>
            <a:pPr>
              <a:buFont typeface="Arial" charset="0"/>
              <a:buNone/>
              <a:defRPr/>
            </a:pPr>
            <a:r>
              <a:rPr lang="pl-PL" sz="3600" i="1" dirty="0" smtClean="0">
                <a:solidFill>
                  <a:schemeClr val="bg1"/>
                </a:solidFill>
              </a:rPr>
              <a:t>RESPECT Rosja, FIAN</a:t>
            </a:r>
          </a:p>
          <a:p>
            <a:pPr>
              <a:buFont typeface="Arial" charset="0"/>
              <a:buNone/>
              <a:defRPr/>
            </a:pPr>
            <a:r>
              <a:rPr lang="pl-PL" sz="3600" i="1" dirty="0" smtClean="0">
                <a:solidFill>
                  <a:schemeClr val="bg1"/>
                </a:solidFill>
              </a:rPr>
              <a:t>SphinX-NG, GSFC</a:t>
            </a:r>
            <a:endParaRPr lang="en-GB" sz="3600"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628235" cy="9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57808"/>
            <a:ext cx="8229600" cy="1143000"/>
          </a:xfrm>
        </p:spPr>
        <p:txBody>
          <a:bodyPr/>
          <a:lstStyle/>
          <a:p>
            <a:r>
              <a:rPr lang="pl-PL" dirty="0" smtClean="0">
                <a:solidFill>
                  <a:schemeClr val="bg1"/>
                </a:solidFill>
              </a:rPr>
              <a:t>SDD</a:t>
            </a:r>
            <a:r>
              <a:rPr lang="pl-PL" dirty="0" smtClean="0"/>
              <a:t/>
            </a:r>
            <a:br>
              <a:rPr lang="pl-PL" dirty="0" smtClean="0"/>
            </a:br>
            <a:r>
              <a:rPr lang="pl-PL" sz="3600" dirty="0" smtClean="0"/>
              <a:t>Si </a:t>
            </a:r>
            <a:r>
              <a:rPr lang="pl-PL" sz="3600" dirty="0" err="1" smtClean="0"/>
              <a:t>drift</a:t>
            </a:r>
            <a:r>
              <a:rPr lang="pl-PL" sz="3600" dirty="0" smtClean="0"/>
              <a:t> </a:t>
            </a:r>
            <a:r>
              <a:rPr lang="pl-PL" sz="3600" dirty="0" err="1" smtClean="0"/>
              <a:t>detectors</a:t>
            </a:r>
            <a:r>
              <a:rPr lang="pl-PL" sz="3600" dirty="0" smtClean="0"/>
              <a:t> (</a:t>
            </a:r>
            <a:r>
              <a:rPr lang="pl-PL" sz="3600" dirty="0" err="1" smtClean="0"/>
              <a:t>Amptek</a:t>
            </a:r>
            <a:r>
              <a:rPr lang="pl-PL" sz="3600" dirty="0" smtClean="0"/>
              <a:t>, </a:t>
            </a:r>
            <a:r>
              <a:rPr lang="pl-PL" sz="3600" dirty="0" err="1" smtClean="0"/>
              <a:t>Ketek</a:t>
            </a:r>
            <a:r>
              <a:rPr lang="pl-PL" sz="3600" dirty="0"/>
              <a:t>)</a:t>
            </a:r>
            <a:br>
              <a:rPr lang="pl-PL" sz="3600" dirty="0"/>
            </a:br>
            <a:r>
              <a:rPr lang="pl-PL" sz="2400" dirty="0">
                <a:hlinkClick r:id="rId2"/>
              </a:rPr>
              <a:t>http://</a:t>
            </a:r>
            <a:r>
              <a:rPr lang="pl-PL" sz="2400" dirty="0" smtClean="0">
                <a:hlinkClick r:id="rId2"/>
              </a:rPr>
              <a:t>www.amptek.com/drift.html</a:t>
            </a:r>
            <a:r>
              <a:rPr lang="pl-PL" sz="2400" dirty="0" smtClean="0"/>
              <a:t> </a:t>
            </a:r>
            <a:r>
              <a:rPr lang="pl-PL" sz="3600" dirty="0" smtClean="0"/>
              <a:t/>
            </a:r>
            <a:br>
              <a:rPr lang="pl-PL" sz="3600" dirty="0" smtClean="0"/>
            </a:br>
            <a:endParaRPr lang="pl-P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666875"/>
            <a:ext cx="5053641" cy="304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673754"/>
            <a:ext cx="30289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e tekstowe 5"/>
          <p:cNvSpPr txBox="1"/>
          <p:nvPr/>
        </p:nvSpPr>
        <p:spPr>
          <a:xfrm>
            <a:off x="395536" y="4941168"/>
            <a:ext cx="8202928" cy="1200329"/>
          </a:xfrm>
          <a:prstGeom prst="rect">
            <a:avLst/>
          </a:prstGeom>
          <a:noFill/>
        </p:spPr>
        <p:txBody>
          <a:bodyPr wrap="square" rtlCol="0">
            <a:spAutoFit/>
          </a:bodyPr>
          <a:lstStyle/>
          <a:p>
            <a:pPr algn="ctr"/>
            <a:r>
              <a:rPr lang="pl-PL" sz="2400" dirty="0" err="1" smtClean="0">
                <a:solidFill>
                  <a:srgbClr val="FFFF00"/>
                </a:solidFill>
              </a:rPr>
              <a:t>Dynamic</a:t>
            </a:r>
            <a:r>
              <a:rPr lang="pl-PL" sz="2400" dirty="0" smtClean="0">
                <a:solidFill>
                  <a:srgbClr val="FFFF00"/>
                </a:solidFill>
              </a:rPr>
              <a:t> </a:t>
            </a:r>
            <a:r>
              <a:rPr lang="pl-PL" sz="2400" dirty="0" err="1" smtClean="0">
                <a:solidFill>
                  <a:srgbClr val="FFFF00"/>
                </a:solidFill>
              </a:rPr>
              <a:t>range</a:t>
            </a:r>
            <a:r>
              <a:rPr lang="pl-PL" sz="2400" dirty="0" smtClean="0">
                <a:solidFill>
                  <a:srgbClr val="FFFF00"/>
                </a:solidFill>
              </a:rPr>
              <a:t> ~20 000, </a:t>
            </a:r>
            <a:r>
              <a:rPr lang="pl-PL" sz="2400" dirty="0" err="1" smtClean="0">
                <a:solidFill>
                  <a:srgbClr val="FFFF00"/>
                </a:solidFill>
              </a:rPr>
              <a:t>so</a:t>
            </a:r>
            <a:r>
              <a:rPr lang="pl-PL" sz="2400" dirty="0" smtClean="0">
                <a:solidFill>
                  <a:srgbClr val="FFFF00"/>
                </a:solidFill>
              </a:rPr>
              <a:t> </a:t>
            </a:r>
            <a:r>
              <a:rPr lang="pl-PL" sz="2400" dirty="0" err="1" smtClean="0">
                <a:solidFill>
                  <a:schemeClr val="bg1"/>
                </a:solidFill>
              </a:rPr>
              <a:t>two</a:t>
            </a:r>
            <a:r>
              <a:rPr lang="pl-PL" sz="2400" dirty="0" smtClean="0">
                <a:solidFill>
                  <a:schemeClr val="bg1"/>
                </a:solidFill>
              </a:rPr>
              <a:t> </a:t>
            </a:r>
            <a:r>
              <a:rPr lang="pl-PL" sz="2400" dirty="0" err="1" smtClean="0">
                <a:solidFill>
                  <a:srgbClr val="FFFF00"/>
                </a:solidFill>
              </a:rPr>
              <a:t>such</a:t>
            </a:r>
            <a:r>
              <a:rPr lang="pl-PL" sz="2400" dirty="0" smtClean="0">
                <a:solidFill>
                  <a:srgbClr val="FFFF00"/>
                </a:solidFill>
              </a:rPr>
              <a:t> </a:t>
            </a:r>
            <a:r>
              <a:rPr lang="pl-PL" sz="2400" dirty="0" err="1" smtClean="0">
                <a:solidFill>
                  <a:srgbClr val="FFFF00"/>
                </a:solidFill>
              </a:rPr>
              <a:t>detectors</a:t>
            </a:r>
            <a:r>
              <a:rPr lang="pl-PL" sz="2400" dirty="0" smtClean="0">
                <a:solidFill>
                  <a:srgbClr val="FFFF00"/>
                </a:solidFill>
              </a:rPr>
              <a:t>, (</a:t>
            </a:r>
            <a:r>
              <a:rPr lang="pl-PL" sz="2400" dirty="0" err="1" smtClean="0">
                <a:solidFill>
                  <a:srgbClr val="FFFF00"/>
                </a:solidFill>
              </a:rPr>
              <a:t>instead</a:t>
            </a:r>
            <a:r>
              <a:rPr lang="pl-PL" sz="2400" dirty="0" smtClean="0">
                <a:solidFill>
                  <a:srgbClr val="FFFF00"/>
                </a:solidFill>
              </a:rPr>
              <a:t> of </a:t>
            </a:r>
            <a:r>
              <a:rPr lang="pl-PL" sz="2400" dirty="0" err="1" smtClean="0">
                <a:solidFill>
                  <a:srgbClr val="FFFF00"/>
                </a:solidFill>
              </a:rPr>
              <a:t>three</a:t>
            </a:r>
            <a:r>
              <a:rPr lang="pl-PL" sz="2400" dirty="0" smtClean="0">
                <a:solidFill>
                  <a:srgbClr val="FFFF00"/>
                </a:solidFill>
              </a:rPr>
              <a:t> for SphinX) to </a:t>
            </a:r>
            <a:r>
              <a:rPr lang="pl-PL" sz="2400" dirty="0" err="1" smtClean="0">
                <a:solidFill>
                  <a:srgbClr val="FFFF00"/>
                </a:solidFill>
              </a:rPr>
              <a:t>cover</a:t>
            </a:r>
            <a:r>
              <a:rPr lang="pl-PL" sz="2400" dirty="0" smtClean="0">
                <a:solidFill>
                  <a:srgbClr val="FFFF00"/>
                </a:solidFill>
              </a:rPr>
              <a:t> the </a:t>
            </a:r>
            <a:r>
              <a:rPr lang="pl-PL" sz="2400" dirty="0" err="1" smtClean="0">
                <a:solidFill>
                  <a:srgbClr val="FFFF00"/>
                </a:solidFill>
              </a:rPr>
              <a:t>dynamic</a:t>
            </a:r>
            <a:r>
              <a:rPr lang="pl-PL" sz="2400" dirty="0" smtClean="0">
                <a:solidFill>
                  <a:srgbClr val="FFFF00"/>
                </a:solidFill>
              </a:rPr>
              <a:t> </a:t>
            </a:r>
            <a:r>
              <a:rPr lang="pl-PL" sz="2400" dirty="0" err="1" smtClean="0">
                <a:solidFill>
                  <a:srgbClr val="FFFF00"/>
                </a:solidFill>
              </a:rPr>
              <a:t>range</a:t>
            </a:r>
            <a:endParaRPr lang="pl-PL" sz="2400" dirty="0" smtClean="0">
              <a:solidFill>
                <a:srgbClr val="FFFF00"/>
              </a:solidFill>
            </a:endParaRPr>
          </a:p>
          <a:p>
            <a:pPr algn="ctr"/>
            <a:r>
              <a:rPr lang="pl-PL" sz="2400" dirty="0" smtClean="0">
                <a:solidFill>
                  <a:srgbClr val="FFFF00"/>
                </a:solidFill>
              </a:rPr>
              <a:t>Much </a:t>
            </a:r>
            <a:r>
              <a:rPr lang="pl-PL" sz="2400" dirty="0" err="1" smtClean="0">
                <a:solidFill>
                  <a:srgbClr val="FFFF00"/>
                </a:solidFill>
              </a:rPr>
              <a:t>lower</a:t>
            </a:r>
            <a:r>
              <a:rPr lang="pl-PL" sz="2400" dirty="0" smtClean="0">
                <a:solidFill>
                  <a:srgbClr val="FFFF00"/>
                </a:solidFill>
              </a:rPr>
              <a:t> </a:t>
            </a:r>
            <a:r>
              <a:rPr lang="pl-PL" sz="2400" dirty="0" err="1" smtClean="0">
                <a:solidFill>
                  <a:srgbClr val="FFFF00"/>
                </a:solidFill>
              </a:rPr>
              <a:t>noise</a:t>
            </a:r>
            <a:r>
              <a:rPr lang="pl-PL" sz="2400" dirty="0" smtClean="0">
                <a:solidFill>
                  <a:srgbClr val="FFFF00"/>
                </a:solidFill>
              </a:rPr>
              <a:t>, but same </a:t>
            </a:r>
            <a:r>
              <a:rPr lang="pl-PL" sz="2400" dirty="0" err="1" smtClean="0">
                <a:solidFill>
                  <a:srgbClr val="FFFF00"/>
                </a:solidFill>
              </a:rPr>
              <a:t>sensitivity</a:t>
            </a:r>
            <a:r>
              <a:rPr lang="pl-PL" sz="2400" dirty="0" smtClean="0">
                <a:solidFill>
                  <a:srgbClr val="FFFF00"/>
                </a:solidFill>
              </a:rPr>
              <a:t> to </a:t>
            </a:r>
            <a:r>
              <a:rPr lang="pl-PL" sz="2400" dirty="0" err="1" smtClean="0">
                <a:solidFill>
                  <a:srgbClr val="FFFF00"/>
                </a:solidFill>
              </a:rPr>
              <a:t>particles</a:t>
            </a:r>
            <a:endParaRPr lang="pl-PL" sz="2400" dirty="0" smtClean="0">
              <a:solidFill>
                <a:srgbClr val="FFFF00"/>
              </a:solidFill>
            </a:endParaRPr>
          </a:p>
        </p:txBody>
      </p:sp>
      <p:grpSp>
        <p:nvGrpSpPr>
          <p:cNvPr id="7" name="Group 6"/>
          <p:cNvGrpSpPr/>
          <p:nvPr/>
        </p:nvGrpSpPr>
        <p:grpSpPr>
          <a:xfrm>
            <a:off x="395536" y="1666874"/>
            <a:ext cx="4816379" cy="3274293"/>
            <a:chOff x="395536" y="1666874"/>
            <a:chExt cx="4816379" cy="3274293"/>
          </a:xfrm>
        </p:grpSpPr>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666874"/>
              <a:ext cx="4816379" cy="327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3203848" y="2996952"/>
              <a:ext cx="288032" cy="307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36362" y="2661501"/>
              <a:ext cx="1042273" cy="461665"/>
            </a:xfrm>
            <a:prstGeom prst="rect">
              <a:avLst/>
            </a:prstGeom>
            <a:noFill/>
          </p:spPr>
          <p:txBody>
            <a:bodyPr wrap="none" rtlCol="0">
              <a:spAutoFit/>
            </a:bodyPr>
            <a:lstStyle/>
            <a:p>
              <a:pPr algn="ctr"/>
              <a:r>
                <a:rPr lang="pl-PL" sz="2400" dirty="0" err="1" smtClean="0">
                  <a:solidFill>
                    <a:schemeClr val="tx1">
                      <a:lumMod val="75000"/>
                      <a:lumOff val="25000"/>
                    </a:schemeClr>
                  </a:solidFill>
                </a:rPr>
                <a:t>planar</a:t>
              </a:r>
              <a:endParaRPr lang="en-US" sz="2400" dirty="0" smtClean="0">
                <a:solidFill>
                  <a:schemeClr val="tx1">
                    <a:lumMod val="75000"/>
                    <a:lumOff val="25000"/>
                  </a:schemeClr>
                </a:solidFill>
              </a:endParaRPr>
            </a:p>
          </p:txBody>
        </p:sp>
        <p:sp>
          <p:nvSpPr>
            <p:cNvPr id="11" name="TextBox 10"/>
            <p:cNvSpPr txBox="1"/>
            <p:nvPr/>
          </p:nvSpPr>
          <p:spPr>
            <a:xfrm>
              <a:off x="2224347" y="1916832"/>
              <a:ext cx="835485" cy="461665"/>
            </a:xfrm>
            <a:prstGeom prst="rect">
              <a:avLst/>
            </a:prstGeom>
            <a:noFill/>
          </p:spPr>
          <p:txBody>
            <a:bodyPr wrap="none" rtlCol="0">
              <a:spAutoFit/>
            </a:bodyPr>
            <a:lstStyle/>
            <a:p>
              <a:pPr algn="ctr"/>
              <a:r>
                <a:rPr lang="pl-PL" sz="2400" dirty="0" smtClean="0">
                  <a:solidFill>
                    <a:schemeClr val="tx1">
                      <a:lumMod val="50000"/>
                      <a:lumOff val="50000"/>
                    </a:schemeClr>
                  </a:solidFill>
                </a:rPr>
                <a:t>SDD</a:t>
              </a:r>
              <a:endParaRPr lang="en-US" sz="2400" dirty="0" smtClean="0">
                <a:solidFill>
                  <a:schemeClr val="tx1">
                    <a:lumMod val="50000"/>
                    <a:lumOff val="50000"/>
                  </a:schemeClr>
                </a:solidFill>
              </a:endParaRPr>
            </a:p>
          </p:txBody>
        </p:sp>
      </p:grpSp>
      <p:sp>
        <p:nvSpPr>
          <p:cNvPr id="8" name="Rectangle 7"/>
          <p:cNvSpPr/>
          <p:nvPr/>
        </p:nvSpPr>
        <p:spPr>
          <a:xfrm>
            <a:off x="1115616" y="2276872"/>
            <a:ext cx="1526474" cy="1815882"/>
          </a:xfrm>
          <a:prstGeom prst="rect">
            <a:avLst/>
          </a:prstGeom>
        </p:spPr>
        <p:txBody>
          <a:bodyPr wrap="square">
            <a:spAutoFit/>
          </a:bodyPr>
          <a:lstStyle/>
          <a:p>
            <a:r>
              <a:rPr lang="en-US" sz="1600" dirty="0"/>
              <a:t>advantages are particularly important at low energies, high count rates, and for larger areas.</a:t>
            </a:r>
          </a:p>
        </p:txBody>
      </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290638"/>
            <a:ext cx="62484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19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How </a:t>
            </a:r>
            <a:r>
              <a:rPr lang="pl-PL" sz="3600" dirty="0" err="1" smtClean="0"/>
              <a:t>SphinX</a:t>
            </a:r>
            <a:r>
              <a:rPr lang="pl-PL" sz="3600" dirty="0" smtClean="0"/>
              <a:t> 25 mm</a:t>
            </a:r>
            <a:r>
              <a:rPr lang="pl-PL" sz="3600" b="1" baseline="30000" dirty="0" smtClean="0"/>
              <a:t>2</a:t>
            </a:r>
            <a:r>
              <a:rPr lang="pl-PL" sz="3600" dirty="0" smtClean="0"/>
              <a:t> PIN </a:t>
            </a:r>
            <a:r>
              <a:rPr lang="pl-PL" sz="3600" dirty="0" err="1" smtClean="0"/>
              <a:t>detector</a:t>
            </a:r>
            <a:r>
              <a:rPr lang="pl-PL" sz="3600" dirty="0" smtClean="0"/>
              <a:t> </a:t>
            </a:r>
            <a:r>
              <a:rPr lang="pl-PL" sz="3600" dirty="0" err="1" smtClean="0"/>
              <a:t>responds</a:t>
            </a:r>
            <a:r>
              <a:rPr lang="pl-PL" sz="3600" dirty="0" smtClean="0"/>
              <a:t> to </a:t>
            </a:r>
            <a:r>
              <a:rPr lang="pl-PL" sz="3600" dirty="0" err="1" smtClean="0"/>
              <a:t>particle</a:t>
            </a:r>
            <a:r>
              <a:rPr lang="pl-PL" sz="3600" dirty="0" smtClean="0"/>
              <a:t> environment</a:t>
            </a:r>
            <a:br>
              <a:rPr lang="pl-PL" sz="3600" dirty="0" smtClean="0"/>
            </a:br>
            <a:r>
              <a:rPr lang="pl-PL" sz="2400" dirty="0" smtClean="0"/>
              <a:t>SphinX </a:t>
            </a:r>
            <a:r>
              <a:rPr lang="pl-PL" sz="2400" dirty="0" err="1" smtClean="0"/>
              <a:t>heritage</a:t>
            </a:r>
            <a:r>
              <a:rPr lang="pl-PL" sz="2400" dirty="0" smtClean="0"/>
              <a:t> ~</a:t>
            </a:r>
            <a:r>
              <a:rPr lang="pl-PL" sz="2400" dirty="0" err="1" smtClean="0"/>
              <a:t>at</a:t>
            </a:r>
            <a:r>
              <a:rPr lang="pl-PL" sz="2400" dirty="0" smtClean="0"/>
              <a:t> 550km polar orbit</a:t>
            </a:r>
            <a:endParaRPr lang="pl-PL" sz="3600" dirty="0"/>
          </a:p>
        </p:txBody>
      </p:sp>
      <p:pic>
        <p:nvPicPr>
          <p:cNvPr id="4" name="Obraz 3" descr="T:\pp\Do raportu\Particle maps\11_05_2009_SphinX_1_A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174" y="1611668"/>
            <a:ext cx="5786146" cy="4337612"/>
          </a:xfrm>
          <a:prstGeom prst="rect">
            <a:avLst/>
          </a:prstGeom>
          <a:noFill/>
          <a:ln>
            <a:noFill/>
          </a:ln>
        </p:spPr>
      </p:pic>
      <p:cxnSp>
        <p:nvCxnSpPr>
          <p:cNvPr id="6" name="Łącznik prosty ze strzałką 5"/>
          <p:cNvCxnSpPr/>
          <p:nvPr/>
        </p:nvCxnSpPr>
        <p:spPr>
          <a:xfrm flipV="1">
            <a:off x="827584" y="4365104"/>
            <a:ext cx="2808312"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0" y="4206279"/>
            <a:ext cx="1587294" cy="461665"/>
          </a:xfrm>
          <a:prstGeom prst="rect">
            <a:avLst/>
          </a:prstGeom>
          <a:noFill/>
        </p:spPr>
        <p:txBody>
          <a:bodyPr wrap="none" rtlCol="0">
            <a:spAutoFit/>
          </a:bodyPr>
          <a:lstStyle/>
          <a:p>
            <a:pPr algn="ctr"/>
            <a:r>
              <a:rPr lang="pl-PL" sz="2400" dirty="0" smtClean="0">
                <a:solidFill>
                  <a:srgbClr val="FFFF00"/>
                </a:solidFill>
              </a:rPr>
              <a:t>1000 </a:t>
            </a:r>
            <a:r>
              <a:rPr lang="pl-PL" sz="2400" dirty="0" err="1" smtClean="0">
                <a:solidFill>
                  <a:srgbClr val="FFFF00"/>
                </a:solidFill>
              </a:rPr>
              <a:t>cts</a:t>
            </a:r>
            <a:r>
              <a:rPr lang="pl-PL" sz="2400" dirty="0" smtClean="0">
                <a:solidFill>
                  <a:srgbClr val="FFFF00"/>
                </a:solidFill>
              </a:rPr>
              <a:t>/s</a:t>
            </a:r>
          </a:p>
        </p:txBody>
      </p:sp>
      <p:sp>
        <p:nvSpPr>
          <p:cNvPr id="8" name="pole tekstowe 7"/>
          <p:cNvSpPr txBox="1"/>
          <p:nvPr/>
        </p:nvSpPr>
        <p:spPr>
          <a:xfrm>
            <a:off x="7471042" y="1974031"/>
            <a:ext cx="1415772" cy="461665"/>
          </a:xfrm>
          <a:prstGeom prst="rect">
            <a:avLst/>
          </a:prstGeom>
          <a:noFill/>
        </p:spPr>
        <p:txBody>
          <a:bodyPr wrap="none" rtlCol="0">
            <a:spAutoFit/>
          </a:bodyPr>
          <a:lstStyle/>
          <a:p>
            <a:pPr algn="ctr"/>
            <a:r>
              <a:rPr lang="pl-PL" sz="2400" dirty="0" smtClean="0">
                <a:solidFill>
                  <a:srgbClr val="FFFF00"/>
                </a:solidFill>
              </a:rPr>
              <a:t>100 </a:t>
            </a:r>
            <a:r>
              <a:rPr lang="pl-PL" sz="2400" dirty="0" err="1" smtClean="0">
                <a:solidFill>
                  <a:srgbClr val="FFFF00"/>
                </a:solidFill>
              </a:rPr>
              <a:t>cts</a:t>
            </a:r>
            <a:r>
              <a:rPr lang="pl-PL" sz="2400" dirty="0" smtClean="0">
                <a:solidFill>
                  <a:srgbClr val="FFFF00"/>
                </a:solidFill>
              </a:rPr>
              <a:t>/s</a:t>
            </a:r>
          </a:p>
        </p:txBody>
      </p:sp>
      <p:sp>
        <p:nvSpPr>
          <p:cNvPr id="9" name="pole tekstowe 8"/>
          <p:cNvSpPr txBox="1"/>
          <p:nvPr/>
        </p:nvSpPr>
        <p:spPr>
          <a:xfrm>
            <a:off x="7471042" y="3555783"/>
            <a:ext cx="1183337" cy="461665"/>
          </a:xfrm>
          <a:prstGeom prst="rect">
            <a:avLst/>
          </a:prstGeom>
          <a:noFill/>
        </p:spPr>
        <p:txBody>
          <a:bodyPr wrap="none" rtlCol="0">
            <a:spAutoFit/>
          </a:bodyPr>
          <a:lstStyle/>
          <a:p>
            <a:pPr algn="ctr"/>
            <a:r>
              <a:rPr lang="pl-PL" sz="2400" dirty="0" smtClean="0">
                <a:solidFill>
                  <a:srgbClr val="FFFF00"/>
                </a:solidFill>
              </a:rPr>
              <a:t>&lt; 1 </a:t>
            </a:r>
            <a:r>
              <a:rPr lang="pl-PL" sz="2400" dirty="0" err="1" smtClean="0">
                <a:solidFill>
                  <a:srgbClr val="FFFF00"/>
                </a:solidFill>
              </a:rPr>
              <a:t>ct</a:t>
            </a:r>
            <a:r>
              <a:rPr lang="pl-PL" sz="2400" dirty="0" smtClean="0">
                <a:solidFill>
                  <a:srgbClr val="FFFF00"/>
                </a:solidFill>
              </a:rPr>
              <a:t>/s</a:t>
            </a:r>
          </a:p>
        </p:txBody>
      </p:sp>
    </p:spTree>
    <p:extLst>
      <p:ext uri="{BB962C8B-B14F-4D97-AF65-F5344CB8AC3E}">
        <p14:creationId xmlns:p14="http://schemas.microsoft.com/office/powerpoint/2010/main" val="379564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CCD- </a:t>
            </a:r>
            <a:r>
              <a:rPr lang="pl-PL" dirty="0" err="1" smtClean="0"/>
              <a:t>back</a:t>
            </a:r>
            <a:r>
              <a:rPr lang="pl-PL" dirty="0" smtClean="0"/>
              <a:t> </a:t>
            </a:r>
            <a:r>
              <a:rPr lang="pl-PL" dirty="0" err="1" smtClean="0"/>
              <a:t>illuminated</a:t>
            </a:r>
            <a:r>
              <a:rPr lang="pl-PL" dirty="0"/>
              <a:t/>
            </a:r>
            <a:br>
              <a:rPr lang="pl-PL" dirty="0"/>
            </a:br>
            <a:r>
              <a:rPr lang="pl-PL" sz="3600" dirty="0">
                <a:hlinkClick r:id="rId3"/>
              </a:rPr>
              <a:t>http://www.e2v.com</a:t>
            </a:r>
            <a:r>
              <a:rPr lang="pl-PL" sz="3600" dirty="0" smtClean="0">
                <a:hlinkClick r:id="rId3"/>
              </a:rPr>
              <a:t>/</a:t>
            </a:r>
            <a:r>
              <a:rPr lang="pl-PL" sz="3600" dirty="0" smtClean="0"/>
              <a:t> </a:t>
            </a:r>
            <a:endParaRPr lang="pl-PL" sz="3600" dirty="0"/>
          </a:p>
        </p:txBody>
      </p:sp>
      <p:sp>
        <p:nvSpPr>
          <p:cNvPr id="3" name="Symbol zastępczy zawartości 2"/>
          <p:cNvSpPr>
            <a:spLocks noGrp="1"/>
          </p:cNvSpPr>
          <p:nvPr>
            <p:ph idx="1"/>
          </p:nvPr>
        </p:nvSpPr>
        <p:spPr/>
        <p:txBody>
          <a:bodyPr/>
          <a:lstStyle/>
          <a:p>
            <a:r>
              <a:rPr lang="pl-PL" dirty="0" smtClean="0"/>
              <a:t>1024 x 1024 </a:t>
            </a:r>
            <a:r>
              <a:rPr lang="pl-PL" dirty="0" err="1" smtClean="0"/>
              <a:t>pixels</a:t>
            </a:r>
            <a:r>
              <a:rPr lang="pl-PL" dirty="0" smtClean="0"/>
              <a:t>, 13 </a:t>
            </a:r>
            <a:r>
              <a:rPr lang="pl-PL" dirty="0" err="1" smtClean="0"/>
              <a:t>micron</a:t>
            </a:r>
            <a:r>
              <a:rPr lang="pl-PL" dirty="0" smtClean="0"/>
              <a:t> </a:t>
            </a:r>
            <a:r>
              <a:rPr lang="pl-PL" dirty="0" err="1" smtClean="0"/>
              <a:t>size</a:t>
            </a:r>
            <a:endParaRPr lang="pl-PL" dirty="0" smtClean="0"/>
          </a:p>
          <a:p>
            <a:r>
              <a:rPr lang="pl-PL" dirty="0" smtClean="0"/>
              <a:t>Less </a:t>
            </a:r>
            <a:r>
              <a:rPr lang="pl-PL" dirty="0" err="1" smtClean="0"/>
              <a:t>than</a:t>
            </a:r>
            <a:r>
              <a:rPr lang="pl-PL" dirty="0" smtClean="0"/>
              <a:t> 0.1 mm </a:t>
            </a:r>
            <a:r>
              <a:rPr lang="pl-PL" dirty="0" err="1" smtClean="0"/>
              <a:t>thickness</a:t>
            </a:r>
            <a:r>
              <a:rPr lang="pl-PL" dirty="0" smtClean="0"/>
              <a:t> Si, </a:t>
            </a:r>
            <a:r>
              <a:rPr lang="pl-PL" dirty="0" err="1" smtClean="0"/>
              <a:t>so</a:t>
            </a:r>
            <a:r>
              <a:rPr lang="pl-PL" dirty="0" smtClean="0"/>
              <a:t> transparent to X-</a:t>
            </a:r>
            <a:r>
              <a:rPr lang="pl-PL" dirty="0" err="1" smtClean="0"/>
              <a:t>rays</a:t>
            </a:r>
            <a:r>
              <a:rPr lang="pl-PL" dirty="0" smtClean="0"/>
              <a:t> </a:t>
            </a:r>
            <a:r>
              <a:rPr lang="pl-PL" dirty="0" err="1" smtClean="0"/>
              <a:t>above</a:t>
            </a:r>
            <a:r>
              <a:rPr lang="pl-PL" dirty="0" smtClean="0"/>
              <a:t> </a:t>
            </a:r>
            <a:r>
              <a:rPr lang="pl-PL" dirty="0" err="1" smtClean="0"/>
              <a:t>few</a:t>
            </a:r>
            <a:r>
              <a:rPr lang="pl-PL" dirty="0" smtClean="0"/>
              <a:t> </a:t>
            </a:r>
            <a:r>
              <a:rPr lang="pl-PL" dirty="0" err="1" smtClean="0"/>
              <a:t>keV</a:t>
            </a:r>
            <a:endParaRPr lang="pl-PL" dirty="0" smtClean="0"/>
          </a:p>
          <a:p>
            <a:r>
              <a:rPr lang="pl-PL" dirty="0" err="1" smtClean="0"/>
              <a:t>Tracks</a:t>
            </a:r>
            <a:r>
              <a:rPr lang="pl-PL" dirty="0" smtClean="0"/>
              <a:t> </a:t>
            </a:r>
            <a:r>
              <a:rPr lang="pl-PL" dirty="0" err="1" smtClean="0"/>
              <a:t>due</a:t>
            </a:r>
            <a:r>
              <a:rPr lang="pl-PL" dirty="0" smtClean="0"/>
              <a:t> to </a:t>
            </a:r>
            <a:r>
              <a:rPr lang="pl-PL" dirty="0" err="1" smtClean="0"/>
              <a:t>particles</a:t>
            </a:r>
            <a:r>
              <a:rPr lang="pl-PL" dirty="0" smtClean="0"/>
              <a:t> </a:t>
            </a:r>
            <a:r>
              <a:rPr lang="pl-PL" dirty="0" err="1" smtClean="0"/>
              <a:t>seen</a:t>
            </a:r>
            <a:endParaRPr lang="pl-PL" dirty="0" smtClean="0"/>
          </a:p>
          <a:p>
            <a:r>
              <a:rPr lang="pl-PL" dirty="0" err="1" smtClean="0"/>
              <a:t>Already</a:t>
            </a:r>
            <a:r>
              <a:rPr lang="pl-PL" dirty="0" smtClean="0"/>
              <a:t> </a:t>
            </a:r>
            <a:r>
              <a:rPr lang="pl-PL" dirty="0" err="1" smtClean="0"/>
              <a:t>used</a:t>
            </a:r>
            <a:r>
              <a:rPr lang="pl-PL" dirty="0" smtClean="0"/>
              <a:t>, </a:t>
            </a:r>
            <a:r>
              <a:rPr lang="pl-PL" dirty="0" err="1" smtClean="0"/>
              <a:t>also</a:t>
            </a:r>
            <a:r>
              <a:rPr lang="pl-PL" dirty="0" smtClean="0"/>
              <a:t> by FIAN </a:t>
            </a:r>
            <a:r>
              <a:rPr lang="pl-PL" dirty="0" err="1" smtClean="0"/>
              <a:t>group</a:t>
            </a:r>
            <a:r>
              <a:rPr lang="pl-PL" dirty="0" smtClean="0"/>
              <a:t> for Mg XII 8.421 Å </a:t>
            </a:r>
            <a:r>
              <a:rPr lang="pl-PL" dirty="0" err="1" smtClean="0"/>
              <a:t>imaging</a:t>
            </a:r>
            <a:endParaRPr lang="pl-PL"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pSp>
        <p:nvGrpSpPr>
          <p:cNvPr id="8" name="Grupa 7"/>
          <p:cNvGrpSpPr/>
          <p:nvPr/>
        </p:nvGrpSpPr>
        <p:grpSpPr>
          <a:xfrm>
            <a:off x="1318504" y="1268760"/>
            <a:ext cx="7501968" cy="5011373"/>
            <a:chOff x="1318504" y="1268760"/>
            <a:chExt cx="7501968" cy="5011373"/>
          </a:xfrm>
        </p:grpSpPr>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380" y="4365104"/>
              <a:ext cx="2954980" cy="190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iekt 4"/>
            <p:cNvGraphicFramePr>
              <a:graphicFrameLocks noChangeAspect="1"/>
            </p:cNvGraphicFramePr>
            <p:nvPr>
              <p:extLst>
                <p:ext uri="{D42A27DB-BD31-4B8C-83A1-F6EECF244321}">
                  <p14:modId xmlns:p14="http://schemas.microsoft.com/office/powerpoint/2010/main" val="591915795"/>
                </p:ext>
              </p:extLst>
            </p:nvPr>
          </p:nvGraphicFramePr>
          <p:xfrm>
            <a:off x="1318504" y="1416321"/>
            <a:ext cx="6506992" cy="4863812"/>
          </p:xfrm>
          <a:graphic>
            <a:graphicData uri="http://schemas.openxmlformats.org/presentationml/2006/ole">
              <mc:AlternateContent xmlns:mc="http://schemas.openxmlformats.org/markup-compatibility/2006">
                <mc:Choice xmlns:v="urn:schemas-microsoft-com:vml" Requires="v">
                  <p:oleObj spid="_x0000_s6213" name="Slajd" r:id="rId5" imgW="4570501" imgH="3427449" progId="PowerPoint.Slide.12">
                    <p:embed/>
                  </p:oleObj>
                </mc:Choice>
                <mc:Fallback>
                  <p:oleObj name="Slajd" r:id="rId5" imgW="4570501" imgH="3427449" progId="PowerPoint.Slide.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8504" y="1416321"/>
                          <a:ext cx="6506992" cy="4863812"/>
                        </a:xfrm>
                        <a:prstGeom prst="rect">
                          <a:avLst/>
                        </a:prstGeom>
                        <a:noFill/>
                      </p:spPr>
                    </p:pic>
                  </p:oleObj>
                </mc:Fallback>
              </mc:AlternateContent>
            </a:graphicData>
          </a:graphic>
        </p:graphicFrame>
        <p:cxnSp>
          <p:nvCxnSpPr>
            <p:cNvPr id="7" name="Łącznik prosty ze strzałką 6"/>
            <p:cNvCxnSpPr/>
            <p:nvPr/>
          </p:nvCxnSpPr>
          <p:spPr>
            <a:xfrm flipH="1">
              <a:off x="5148064" y="1268760"/>
              <a:ext cx="3672408" cy="172819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pole tekstowe 5"/>
            <p:cNvSpPr txBox="1"/>
            <p:nvPr/>
          </p:nvSpPr>
          <p:spPr>
            <a:xfrm>
              <a:off x="1845932" y="5657483"/>
              <a:ext cx="5452135" cy="461665"/>
            </a:xfrm>
            <a:prstGeom prst="rect">
              <a:avLst/>
            </a:prstGeom>
            <a:noFill/>
          </p:spPr>
          <p:txBody>
            <a:bodyPr wrap="none" rtlCol="0">
              <a:spAutoFit/>
            </a:bodyPr>
            <a:lstStyle/>
            <a:p>
              <a:pPr algn="ctr"/>
              <a:r>
                <a:rPr lang="pl-PL" sz="2400" dirty="0" smtClean="0">
                  <a:solidFill>
                    <a:srgbClr val="FFFF00"/>
                  </a:solidFill>
                </a:rPr>
                <a:t>TESIS Mg XII image of non-</a:t>
              </a:r>
              <a:r>
                <a:rPr lang="pl-PL" sz="2400" dirty="0" err="1" smtClean="0">
                  <a:solidFill>
                    <a:srgbClr val="FFFF00"/>
                  </a:solidFill>
                </a:rPr>
                <a:t>active</a:t>
              </a:r>
              <a:r>
                <a:rPr lang="pl-PL" sz="2400" dirty="0" smtClean="0">
                  <a:solidFill>
                    <a:srgbClr val="FFFF00"/>
                  </a:solidFill>
                </a:rPr>
                <a:t> Sun</a:t>
              </a:r>
              <a:endParaRPr lang="pl-PL" sz="2400" dirty="0" smtClean="0">
                <a:solidFill>
                  <a:srgbClr val="FFFF00"/>
                </a:solidFill>
              </a:endParaRPr>
            </a:p>
          </p:txBody>
        </p:sp>
      </p:grpSp>
    </p:spTree>
    <p:extLst>
      <p:ext uri="{BB962C8B-B14F-4D97-AF65-F5344CB8AC3E}">
        <p14:creationId xmlns:p14="http://schemas.microsoft.com/office/powerpoint/2010/main" val="7488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solidFill>
                  <a:schemeClr val="bg1"/>
                </a:solidFill>
              </a:rPr>
              <a:t>Desired</a:t>
            </a:r>
            <a:r>
              <a:rPr lang="en-US" dirty="0" smtClean="0"/>
              <a:t> orbits</a:t>
            </a:r>
            <a:br>
              <a:rPr lang="en-US" dirty="0" smtClean="0"/>
            </a:br>
            <a:r>
              <a:rPr lang="en-US" dirty="0" smtClean="0"/>
              <a:t>and payload availability</a:t>
            </a:r>
            <a:endParaRPr lang="en-US" dirty="0"/>
          </a:p>
        </p:txBody>
      </p:sp>
      <p:sp>
        <p:nvSpPr>
          <p:cNvPr id="3" name="Symbol zastępczy zawartości 2"/>
          <p:cNvSpPr>
            <a:spLocks noGrp="1"/>
          </p:cNvSpPr>
          <p:nvPr>
            <p:ph idx="1"/>
          </p:nvPr>
        </p:nvSpPr>
        <p:spPr>
          <a:xfrm>
            <a:off x="457200" y="1600200"/>
            <a:ext cx="8229600" cy="4781128"/>
          </a:xfrm>
        </p:spPr>
        <p:txBody>
          <a:bodyPr>
            <a:normAutofit fontScale="70000" lnSpcReduction="20000"/>
          </a:bodyPr>
          <a:lstStyle/>
          <a:p>
            <a:r>
              <a:rPr lang="en-US" dirty="0" smtClean="0">
                <a:solidFill>
                  <a:schemeClr val="bg1"/>
                </a:solidFill>
              </a:rPr>
              <a:t>Orbits</a:t>
            </a:r>
          </a:p>
          <a:p>
            <a:pPr lvl="1"/>
            <a:r>
              <a:rPr lang="en-US" dirty="0" smtClean="0"/>
              <a:t>LEO equatorial (</a:t>
            </a:r>
            <a:r>
              <a:rPr lang="en-US" dirty="0" smtClean="0">
                <a:solidFill>
                  <a:schemeClr val="bg1"/>
                </a:solidFill>
              </a:rPr>
              <a:t>+</a:t>
            </a:r>
            <a:r>
              <a:rPr lang="en-US" dirty="0" smtClean="0"/>
              <a:t>), ISS, see the Sun for 60 min each 100 min orbit, SAA, telemetry non-continuous, 400-700 km</a:t>
            </a:r>
          </a:p>
          <a:p>
            <a:pPr lvl="1"/>
            <a:r>
              <a:rPr lang="en-US" dirty="0" smtClean="0"/>
              <a:t>LEO Polar semi Sun Synchronous (</a:t>
            </a:r>
            <a:r>
              <a:rPr lang="en-US" dirty="0" smtClean="0">
                <a:solidFill>
                  <a:schemeClr val="bg1"/>
                </a:solidFill>
              </a:rPr>
              <a:t>++</a:t>
            </a:r>
            <a:r>
              <a:rPr lang="en-US" dirty="0" smtClean="0"/>
              <a:t>) Coronas, up to 3 weeks out of shadow, SAA polar </a:t>
            </a:r>
            <a:r>
              <a:rPr lang="en-US" smtClean="0"/>
              <a:t>ovals</a:t>
            </a:r>
            <a:r>
              <a:rPr lang="en-US" smtClean="0"/>
              <a:t>, </a:t>
            </a:r>
            <a:r>
              <a:rPr lang="en-US" dirty="0" smtClean="0"/>
              <a:t>telemetry non-continuous, 400-700 km</a:t>
            </a:r>
          </a:p>
          <a:p>
            <a:pPr lvl="1"/>
            <a:r>
              <a:rPr lang="en-US" dirty="0" smtClean="0"/>
              <a:t>Geosynchronous (geostationary) (</a:t>
            </a:r>
            <a:r>
              <a:rPr lang="en-US" dirty="0" smtClean="0">
                <a:solidFill>
                  <a:schemeClr val="bg1"/>
                </a:solidFill>
              </a:rPr>
              <a:t>++++</a:t>
            </a:r>
            <a:r>
              <a:rPr lang="en-US" dirty="0" smtClean="0"/>
              <a:t>), SDO, constant sunshine, continuous telemetry ~36000 km</a:t>
            </a:r>
          </a:p>
          <a:p>
            <a:pPr lvl="1"/>
            <a:r>
              <a:rPr lang="en-US" dirty="0" smtClean="0"/>
              <a:t>L1 (SOHO) (</a:t>
            </a:r>
            <a:r>
              <a:rPr lang="en-US" dirty="0" smtClean="0">
                <a:solidFill>
                  <a:schemeClr val="bg1"/>
                </a:solidFill>
              </a:rPr>
              <a:t>+++</a:t>
            </a:r>
            <a:r>
              <a:rPr lang="en-US" dirty="0" smtClean="0"/>
              <a:t>)- far for fast telemetry</a:t>
            </a:r>
          </a:p>
          <a:p>
            <a:pPr lvl="1"/>
            <a:r>
              <a:rPr lang="en-US" dirty="0" smtClean="0"/>
              <a:t>Interplanetary (Solar Orbiter, </a:t>
            </a:r>
            <a:r>
              <a:rPr lang="en-US" dirty="0" err="1" smtClean="0"/>
              <a:t>Interheliozond</a:t>
            </a:r>
            <a:r>
              <a:rPr lang="en-US" dirty="0" smtClean="0"/>
              <a:t>) (</a:t>
            </a:r>
            <a:r>
              <a:rPr lang="en-US" dirty="0" smtClean="0">
                <a:solidFill>
                  <a:schemeClr val="bg1"/>
                </a:solidFill>
              </a:rPr>
              <a:t>+++</a:t>
            </a:r>
            <a:r>
              <a:rPr lang="en-US" dirty="0" smtClean="0"/>
              <a:t>) telemetry problems, but 20x higher fluxes due to proximity</a:t>
            </a:r>
          </a:p>
          <a:p>
            <a:r>
              <a:rPr lang="en-US" dirty="0" smtClean="0">
                <a:solidFill>
                  <a:schemeClr val="bg1"/>
                </a:solidFill>
              </a:rPr>
              <a:t>Availability</a:t>
            </a:r>
          </a:p>
          <a:p>
            <a:pPr lvl="1"/>
            <a:r>
              <a:rPr lang="en-US" dirty="0" smtClean="0">
                <a:solidFill>
                  <a:srgbClr val="FFFF00"/>
                </a:solidFill>
              </a:rPr>
              <a:t>Russia</a:t>
            </a:r>
            <a:r>
              <a:rPr lang="en-US" dirty="0" smtClean="0"/>
              <a:t>, FIAN, IZMIRAN, national programs (</a:t>
            </a:r>
            <a:r>
              <a:rPr lang="en-US" dirty="0" smtClean="0">
                <a:solidFill>
                  <a:schemeClr val="bg1"/>
                </a:solidFill>
              </a:rPr>
              <a:t>monitoring</a:t>
            </a:r>
            <a:r>
              <a:rPr lang="en-US" dirty="0" smtClean="0"/>
              <a:t>, military, </a:t>
            </a:r>
            <a:r>
              <a:rPr lang="en-US" dirty="0" smtClean="0">
                <a:solidFill>
                  <a:schemeClr val="bg1"/>
                </a:solidFill>
              </a:rPr>
              <a:t>ISS</a:t>
            </a:r>
            <a:r>
              <a:rPr lang="pl-PL" dirty="0" smtClean="0">
                <a:solidFill>
                  <a:schemeClr val="bg1"/>
                </a:solidFill>
              </a:rPr>
              <a:t>-LEO</a:t>
            </a:r>
            <a:r>
              <a:rPr lang="en-US" dirty="0" smtClean="0">
                <a:solidFill>
                  <a:schemeClr val="bg1"/>
                </a:solidFill>
              </a:rPr>
              <a:t>, IHZ</a:t>
            </a:r>
            <a:r>
              <a:rPr lang="pl-PL" dirty="0" smtClean="0">
                <a:solidFill>
                  <a:schemeClr val="bg1"/>
                </a:solidFill>
              </a:rPr>
              <a:t> </a:t>
            </a:r>
            <a:r>
              <a:rPr lang="pl-PL" dirty="0" err="1" smtClean="0">
                <a:solidFill>
                  <a:schemeClr val="bg1"/>
                </a:solidFill>
              </a:rPr>
              <a:t>interplanetary</a:t>
            </a:r>
            <a:r>
              <a:rPr lang="pl-PL" dirty="0" smtClean="0">
                <a:solidFill>
                  <a:schemeClr val="bg1"/>
                </a:solidFill>
              </a:rPr>
              <a:t> 0.25-0.7 </a:t>
            </a:r>
            <a:r>
              <a:rPr lang="pl-PL" dirty="0" err="1" smtClean="0">
                <a:solidFill>
                  <a:schemeClr val="bg1"/>
                </a:solidFill>
              </a:rPr>
              <a:t>a.u</a:t>
            </a:r>
            <a:r>
              <a:rPr lang="pl-PL" dirty="0" smtClean="0">
                <a:solidFill>
                  <a:schemeClr val="bg1"/>
                </a:solidFill>
              </a:rPr>
              <a:t>.</a:t>
            </a:r>
            <a:r>
              <a:rPr lang="en-US" dirty="0" smtClean="0"/>
              <a:t>)- </a:t>
            </a:r>
            <a:r>
              <a:rPr lang="en-US" dirty="0" err="1" smtClean="0">
                <a:solidFill>
                  <a:srgbClr val="FFFF00"/>
                </a:solidFill>
              </a:rPr>
              <a:t>Kuzin</a:t>
            </a:r>
            <a:r>
              <a:rPr lang="en-US" dirty="0" smtClean="0">
                <a:solidFill>
                  <a:srgbClr val="FFFF00"/>
                </a:solidFill>
              </a:rPr>
              <a:t>, </a:t>
            </a:r>
            <a:r>
              <a:rPr lang="en-US" dirty="0" err="1" smtClean="0">
                <a:solidFill>
                  <a:srgbClr val="FFFF00"/>
                </a:solidFill>
              </a:rPr>
              <a:t>Kuznetsov</a:t>
            </a:r>
            <a:endParaRPr lang="en-US" dirty="0" smtClean="0">
              <a:solidFill>
                <a:srgbClr val="FFFF00"/>
              </a:solidFill>
            </a:endParaRPr>
          </a:p>
          <a:p>
            <a:pPr lvl="1"/>
            <a:r>
              <a:rPr lang="en-US" dirty="0" smtClean="0">
                <a:solidFill>
                  <a:srgbClr val="FFFF00"/>
                </a:solidFill>
              </a:rPr>
              <a:t>US</a:t>
            </a:r>
            <a:r>
              <a:rPr lang="en-US" dirty="0" smtClean="0"/>
              <a:t>, piggyback </a:t>
            </a:r>
            <a:r>
              <a:rPr lang="en-US" dirty="0" err="1" smtClean="0"/>
              <a:t>nanosatellites</a:t>
            </a:r>
            <a:r>
              <a:rPr lang="en-US" dirty="0" smtClean="0"/>
              <a:t> ~</a:t>
            </a:r>
            <a:r>
              <a:rPr lang="en-US" dirty="0" smtClean="0">
                <a:solidFill>
                  <a:schemeClr val="bg1"/>
                </a:solidFill>
              </a:rPr>
              <a:t>1-few liters volume,</a:t>
            </a:r>
            <a:r>
              <a:rPr lang="pl-PL" dirty="0" smtClean="0">
                <a:solidFill>
                  <a:schemeClr val="bg1"/>
                </a:solidFill>
              </a:rPr>
              <a:t> LEO</a:t>
            </a:r>
            <a:r>
              <a:rPr lang="pl-PL" dirty="0" smtClean="0"/>
              <a:t>,</a:t>
            </a:r>
            <a:r>
              <a:rPr lang="en-US" dirty="0" smtClean="0"/>
              <a:t> NASA, GSFC, </a:t>
            </a:r>
            <a:r>
              <a:rPr lang="en-US" dirty="0" smtClean="0">
                <a:solidFill>
                  <a:srgbClr val="FFFF00"/>
                </a:solidFill>
              </a:rPr>
              <a:t>Brian Dennis</a:t>
            </a:r>
            <a:endParaRPr lang="en-US" dirty="0">
              <a:solidFill>
                <a:srgbClr val="FFFF00"/>
              </a:solidFill>
            </a:endParaRPr>
          </a:p>
        </p:txBody>
      </p:sp>
    </p:spTree>
    <p:extLst>
      <p:ext uri="{BB962C8B-B14F-4D97-AF65-F5344CB8AC3E}">
        <p14:creationId xmlns:p14="http://schemas.microsoft.com/office/powerpoint/2010/main" val="272433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dirty="0" smtClean="0"/>
              <a:t>Russian Earth monitoring </a:t>
            </a:r>
            <a:r>
              <a:rPr lang="pl-PL" sz="4000" dirty="0" err="1" smtClean="0"/>
              <a:t>satellites</a:t>
            </a:r>
            <a:r>
              <a:rPr lang="pl-PL" sz="4000" dirty="0" smtClean="0"/>
              <a:t>: </a:t>
            </a:r>
            <a:r>
              <a:rPr lang="pl-PL" sz="4000" dirty="0" smtClean="0">
                <a:solidFill>
                  <a:schemeClr val="bg1"/>
                </a:solidFill>
              </a:rPr>
              <a:t>FIAN</a:t>
            </a:r>
            <a:endParaRPr lang="pl-PL" sz="4000" dirty="0">
              <a:solidFill>
                <a:schemeClr val="bg1"/>
              </a:solidFill>
            </a:endParaRPr>
          </a:p>
        </p:txBody>
      </p:sp>
      <p:sp>
        <p:nvSpPr>
          <p:cNvPr id="3" name="Symbol zastępczy zawartości 2"/>
          <p:cNvSpPr>
            <a:spLocks noGrp="1"/>
          </p:cNvSpPr>
          <p:nvPr>
            <p:ph idx="1"/>
          </p:nvPr>
        </p:nvSpPr>
        <p:spPr>
          <a:xfrm>
            <a:off x="457200" y="1600200"/>
            <a:ext cx="8229600" cy="4781128"/>
          </a:xfrm>
        </p:spPr>
        <p:txBody>
          <a:bodyPr>
            <a:normAutofit/>
          </a:bodyPr>
          <a:lstStyle/>
          <a:p>
            <a:r>
              <a:rPr lang="pl-PL" dirty="0" smtClean="0">
                <a:solidFill>
                  <a:srgbClr val="FFFF00"/>
                </a:solidFill>
              </a:rPr>
              <a:t>Polar, Sun-</a:t>
            </a:r>
            <a:r>
              <a:rPr lang="pl-PL" dirty="0" err="1" smtClean="0">
                <a:solidFill>
                  <a:srgbClr val="FFFF00"/>
                </a:solidFill>
              </a:rPr>
              <a:t>synchronous</a:t>
            </a:r>
            <a:r>
              <a:rPr lang="pl-PL" dirty="0" smtClean="0">
                <a:solidFill>
                  <a:srgbClr val="FFFF00"/>
                </a:solidFill>
              </a:rPr>
              <a:t>, ~700km, but </a:t>
            </a:r>
            <a:r>
              <a:rPr lang="pl-PL" dirty="0" err="1" smtClean="0">
                <a:solidFill>
                  <a:srgbClr val="FFFF00"/>
                </a:solidFill>
              </a:rPr>
              <a:t>details</a:t>
            </a:r>
            <a:r>
              <a:rPr lang="pl-PL" dirty="0" smtClean="0">
                <a:solidFill>
                  <a:srgbClr val="FFFF00"/>
                </a:solidFill>
              </a:rPr>
              <a:t> </a:t>
            </a:r>
            <a:r>
              <a:rPr lang="pl-PL" dirty="0" err="1" smtClean="0">
                <a:solidFill>
                  <a:srgbClr val="FFFF00"/>
                </a:solidFill>
              </a:rPr>
              <a:t>are</a:t>
            </a:r>
            <a:r>
              <a:rPr lang="pl-PL" dirty="0" smtClean="0">
                <a:solidFill>
                  <a:srgbClr val="FFFF00"/>
                </a:solidFill>
              </a:rPr>
              <a:t> </a:t>
            </a:r>
            <a:r>
              <a:rPr lang="pl-PL" dirty="0" err="1" smtClean="0">
                <a:solidFill>
                  <a:srgbClr val="FFFF00"/>
                </a:solidFill>
              </a:rPr>
              <a:t>still</a:t>
            </a:r>
            <a:r>
              <a:rPr lang="pl-PL" dirty="0" smtClean="0">
                <a:solidFill>
                  <a:srgbClr val="FFFF00"/>
                </a:solidFill>
              </a:rPr>
              <a:t> not </a:t>
            </a:r>
            <a:r>
              <a:rPr lang="pl-PL" dirty="0" err="1" smtClean="0">
                <a:solidFill>
                  <a:srgbClr val="FFFF00"/>
                </a:solidFill>
              </a:rPr>
              <a:t>fixed</a:t>
            </a:r>
            <a:endParaRPr lang="pl-PL" dirty="0" smtClean="0">
              <a:solidFill>
                <a:srgbClr val="FFFF00"/>
              </a:solidFill>
            </a:endParaRPr>
          </a:p>
          <a:p>
            <a:r>
              <a:rPr lang="pl-PL" dirty="0" smtClean="0">
                <a:solidFill>
                  <a:srgbClr val="FFFF00"/>
                </a:solidFill>
              </a:rPr>
              <a:t>Much </a:t>
            </a:r>
            <a:r>
              <a:rPr lang="pl-PL" dirty="0" err="1" smtClean="0">
                <a:solidFill>
                  <a:srgbClr val="FFFF00"/>
                </a:solidFill>
              </a:rPr>
              <a:t>higher</a:t>
            </a:r>
            <a:r>
              <a:rPr lang="pl-PL" dirty="0" smtClean="0">
                <a:solidFill>
                  <a:srgbClr val="FFFF00"/>
                </a:solidFill>
              </a:rPr>
              <a:t> </a:t>
            </a:r>
            <a:r>
              <a:rPr lang="pl-PL" dirty="0" err="1" smtClean="0">
                <a:solidFill>
                  <a:srgbClr val="FFFF00"/>
                </a:solidFill>
              </a:rPr>
              <a:t>radiation</a:t>
            </a:r>
            <a:r>
              <a:rPr lang="pl-PL" dirty="0" smtClean="0">
                <a:solidFill>
                  <a:srgbClr val="FFFF00"/>
                </a:solidFill>
              </a:rPr>
              <a:t> </a:t>
            </a:r>
            <a:r>
              <a:rPr lang="pl-PL" dirty="0" err="1" smtClean="0">
                <a:solidFill>
                  <a:srgbClr val="FFFF00"/>
                </a:solidFill>
              </a:rPr>
              <a:t>particle</a:t>
            </a:r>
            <a:r>
              <a:rPr lang="pl-PL" dirty="0" smtClean="0">
                <a:solidFill>
                  <a:srgbClr val="FFFF00"/>
                </a:solidFill>
              </a:rPr>
              <a:t> </a:t>
            </a:r>
            <a:r>
              <a:rPr lang="pl-PL" dirty="0" err="1" smtClean="0">
                <a:solidFill>
                  <a:srgbClr val="FFFF00"/>
                </a:solidFill>
              </a:rPr>
              <a:t>background</a:t>
            </a:r>
            <a:endParaRPr lang="pl-PL" dirty="0" smtClean="0">
              <a:solidFill>
                <a:srgbClr val="FFFF00"/>
              </a:solidFill>
            </a:endParaRPr>
          </a:p>
          <a:p>
            <a:pPr lvl="1"/>
            <a:r>
              <a:rPr lang="pl-PL" dirty="0" smtClean="0">
                <a:solidFill>
                  <a:srgbClr val="FFFF00"/>
                </a:solidFill>
              </a:rPr>
              <a:t>HE </a:t>
            </a:r>
            <a:r>
              <a:rPr lang="pl-PL" dirty="0" err="1" smtClean="0">
                <a:solidFill>
                  <a:srgbClr val="FFFF00"/>
                </a:solidFill>
              </a:rPr>
              <a:t>electrons</a:t>
            </a:r>
            <a:r>
              <a:rPr lang="pl-PL" dirty="0" smtClean="0">
                <a:solidFill>
                  <a:srgbClr val="FFFF00"/>
                </a:solidFill>
              </a:rPr>
              <a:t> ~</a:t>
            </a:r>
            <a:r>
              <a:rPr lang="pl-PL" dirty="0" smtClean="0">
                <a:solidFill>
                  <a:schemeClr val="bg1"/>
                </a:solidFill>
              </a:rPr>
              <a:t>100÷1000 x</a:t>
            </a:r>
            <a:r>
              <a:rPr lang="pl-PL" dirty="0" smtClean="0">
                <a:solidFill>
                  <a:srgbClr val="FFFF00"/>
                </a:solidFill>
              </a:rPr>
              <a:t> </a:t>
            </a:r>
            <a:r>
              <a:rPr lang="pl-PL" dirty="0" err="1" smtClean="0">
                <a:solidFill>
                  <a:srgbClr val="FFFF00"/>
                </a:solidFill>
              </a:rPr>
              <a:t>Coronas</a:t>
            </a:r>
            <a:endParaRPr lang="pl-PL" dirty="0" smtClean="0">
              <a:solidFill>
                <a:srgbClr val="FFFF00"/>
              </a:solidFill>
            </a:endParaRPr>
          </a:p>
          <a:p>
            <a:pPr lvl="1"/>
            <a:r>
              <a:rPr lang="pl-PL" dirty="0" err="1" smtClean="0">
                <a:solidFill>
                  <a:srgbClr val="FFFF00"/>
                </a:solidFill>
              </a:rPr>
              <a:t>Protons</a:t>
            </a:r>
            <a:r>
              <a:rPr lang="pl-PL" dirty="0" smtClean="0">
                <a:solidFill>
                  <a:srgbClr val="FFFF00"/>
                </a:solidFill>
              </a:rPr>
              <a:t> </a:t>
            </a:r>
            <a:r>
              <a:rPr lang="pl-PL" dirty="0" smtClean="0">
                <a:solidFill>
                  <a:schemeClr val="bg1"/>
                </a:solidFill>
              </a:rPr>
              <a:t>20÷100 x </a:t>
            </a:r>
            <a:r>
              <a:rPr lang="pl-PL" dirty="0" err="1" smtClean="0">
                <a:solidFill>
                  <a:schemeClr val="bg1"/>
                </a:solidFill>
              </a:rPr>
              <a:t>Coronas</a:t>
            </a:r>
            <a:endParaRPr lang="pl-PL" dirty="0" smtClean="0">
              <a:solidFill>
                <a:schemeClr val="bg1"/>
              </a:solidFill>
            </a:endParaRPr>
          </a:p>
          <a:p>
            <a:r>
              <a:rPr lang="pl-PL" dirty="0" smtClean="0">
                <a:solidFill>
                  <a:srgbClr val="FFFF00"/>
                </a:solidFill>
              </a:rPr>
              <a:t>2-3 kg </a:t>
            </a:r>
            <a:r>
              <a:rPr lang="pl-PL" dirty="0" err="1" smtClean="0">
                <a:solidFill>
                  <a:srgbClr val="FFFF00"/>
                </a:solidFill>
              </a:rPr>
              <a:t>class</a:t>
            </a:r>
            <a:r>
              <a:rPr lang="pl-PL" dirty="0" smtClean="0">
                <a:solidFill>
                  <a:srgbClr val="FFFF00"/>
                </a:solidFill>
              </a:rPr>
              <a:t> instrument</a:t>
            </a:r>
            <a:endParaRPr lang="pl-PL" dirty="0">
              <a:solidFill>
                <a:srgbClr val="FFFF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980728"/>
            <a:ext cx="800293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rot="18788171">
            <a:off x="3743778" y="2322377"/>
            <a:ext cx="2204450" cy="461665"/>
          </a:xfrm>
          <a:prstGeom prst="rect">
            <a:avLst/>
          </a:prstGeom>
          <a:solidFill>
            <a:srgbClr val="FFFF00"/>
          </a:solidFill>
        </p:spPr>
        <p:txBody>
          <a:bodyPr wrap="none" rtlCol="0">
            <a:spAutoFit/>
          </a:bodyPr>
          <a:lstStyle/>
          <a:p>
            <a:pPr algn="ctr"/>
            <a:r>
              <a:rPr lang="pl-PL" sz="2400" dirty="0" smtClean="0">
                <a:solidFill>
                  <a:srgbClr val="FF0000"/>
                </a:solidFill>
              </a:rPr>
              <a:t>CCD </a:t>
            </a:r>
            <a:r>
              <a:rPr lang="pl-PL" sz="2400" dirty="0" err="1" smtClean="0">
                <a:solidFill>
                  <a:srgbClr val="FF0000"/>
                </a:solidFill>
              </a:rPr>
              <a:t>detectors</a:t>
            </a:r>
            <a:endParaRPr lang="pl-PL" sz="2400" dirty="0" smtClean="0">
              <a:solidFill>
                <a:srgbClr val="FF0000"/>
              </a:solidFill>
            </a:endParaRPr>
          </a:p>
        </p:txBody>
      </p:sp>
    </p:spTree>
    <p:extLst>
      <p:ext uri="{BB962C8B-B14F-4D97-AF65-F5344CB8AC3E}">
        <p14:creationId xmlns:p14="http://schemas.microsoft.com/office/powerpoint/2010/main" val="113778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608" y="260648"/>
            <a:ext cx="7772400" cy="1470025"/>
          </a:xfrm>
        </p:spPr>
        <p:txBody>
          <a:bodyPr/>
          <a:lstStyle/>
          <a:p>
            <a:r>
              <a:rPr lang="ru-RU" sz="4000" dirty="0"/>
              <a:t>Рентгеновский СПЕКТрофотометр</a:t>
            </a:r>
            <a:br>
              <a:rPr lang="ru-RU" sz="4000" dirty="0"/>
            </a:br>
            <a:r>
              <a:rPr lang="ru-RU" sz="4000" dirty="0">
                <a:solidFill>
                  <a:schemeClr val="bg1"/>
                </a:solidFill>
              </a:rPr>
              <a:t>РЕСПЕКТ </a:t>
            </a:r>
            <a:r>
              <a:rPr lang="en-US" sz="4000" dirty="0" err="1">
                <a:solidFill>
                  <a:schemeClr val="bg1"/>
                </a:solidFill>
              </a:rPr>
              <a:t>ReSpect</a:t>
            </a:r>
            <a:endParaRPr lang="ru-RU" sz="4000" dirty="0">
              <a:solidFill>
                <a:schemeClr val="bg1"/>
              </a:solidFill>
            </a:endParaRPr>
          </a:p>
        </p:txBody>
      </p:sp>
      <p:sp>
        <p:nvSpPr>
          <p:cNvPr id="2051" name="Rectangle 3"/>
          <p:cNvSpPr>
            <a:spLocks noGrp="1" noChangeArrowheads="1"/>
          </p:cNvSpPr>
          <p:nvPr>
            <p:ph type="subTitle" idx="1"/>
          </p:nvPr>
        </p:nvSpPr>
        <p:spPr>
          <a:xfrm>
            <a:off x="4067944" y="188640"/>
            <a:ext cx="6400800" cy="864096"/>
          </a:xfrm>
        </p:spPr>
        <p:txBody>
          <a:bodyPr/>
          <a:lstStyle/>
          <a:p>
            <a:r>
              <a:rPr lang="ru-RU" dirty="0"/>
              <a:t>ФИАН -  ЦКИ </a:t>
            </a:r>
            <a:r>
              <a:rPr lang="ru-RU" dirty="0" smtClean="0"/>
              <a:t>ПАН</a:t>
            </a:r>
            <a:endParaRPr lang="pl-PL" dirty="0" smtClean="0"/>
          </a:p>
          <a:p>
            <a:r>
              <a:rPr lang="pl-PL" dirty="0" smtClean="0"/>
              <a:t>Agreement </a:t>
            </a:r>
            <a:r>
              <a:rPr lang="pl-PL" dirty="0" smtClean="0">
                <a:solidFill>
                  <a:schemeClr val="bg1"/>
                </a:solidFill>
              </a:rPr>
              <a:t>2009</a:t>
            </a:r>
          </a:p>
          <a:p>
            <a:r>
              <a:rPr lang="pl-PL" dirty="0" err="1" smtClean="0"/>
              <a:t>Launch</a:t>
            </a:r>
            <a:r>
              <a:rPr lang="pl-PL" dirty="0" smtClean="0"/>
              <a:t> </a:t>
            </a:r>
            <a:r>
              <a:rPr lang="pl-PL" dirty="0" smtClean="0">
                <a:solidFill>
                  <a:schemeClr val="bg1"/>
                </a:solidFill>
              </a:rPr>
              <a:t>~2013</a:t>
            </a:r>
            <a:endParaRPr lang="ru-RU" dirty="0">
              <a:solidFill>
                <a:schemeClr val="bg1"/>
              </a:solidFill>
            </a:endParaRPr>
          </a:p>
        </p:txBody>
      </p:sp>
      <p:sp>
        <p:nvSpPr>
          <p:cNvPr id="2" name="pole tekstowe 1"/>
          <p:cNvSpPr txBox="1"/>
          <p:nvPr/>
        </p:nvSpPr>
        <p:spPr>
          <a:xfrm>
            <a:off x="755576" y="2276872"/>
            <a:ext cx="3744416" cy="461665"/>
          </a:xfrm>
          <a:prstGeom prst="rect">
            <a:avLst/>
          </a:prstGeom>
          <a:noFill/>
        </p:spPr>
        <p:txBody>
          <a:bodyPr wrap="square" rtlCol="0">
            <a:spAutoFit/>
          </a:bodyPr>
          <a:lstStyle/>
          <a:p>
            <a:pPr algn="ctr"/>
            <a:endParaRPr lang="pl-PL" sz="2400" dirty="0" smtClean="0">
              <a:solidFill>
                <a:srgbClr val="FFFF00"/>
              </a:solidFill>
            </a:endParaRPr>
          </a:p>
        </p:txBody>
      </p:sp>
      <p:sp>
        <p:nvSpPr>
          <p:cNvPr id="5" name="Rectangle 3"/>
          <p:cNvSpPr txBox="1">
            <a:spLocks noChangeArrowheads="1"/>
          </p:cNvSpPr>
          <p:nvPr/>
        </p:nvSpPr>
        <p:spPr bwMode="auto">
          <a:xfrm>
            <a:off x="468313" y="1916832"/>
            <a:ext cx="8213725" cy="4351337"/>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Spectral range 0.8-15 KeV</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Registration of single photon </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Registration activity from quiet  corona to X-class flares</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pl-PL" sz="2400" b="0" i="0" u="none" strike="noStrike" kern="0" cap="none" spc="0" normalizeH="0" baseline="0" noProof="0" dirty="0" err="1" smtClean="0">
                <a:ln>
                  <a:noFill/>
                </a:ln>
                <a:solidFill>
                  <a:srgbClr val="EAEAEA"/>
                </a:solidFill>
                <a:effectLst>
                  <a:outerShdw blurRad="38100" dist="38100" dir="2700000" algn="tl">
                    <a:srgbClr val="000000"/>
                  </a:outerShdw>
                </a:effectLst>
                <a:uLnTx/>
                <a:uFillTx/>
                <a:latin typeface="Arial"/>
                <a:ea typeface="+mn-ea"/>
                <a:cs typeface="Arial"/>
              </a:rPr>
              <a:t>Good</a:t>
            </a:r>
            <a:r>
              <a:rPr kumimoji="0" lang="pl-PL"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 e</a:t>
            </a:r>
            <a:r>
              <a:rPr kumimoji="0" lang="en-US" sz="2400" b="0" i="0" u="none" strike="noStrike" kern="0" cap="none" spc="0" normalizeH="0" baseline="0" noProof="0" dirty="0" err="1" smtClean="0">
                <a:ln>
                  <a:noFill/>
                </a:ln>
                <a:solidFill>
                  <a:srgbClr val="EAEAEA"/>
                </a:solidFill>
                <a:effectLst>
                  <a:outerShdw blurRad="38100" dist="38100" dir="2700000" algn="tl">
                    <a:srgbClr val="000000"/>
                  </a:outerShdw>
                </a:effectLst>
                <a:uLnTx/>
                <a:uFillTx/>
                <a:latin typeface="Arial"/>
                <a:ea typeface="+mn-ea"/>
                <a:cs typeface="Arial"/>
              </a:rPr>
              <a:t>nergetic</a:t>
            </a: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 resolution </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Temporal resolution less than 1 second</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Long life-time (8 years)</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Absolute calibration during the lifetime</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Operation in radiation belts, flare and after-flare fluxes of gamma-rays and </a:t>
            </a:r>
            <a:r>
              <a:rPr kumimoji="0" lang="en-US" sz="2400" b="0" i="0" u="none" strike="noStrike" kern="0" cap="none" spc="0" normalizeH="0" baseline="0" noProof="0" dirty="0" err="1" smtClean="0">
                <a:ln>
                  <a:noFill/>
                </a:ln>
                <a:solidFill>
                  <a:srgbClr val="EAEAEA"/>
                </a:solidFill>
                <a:effectLst>
                  <a:outerShdw blurRad="38100" dist="38100" dir="2700000" algn="tl">
                    <a:srgbClr val="000000"/>
                  </a:outerShdw>
                </a:effectLst>
                <a:uLnTx/>
                <a:uFillTx/>
                <a:latin typeface="Arial"/>
                <a:ea typeface="+mn-ea"/>
                <a:cs typeface="Arial"/>
              </a:rPr>
              <a:t>energetical</a:t>
            </a: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 particles</a:t>
            </a:r>
          </a:p>
          <a:p>
            <a:pPr marL="342900" marR="0" lvl="0" indent="-342900" algn="l" defTabSz="914400" rtl="0" eaLnBrk="1" fontAlgn="base" latinLnBrk="0" hangingPunct="1">
              <a:lnSpc>
                <a:spcPct val="90000"/>
              </a:lnSpc>
              <a:spcBef>
                <a:spcPct val="20000"/>
              </a:spcBef>
              <a:spcAft>
                <a:spcPct val="0"/>
              </a:spcAft>
              <a:buClr>
                <a:srgbClr val="CCECFF"/>
              </a:buClr>
              <a:buSzPct val="115000"/>
              <a:buFont typeface="Wingdings" pitchFamily="2" charset="2"/>
              <a:buChar char="§"/>
              <a:tabLst/>
              <a:defRPr/>
            </a:pPr>
            <a:r>
              <a:rPr kumimoji="0" lang="en-US" sz="2400" b="0" i="0" u="none" strike="noStrike" kern="0" cap="none" spc="0" normalizeH="0" baseline="0" noProof="0" dirty="0" smtClean="0">
                <a:ln>
                  <a:noFill/>
                </a:ln>
                <a:solidFill>
                  <a:srgbClr val="EAEAEA"/>
                </a:solidFill>
                <a:effectLst>
                  <a:outerShdw blurRad="38100" dist="38100" dir="2700000" algn="tl">
                    <a:srgbClr val="000000"/>
                  </a:outerShdw>
                </a:effectLst>
                <a:uLnTx/>
                <a:uFillTx/>
                <a:latin typeface="Arial"/>
                <a:ea typeface="+mn-ea"/>
                <a:cs typeface="Arial"/>
              </a:rPr>
              <a:t>FOW 6°</a:t>
            </a:r>
          </a:p>
        </p:txBody>
      </p:sp>
    </p:spTree>
    <p:extLst>
      <p:ext uri="{BB962C8B-B14F-4D97-AF65-F5344CB8AC3E}">
        <p14:creationId xmlns:p14="http://schemas.microsoft.com/office/powerpoint/2010/main" val="613468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RESPECT </a:t>
            </a:r>
            <a:r>
              <a:rPr lang="pl-PL" sz="3600" dirty="0" err="1" smtClean="0"/>
              <a:t>measurements</a:t>
            </a:r>
            <a:r>
              <a:rPr lang="pl-PL" sz="3600" dirty="0" smtClean="0"/>
              <a:t>  </a:t>
            </a:r>
            <a:r>
              <a:rPr lang="pl-PL" sz="3600" dirty="0" err="1" smtClean="0"/>
              <a:t>ideology</a:t>
            </a:r>
            <a:endParaRPr lang="pl-PL" dirty="0"/>
          </a:p>
        </p:txBody>
      </p:sp>
      <p:sp>
        <p:nvSpPr>
          <p:cNvPr id="3" name="Symbol zastępczy zawartości 2"/>
          <p:cNvSpPr>
            <a:spLocks noGrp="1"/>
          </p:cNvSpPr>
          <p:nvPr>
            <p:ph idx="1"/>
          </p:nvPr>
        </p:nvSpPr>
        <p:spPr>
          <a:xfrm>
            <a:off x="4644008" y="1268760"/>
            <a:ext cx="4042792" cy="5112568"/>
          </a:xfrm>
        </p:spPr>
        <p:txBody>
          <a:bodyPr>
            <a:normAutofit fontScale="92500" lnSpcReduction="10000"/>
          </a:bodyPr>
          <a:lstStyle/>
          <a:p>
            <a:r>
              <a:rPr lang="en-US" sz="1800" dirty="0">
                <a:solidFill>
                  <a:srgbClr val="FFFF00"/>
                </a:solidFill>
              </a:rPr>
              <a:t>The front aperture </a:t>
            </a:r>
            <a:r>
              <a:rPr lang="pl-PL" sz="1800" dirty="0" err="1" smtClean="0">
                <a:solidFill>
                  <a:srgbClr val="FFFF00"/>
                </a:solidFill>
              </a:rPr>
              <a:t>is</a:t>
            </a:r>
            <a:r>
              <a:rPr lang="pl-PL" sz="1800" dirty="0" smtClean="0">
                <a:solidFill>
                  <a:srgbClr val="FFFF00"/>
                </a:solidFill>
              </a:rPr>
              <a:t> </a:t>
            </a:r>
            <a:r>
              <a:rPr lang="en-US" sz="1800" dirty="0" smtClean="0">
                <a:solidFill>
                  <a:srgbClr val="FFFF00"/>
                </a:solidFill>
              </a:rPr>
              <a:t>limited </a:t>
            </a:r>
            <a:r>
              <a:rPr lang="en-US" sz="1800" dirty="0">
                <a:solidFill>
                  <a:srgbClr val="FFFF00"/>
                </a:solidFill>
              </a:rPr>
              <a:t>by </a:t>
            </a:r>
            <a:r>
              <a:rPr lang="en-US" sz="1800" dirty="0" smtClean="0">
                <a:solidFill>
                  <a:srgbClr val="FFFF00"/>
                </a:solidFill>
              </a:rPr>
              <a:t>system </a:t>
            </a:r>
            <a:r>
              <a:rPr lang="en-US" sz="1800" dirty="0">
                <a:solidFill>
                  <a:srgbClr val="FFFF00"/>
                </a:solidFill>
              </a:rPr>
              <a:t>of two front-side  moving diaphragms with flat sharp edges (1 </a:t>
            </a:r>
            <a:r>
              <a:rPr lang="en-US" sz="1800" dirty="0" smtClean="0">
                <a:solidFill>
                  <a:srgbClr val="FFFF00"/>
                </a:solidFill>
              </a:rPr>
              <a:t>µ</a:t>
            </a:r>
            <a:r>
              <a:rPr lang="pl-PL" sz="1800" dirty="0" smtClean="0">
                <a:solidFill>
                  <a:srgbClr val="FFFF00"/>
                </a:solidFill>
              </a:rPr>
              <a:t> r</a:t>
            </a:r>
            <a:r>
              <a:rPr lang="en-US" sz="1800" dirty="0" err="1" smtClean="0">
                <a:solidFill>
                  <a:srgbClr val="FFFF00"/>
                </a:solidFill>
              </a:rPr>
              <a:t>rms</a:t>
            </a:r>
            <a:r>
              <a:rPr lang="en-US" sz="1800" dirty="0" smtClean="0">
                <a:solidFill>
                  <a:srgbClr val="FFFF00"/>
                </a:solidFill>
              </a:rPr>
              <a:t> </a:t>
            </a:r>
            <a:r>
              <a:rPr lang="en-US" sz="1800" dirty="0" err="1">
                <a:solidFill>
                  <a:srgbClr val="FFFF00"/>
                </a:solidFill>
              </a:rPr>
              <a:t>nonuniformity</a:t>
            </a:r>
            <a:r>
              <a:rPr lang="en-US" sz="1800" dirty="0">
                <a:solidFill>
                  <a:srgbClr val="FFFF00"/>
                </a:solidFill>
              </a:rPr>
              <a:t>) </a:t>
            </a:r>
            <a:endParaRPr lang="pl-PL" sz="1800" dirty="0" smtClean="0">
              <a:solidFill>
                <a:srgbClr val="FFFF00"/>
              </a:solidFill>
            </a:endParaRPr>
          </a:p>
          <a:p>
            <a:r>
              <a:rPr lang="en-US" sz="1800" dirty="0" smtClean="0">
                <a:solidFill>
                  <a:srgbClr val="FFFF00"/>
                </a:solidFill>
              </a:rPr>
              <a:t>Slit </a:t>
            </a:r>
            <a:r>
              <a:rPr lang="en-US" sz="1800" dirty="0">
                <a:solidFill>
                  <a:srgbClr val="FFFF00"/>
                </a:solidFill>
              </a:rPr>
              <a:t>width can be adjusted using respective sensors to within similar accuracy down to a fraction of the CCD pixel (13 x13 </a:t>
            </a:r>
            <a:r>
              <a:rPr lang="en-US" sz="1800" dirty="0" smtClean="0">
                <a:solidFill>
                  <a:srgbClr val="FFFF00"/>
                </a:solidFill>
              </a:rPr>
              <a:t>µ). </a:t>
            </a:r>
            <a:r>
              <a:rPr lang="en-US" sz="1800" dirty="0">
                <a:solidFill>
                  <a:srgbClr val="FFFF00"/>
                </a:solidFill>
              </a:rPr>
              <a:t>The slit can be “moved” to any position within the input </a:t>
            </a:r>
            <a:r>
              <a:rPr lang="en-US" sz="1800" dirty="0" smtClean="0">
                <a:solidFill>
                  <a:srgbClr val="FFFF00"/>
                </a:solidFill>
              </a:rPr>
              <a:t>FOV</a:t>
            </a:r>
            <a:r>
              <a:rPr lang="pl-PL" sz="1800" dirty="0">
                <a:solidFill>
                  <a:srgbClr val="FFFF00"/>
                </a:solidFill>
              </a:rPr>
              <a:t> </a:t>
            </a:r>
            <a:r>
              <a:rPr lang="pl-PL" sz="1800" dirty="0" smtClean="0">
                <a:solidFill>
                  <a:srgbClr val="FFFF00"/>
                </a:solidFill>
              </a:rPr>
              <a:t>(</a:t>
            </a:r>
            <a:r>
              <a:rPr lang="pl-PL" sz="1800" dirty="0" err="1" smtClean="0">
                <a:solidFill>
                  <a:srgbClr val="FFFF00"/>
                </a:solidFill>
              </a:rPr>
              <a:t>prevents</a:t>
            </a:r>
            <a:r>
              <a:rPr lang="pl-PL" sz="1800" dirty="0" smtClean="0">
                <a:solidFill>
                  <a:srgbClr val="FFFF00"/>
                </a:solidFill>
              </a:rPr>
              <a:t> </a:t>
            </a:r>
            <a:r>
              <a:rPr lang="pl-PL" sz="1800" dirty="0" err="1" smtClean="0">
                <a:solidFill>
                  <a:srgbClr val="FFFF00"/>
                </a:solidFill>
              </a:rPr>
              <a:t>memory</a:t>
            </a:r>
            <a:r>
              <a:rPr lang="pl-PL" sz="1800" dirty="0" smtClean="0">
                <a:solidFill>
                  <a:srgbClr val="FFFF00"/>
                </a:solidFill>
              </a:rPr>
              <a:t> </a:t>
            </a:r>
            <a:r>
              <a:rPr lang="pl-PL" sz="1800" dirty="0" err="1" smtClean="0">
                <a:solidFill>
                  <a:srgbClr val="FFFF00"/>
                </a:solidFill>
              </a:rPr>
              <a:t>effect</a:t>
            </a:r>
            <a:r>
              <a:rPr lang="pl-PL" sz="1800" dirty="0" smtClean="0">
                <a:solidFill>
                  <a:srgbClr val="FFFF00"/>
                </a:solidFill>
              </a:rPr>
              <a:t>)</a:t>
            </a:r>
          </a:p>
          <a:p>
            <a:r>
              <a:rPr lang="en-US" sz="1800" dirty="0">
                <a:solidFill>
                  <a:srgbClr val="FFFF00"/>
                </a:solidFill>
              </a:rPr>
              <a:t>On the same upper shaft, the ensemble of pin-hole system of various cross-sections is fixed, allowing to select desired size of the active pinhole, depending on the solar activity level. </a:t>
            </a:r>
            <a:r>
              <a:rPr lang="en-US" sz="1800" dirty="0" smtClean="0">
                <a:solidFill>
                  <a:srgbClr val="FFFF00"/>
                </a:solidFill>
              </a:rPr>
              <a:t>On </a:t>
            </a:r>
            <a:r>
              <a:rPr lang="en-US" sz="1800" dirty="0">
                <a:solidFill>
                  <a:srgbClr val="FFFF00"/>
                </a:solidFill>
              </a:rPr>
              <a:t>the underneath of the second upper shaft, the Fe</a:t>
            </a:r>
            <a:r>
              <a:rPr lang="en-US" sz="1800" b="1" baseline="30000" dirty="0">
                <a:solidFill>
                  <a:srgbClr val="FFFF00"/>
                </a:solidFill>
              </a:rPr>
              <a:t>55</a:t>
            </a:r>
            <a:r>
              <a:rPr lang="en-US" sz="1800" dirty="0">
                <a:solidFill>
                  <a:srgbClr val="FFFF00"/>
                </a:solidFill>
              </a:rPr>
              <a:t> radioactive source producing </a:t>
            </a:r>
            <a:r>
              <a:rPr lang="en-US" sz="1800" dirty="0" err="1">
                <a:solidFill>
                  <a:srgbClr val="FFFF00"/>
                </a:solidFill>
              </a:rPr>
              <a:t>Mn</a:t>
            </a:r>
            <a:r>
              <a:rPr lang="en-US" sz="1800" dirty="0">
                <a:solidFill>
                  <a:srgbClr val="FFFF00"/>
                </a:solidFill>
              </a:rPr>
              <a:t> characteristic lines at 5.9 </a:t>
            </a:r>
            <a:r>
              <a:rPr lang="en-US" sz="1800" dirty="0" err="1">
                <a:solidFill>
                  <a:srgbClr val="FFFF00"/>
                </a:solidFill>
              </a:rPr>
              <a:t>keV</a:t>
            </a:r>
            <a:r>
              <a:rPr lang="en-US" sz="1800" dirty="0">
                <a:solidFill>
                  <a:srgbClr val="FFFF00"/>
                </a:solidFill>
              </a:rPr>
              <a:t> is placed. </a:t>
            </a:r>
            <a:endParaRPr lang="pl-PL" sz="1800" dirty="0">
              <a:solidFill>
                <a:srgbClr val="FFFF00"/>
              </a:solidFill>
            </a:endParaRPr>
          </a:p>
        </p:txBody>
      </p:sp>
      <p:pic>
        <p:nvPicPr>
          <p:cNvPr id="4" name="Obraz 4"/>
          <p:cNvPicPr/>
          <p:nvPr/>
        </p:nvPicPr>
        <p:blipFill>
          <a:blip r:embed="rId2" cstate="print"/>
          <a:srcRect/>
          <a:stretch>
            <a:fillRect/>
          </a:stretch>
        </p:blipFill>
        <p:spPr bwMode="auto">
          <a:xfrm>
            <a:off x="683568" y="1268760"/>
            <a:ext cx="3815776" cy="5095592"/>
          </a:xfrm>
          <a:prstGeom prst="rect">
            <a:avLst/>
          </a:prstGeom>
          <a:noFill/>
          <a:ln w="9525">
            <a:noFill/>
            <a:miter lim="800000"/>
            <a:headEnd/>
            <a:tailEnd/>
          </a:ln>
        </p:spPr>
      </p:pic>
    </p:spTree>
    <p:extLst>
      <p:ext uri="{BB962C8B-B14F-4D97-AF65-F5344CB8AC3E}">
        <p14:creationId xmlns:p14="http://schemas.microsoft.com/office/powerpoint/2010/main" val="144741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RESPECT </a:t>
            </a:r>
            <a:r>
              <a:rPr lang="pl-PL" sz="1400" dirty="0" err="1" smtClean="0"/>
              <a:t>ideology</a:t>
            </a:r>
            <a:r>
              <a:rPr lang="pl-PL" sz="3600" dirty="0" smtClean="0"/>
              <a:t> </a:t>
            </a:r>
            <a:r>
              <a:rPr lang="pl-PL" sz="3600" dirty="0" smtClean="0">
                <a:solidFill>
                  <a:schemeClr val="bg1"/>
                </a:solidFill>
              </a:rPr>
              <a:t>&lt; 2 </a:t>
            </a:r>
            <a:r>
              <a:rPr lang="pl-PL" sz="3600" dirty="0" err="1" smtClean="0">
                <a:solidFill>
                  <a:schemeClr val="bg1"/>
                </a:solidFill>
              </a:rPr>
              <a:t>cts</a:t>
            </a:r>
            <a:r>
              <a:rPr lang="pl-PL" sz="3600" dirty="0" smtClean="0">
                <a:solidFill>
                  <a:schemeClr val="bg1"/>
                </a:solidFill>
              </a:rPr>
              <a:t>/</a:t>
            </a:r>
            <a:r>
              <a:rPr lang="pl-PL" sz="3600" dirty="0" err="1" smtClean="0">
                <a:solidFill>
                  <a:schemeClr val="bg1"/>
                </a:solidFill>
              </a:rPr>
              <a:t>pixel</a:t>
            </a:r>
            <a:r>
              <a:rPr lang="pl-PL" sz="3600" dirty="0" smtClean="0">
                <a:solidFill>
                  <a:schemeClr val="bg1"/>
                </a:solidFill>
              </a:rPr>
              <a:t>/</a:t>
            </a:r>
            <a:r>
              <a:rPr lang="pl-PL" sz="3600" dirty="0" err="1" smtClean="0">
                <a:solidFill>
                  <a:schemeClr val="bg1"/>
                </a:solidFill>
              </a:rPr>
              <a:t>exposure</a:t>
            </a:r>
            <a:endParaRPr lang="pl-PL" dirty="0">
              <a:solidFill>
                <a:schemeClr val="bg1"/>
              </a:solidFill>
            </a:endParaRPr>
          </a:p>
        </p:txBody>
      </p:sp>
      <p:sp>
        <p:nvSpPr>
          <p:cNvPr id="3" name="Symbol zastępczy zawartości 2"/>
          <p:cNvSpPr>
            <a:spLocks noGrp="1"/>
          </p:cNvSpPr>
          <p:nvPr>
            <p:ph idx="1"/>
          </p:nvPr>
        </p:nvSpPr>
        <p:spPr>
          <a:xfrm>
            <a:off x="5031769" y="1196752"/>
            <a:ext cx="4004727" cy="5330440"/>
          </a:xfrm>
        </p:spPr>
        <p:txBody>
          <a:bodyPr>
            <a:noAutofit/>
          </a:bodyPr>
          <a:lstStyle/>
          <a:p>
            <a:pPr marL="0" indent="0">
              <a:buNone/>
            </a:pPr>
            <a:r>
              <a:rPr lang="en-US" sz="1400" dirty="0">
                <a:latin typeface="Calibri"/>
                <a:ea typeface="Calibri"/>
                <a:cs typeface="Times New Roman"/>
              </a:rPr>
              <a:t>Any solar photon absorbed within active CCD area produces electron-hole pairs  in the Si, proportional to photon energy. 3.65 </a:t>
            </a:r>
            <a:r>
              <a:rPr lang="en-US" sz="1400" dirty="0" err="1">
                <a:latin typeface="Calibri"/>
                <a:ea typeface="Calibri"/>
                <a:cs typeface="Times New Roman"/>
              </a:rPr>
              <a:t>eV</a:t>
            </a:r>
            <a:r>
              <a:rPr lang="en-US" sz="1400" dirty="0">
                <a:latin typeface="Calibri"/>
                <a:ea typeface="Calibri"/>
                <a:cs typeface="Times New Roman"/>
              </a:rPr>
              <a:t> is required to produce one electron-hole pair. Therefore the signal from such an event, usually expressed in DN can be assed to determine photon energy if less than one photon is recorded over the “active “ life of the pixel in question (at most one second if the CCD row read-out time is 0.001s and number of rows is ~1000. This property is exploited in RESPECT design, where we make </a:t>
            </a:r>
            <a:r>
              <a:rPr lang="en-US" sz="1400" dirty="0" err="1">
                <a:latin typeface="Calibri"/>
                <a:ea typeface="Calibri"/>
                <a:cs typeface="Times New Roman"/>
              </a:rPr>
              <a:t>effords</a:t>
            </a:r>
            <a:r>
              <a:rPr lang="en-US" sz="1400" dirty="0">
                <a:latin typeface="Calibri"/>
                <a:ea typeface="Calibri"/>
                <a:cs typeface="Times New Roman"/>
              </a:rPr>
              <a:t> to have always the probability of less than 2 </a:t>
            </a:r>
            <a:r>
              <a:rPr lang="en-US" sz="1400" dirty="0" err="1">
                <a:latin typeface="Calibri"/>
                <a:ea typeface="Calibri"/>
                <a:cs typeface="Times New Roman"/>
              </a:rPr>
              <a:t>cts</a:t>
            </a:r>
            <a:r>
              <a:rPr lang="en-US" sz="1400" dirty="0">
                <a:latin typeface="Calibri"/>
                <a:ea typeface="Calibri"/>
                <a:cs typeface="Times New Roman"/>
              </a:rPr>
              <a:t>/pixel as integrated over exposure time of the pixel. Pixel exposure time to solar illumination is the time any pixel is find within the solar-illuminated area defined by slit positions, angular extend of the source (30 arc min for the non-active corona, 2arcmin for AR 20 </a:t>
            </a:r>
            <a:r>
              <a:rPr lang="en-US" sz="1400" dirty="0" err="1">
                <a:latin typeface="Calibri"/>
                <a:ea typeface="Calibri"/>
                <a:cs typeface="Times New Roman"/>
              </a:rPr>
              <a:t>acrsec</a:t>
            </a:r>
            <a:r>
              <a:rPr lang="en-US" sz="1400" dirty="0">
                <a:latin typeface="Calibri"/>
                <a:ea typeface="Calibri"/>
                <a:cs typeface="Times New Roman"/>
              </a:rPr>
              <a:t> for flare) and diffraction effects on the slits or pin-holes (depending on energy). The signal from a single soft X-ray photon is expected to be in the range between 200 and 2000 DN (0.75-7.5 </a:t>
            </a:r>
            <a:r>
              <a:rPr lang="en-US" sz="1400" dirty="0" err="1">
                <a:latin typeface="Calibri"/>
                <a:ea typeface="Calibri"/>
                <a:cs typeface="Times New Roman"/>
              </a:rPr>
              <a:t>keV</a:t>
            </a:r>
            <a:r>
              <a:rPr lang="en-US" sz="1400" dirty="0">
                <a:latin typeface="Calibri"/>
                <a:ea typeface="Calibri"/>
                <a:cs typeface="Times New Roman"/>
              </a:rPr>
              <a:t>). Larger signals may correspond to particles and therefore can be used to differentiate between photons and particles. </a:t>
            </a:r>
            <a:endParaRPr lang="pl-PL" sz="1400" dirty="0">
              <a:solidFill>
                <a:srgbClr val="FFFF00"/>
              </a:solidFill>
            </a:endParaRPr>
          </a:p>
        </p:txBody>
      </p:sp>
      <p:pic>
        <p:nvPicPr>
          <p:cNvPr id="4" name="Obraz 7"/>
          <p:cNvPicPr/>
          <p:nvPr/>
        </p:nvPicPr>
        <p:blipFill>
          <a:blip r:embed="rId2" cstate="print"/>
          <a:srcRect/>
          <a:stretch>
            <a:fillRect/>
          </a:stretch>
        </p:blipFill>
        <p:spPr bwMode="auto">
          <a:xfrm>
            <a:off x="323528" y="1268760"/>
            <a:ext cx="4708241" cy="4822418"/>
          </a:xfrm>
          <a:prstGeom prst="rect">
            <a:avLst/>
          </a:prstGeom>
          <a:noFill/>
          <a:ln w="9525">
            <a:noFill/>
            <a:miter lim="800000"/>
            <a:headEnd/>
            <a:tailEnd/>
          </a:ln>
        </p:spPr>
      </p:pic>
      <p:cxnSp>
        <p:nvCxnSpPr>
          <p:cNvPr id="6" name="Straight Connector 5"/>
          <p:cNvCxnSpPr/>
          <p:nvPr/>
        </p:nvCxnSpPr>
        <p:spPr>
          <a:xfrm>
            <a:off x="1403648" y="1700808"/>
            <a:ext cx="0" cy="3384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41980" y="1700808"/>
            <a:ext cx="0" cy="338437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80731" y="5111007"/>
            <a:ext cx="1451038" cy="461665"/>
          </a:xfrm>
          <a:prstGeom prst="rect">
            <a:avLst/>
          </a:prstGeom>
          <a:noFill/>
        </p:spPr>
        <p:txBody>
          <a:bodyPr wrap="none" rtlCol="0">
            <a:spAutoFit/>
          </a:bodyPr>
          <a:lstStyle/>
          <a:p>
            <a:pPr algn="ctr"/>
            <a:r>
              <a:rPr lang="pl-PL" sz="2400" dirty="0" smtClean="0">
                <a:solidFill>
                  <a:schemeClr val="tx2">
                    <a:lumMod val="60000"/>
                    <a:lumOff val="40000"/>
                  </a:schemeClr>
                </a:solidFill>
              </a:rPr>
              <a:t>telemetry</a:t>
            </a:r>
            <a:endParaRPr lang="en-US" sz="2400" dirty="0" smtClean="0">
              <a:solidFill>
                <a:schemeClr val="tx2">
                  <a:lumMod val="60000"/>
                  <a:lumOff val="40000"/>
                </a:schemeClr>
              </a:solidFill>
            </a:endParaRPr>
          </a:p>
        </p:txBody>
      </p:sp>
      <p:cxnSp>
        <p:nvCxnSpPr>
          <p:cNvPr id="10" name="Straight Arrow Connector 9"/>
          <p:cNvCxnSpPr/>
          <p:nvPr/>
        </p:nvCxnSpPr>
        <p:spPr>
          <a:xfrm>
            <a:off x="1475656" y="1484784"/>
            <a:ext cx="0" cy="13681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8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Expected</a:t>
            </a:r>
            <a:r>
              <a:rPr lang="pl-PL" dirty="0" smtClean="0"/>
              <a:t> </a:t>
            </a:r>
            <a:r>
              <a:rPr lang="pl-PL" dirty="0" err="1" smtClean="0"/>
              <a:t>fluxes</a:t>
            </a:r>
            <a:r>
              <a:rPr lang="pl-PL" dirty="0" smtClean="0"/>
              <a:t> –</a:t>
            </a:r>
            <a:r>
              <a:rPr lang="pl-PL" sz="3200" dirty="0" err="1" smtClean="0"/>
              <a:t>source</a:t>
            </a:r>
            <a:r>
              <a:rPr lang="pl-PL" sz="3200" dirty="0" smtClean="0"/>
              <a:t> </a:t>
            </a:r>
            <a:r>
              <a:rPr lang="pl-PL" sz="3200" dirty="0" err="1" smtClean="0"/>
              <a:t>sizes</a:t>
            </a:r>
            <a:r>
              <a:rPr lang="pl-PL" sz="3200" dirty="0" smtClean="0"/>
              <a:t> &amp; </a:t>
            </a:r>
            <a:r>
              <a:rPr lang="pl-PL" sz="3200" dirty="0" err="1" smtClean="0"/>
              <a:t>diffraction</a:t>
            </a:r>
            <a:r>
              <a:rPr lang="pl-PL" sz="3200" dirty="0" smtClean="0"/>
              <a:t> to be </a:t>
            </a:r>
            <a:r>
              <a:rPr lang="pl-PL" sz="3200" dirty="0" err="1" smtClean="0"/>
              <a:t>taken</a:t>
            </a:r>
            <a:r>
              <a:rPr lang="pl-PL" sz="3200" dirty="0" smtClean="0"/>
              <a:t> </a:t>
            </a:r>
            <a:r>
              <a:rPr lang="pl-PL" sz="3200" dirty="0" err="1" smtClean="0"/>
              <a:t>into</a:t>
            </a:r>
            <a:r>
              <a:rPr lang="pl-PL" sz="3200" dirty="0" smtClean="0"/>
              <a:t> </a:t>
            </a:r>
            <a:r>
              <a:rPr lang="pl-PL" sz="3200" dirty="0" err="1" smtClean="0"/>
              <a:t>account</a:t>
            </a:r>
            <a:endParaRPr lang="pl-PL" sz="3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04" y="1628800"/>
            <a:ext cx="8155380" cy="4608512"/>
          </a:xfrm>
          <a:prstGeom prst="rect">
            <a:avLst/>
          </a:prstGeom>
          <a:solidFill>
            <a:schemeClr val="bg1"/>
          </a:solidFill>
          <a:ln>
            <a:noFill/>
          </a:ln>
          <a:effectLst/>
        </p:spPr>
      </p:pic>
    </p:spTree>
    <p:extLst>
      <p:ext uri="{BB962C8B-B14F-4D97-AF65-F5344CB8AC3E}">
        <p14:creationId xmlns:p14="http://schemas.microsoft.com/office/powerpoint/2010/main" val="346259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3204" y="0"/>
            <a:ext cx="8229600" cy="1143000"/>
          </a:xfrm>
        </p:spPr>
        <p:txBody>
          <a:bodyPr/>
          <a:lstStyle/>
          <a:p>
            <a:r>
              <a:rPr lang="pl-PL" dirty="0"/>
              <a:t>RESPECT </a:t>
            </a:r>
            <a:r>
              <a:rPr lang="pl-PL" sz="3600" dirty="0" err="1" smtClean="0"/>
              <a:t>particle</a:t>
            </a:r>
            <a:r>
              <a:rPr lang="pl-PL" sz="3600" dirty="0" smtClean="0"/>
              <a:t> </a:t>
            </a:r>
            <a:r>
              <a:rPr lang="pl-PL" sz="3600" dirty="0" err="1" smtClean="0"/>
              <a:t>rejection</a:t>
            </a:r>
            <a:endParaRPr lang="pl-PL" dirty="0"/>
          </a:p>
        </p:txBody>
      </p:sp>
      <p:sp>
        <p:nvSpPr>
          <p:cNvPr id="3" name="Symbol zastępczy zawartości 2"/>
          <p:cNvSpPr>
            <a:spLocks noGrp="1"/>
          </p:cNvSpPr>
          <p:nvPr>
            <p:ph idx="1"/>
          </p:nvPr>
        </p:nvSpPr>
        <p:spPr>
          <a:xfrm>
            <a:off x="539552" y="908720"/>
            <a:ext cx="8147248" cy="5472608"/>
          </a:xfrm>
        </p:spPr>
        <p:txBody>
          <a:bodyPr>
            <a:normAutofit/>
          </a:bodyPr>
          <a:lstStyle/>
          <a:p>
            <a:r>
              <a:rPr lang="pl-PL" dirty="0" err="1" smtClean="0">
                <a:solidFill>
                  <a:srgbClr val="FFFF00"/>
                </a:solidFill>
              </a:rPr>
              <a:t>Amplitude</a:t>
            </a:r>
            <a:r>
              <a:rPr lang="pl-PL" dirty="0" smtClean="0">
                <a:solidFill>
                  <a:srgbClr val="FFFF00"/>
                </a:solidFill>
              </a:rPr>
              <a:t> </a:t>
            </a:r>
            <a:r>
              <a:rPr lang="pl-PL" dirty="0" err="1" smtClean="0">
                <a:solidFill>
                  <a:srgbClr val="FFFF00"/>
                </a:solidFill>
              </a:rPr>
              <a:t>analysis</a:t>
            </a:r>
            <a:r>
              <a:rPr lang="pl-PL" dirty="0" smtClean="0">
                <a:solidFill>
                  <a:srgbClr val="FFFF00"/>
                </a:solidFill>
              </a:rPr>
              <a:t> &gt; 2000 DN „</a:t>
            </a:r>
            <a:r>
              <a:rPr lang="pl-PL" dirty="0" err="1" smtClean="0">
                <a:solidFill>
                  <a:srgbClr val="FFFF00"/>
                </a:solidFill>
              </a:rPr>
              <a:t>reject</a:t>
            </a:r>
            <a:r>
              <a:rPr lang="pl-PL" dirty="0" smtClean="0">
                <a:solidFill>
                  <a:srgbClr val="FFFF00"/>
                </a:solidFill>
              </a:rPr>
              <a:t>”</a:t>
            </a:r>
          </a:p>
          <a:p>
            <a:r>
              <a:rPr lang="pl-PL" dirty="0" err="1" smtClean="0">
                <a:solidFill>
                  <a:srgbClr val="FFFF00"/>
                </a:solidFill>
              </a:rPr>
              <a:t>Track</a:t>
            </a:r>
            <a:r>
              <a:rPr lang="pl-PL" dirty="0" smtClean="0">
                <a:solidFill>
                  <a:srgbClr val="FFFF00"/>
                </a:solidFill>
              </a:rPr>
              <a:t> </a:t>
            </a:r>
            <a:r>
              <a:rPr lang="pl-PL" dirty="0" err="1" smtClean="0">
                <a:solidFill>
                  <a:srgbClr val="FFFF00"/>
                </a:solidFill>
              </a:rPr>
              <a:t>identification</a:t>
            </a:r>
            <a:r>
              <a:rPr lang="pl-PL" dirty="0" smtClean="0">
                <a:solidFill>
                  <a:srgbClr val="FFFF00"/>
                </a:solidFill>
              </a:rPr>
              <a:t> (ZK)</a:t>
            </a:r>
          </a:p>
          <a:p>
            <a:r>
              <a:rPr lang="pl-PL" dirty="0" err="1" smtClean="0">
                <a:solidFill>
                  <a:srgbClr val="FFFF00"/>
                </a:solidFill>
              </a:rPr>
              <a:t>Coodinate</a:t>
            </a:r>
            <a:r>
              <a:rPr lang="pl-PL" dirty="0" smtClean="0">
                <a:solidFill>
                  <a:srgbClr val="FFFF00"/>
                </a:solidFill>
              </a:rPr>
              <a:t> (</a:t>
            </a:r>
            <a:r>
              <a:rPr lang="pl-PL" dirty="0" err="1" smtClean="0">
                <a:solidFill>
                  <a:srgbClr val="FFFF00"/>
                </a:solidFill>
              </a:rPr>
              <a:t>attitude</a:t>
            </a:r>
            <a:r>
              <a:rPr lang="pl-PL" dirty="0" smtClean="0">
                <a:solidFill>
                  <a:srgbClr val="FFFF00"/>
                </a:solidFill>
              </a:rPr>
              <a:t>) </a:t>
            </a:r>
            <a:r>
              <a:rPr lang="pl-PL" dirty="0" err="1" smtClean="0">
                <a:solidFill>
                  <a:srgbClr val="FFFF00"/>
                </a:solidFill>
              </a:rPr>
              <a:t>conditions</a:t>
            </a:r>
            <a:endParaRPr lang="pl-PL" dirty="0" smtClean="0">
              <a:solidFill>
                <a:srgbClr val="FFFF00"/>
              </a:solidFill>
            </a:endParaRPr>
          </a:p>
          <a:p>
            <a:endParaRPr lang="pl-PL" dirty="0">
              <a:solidFill>
                <a:srgbClr val="FFFF00"/>
              </a:solidFill>
            </a:endParaRPr>
          </a:p>
          <a:p>
            <a:endParaRPr lang="pl-PL" dirty="0" smtClean="0">
              <a:solidFill>
                <a:srgbClr val="FFFF00"/>
              </a:solidFill>
            </a:endParaRPr>
          </a:p>
          <a:p>
            <a:endParaRPr lang="pl-PL" dirty="0">
              <a:solidFill>
                <a:srgbClr val="FFFF00"/>
              </a:solidFill>
            </a:endParaRPr>
          </a:p>
          <a:p>
            <a:endParaRPr lang="pl-PL" dirty="0" smtClean="0">
              <a:solidFill>
                <a:srgbClr val="FFFF00"/>
              </a:solidFill>
            </a:endParaRPr>
          </a:p>
          <a:p>
            <a:r>
              <a:rPr lang="pl-PL" dirty="0" err="1" smtClean="0">
                <a:solidFill>
                  <a:srgbClr val="FFFF00"/>
                </a:solidFill>
              </a:rPr>
              <a:t>Linear</a:t>
            </a:r>
            <a:r>
              <a:rPr lang="pl-PL" dirty="0" smtClean="0">
                <a:solidFill>
                  <a:srgbClr val="FFFF00"/>
                </a:solidFill>
              </a:rPr>
              <a:t> and/</a:t>
            </a:r>
            <a:r>
              <a:rPr lang="pl-PL" dirty="0" err="1" smtClean="0">
                <a:solidFill>
                  <a:srgbClr val="FFFF00"/>
                </a:solidFill>
              </a:rPr>
              <a:t>or</a:t>
            </a:r>
            <a:r>
              <a:rPr lang="pl-PL" dirty="0" smtClean="0">
                <a:solidFill>
                  <a:srgbClr val="FFFF00"/>
                </a:solidFill>
              </a:rPr>
              <a:t> </a:t>
            </a:r>
            <a:r>
              <a:rPr lang="pl-PL" dirty="0" err="1" smtClean="0">
                <a:solidFill>
                  <a:srgbClr val="FFFF00"/>
                </a:solidFill>
              </a:rPr>
              <a:t>chess-horse</a:t>
            </a:r>
            <a:r>
              <a:rPr lang="pl-PL" dirty="0" smtClean="0">
                <a:solidFill>
                  <a:srgbClr val="FFFF00"/>
                </a:solidFill>
              </a:rPr>
              <a:t> </a:t>
            </a:r>
            <a:r>
              <a:rPr lang="pl-PL" dirty="0" err="1" smtClean="0">
                <a:solidFill>
                  <a:srgbClr val="FFFF00"/>
                </a:solidFill>
              </a:rPr>
              <a:t>patterns</a:t>
            </a:r>
            <a:r>
              <a:rPr lang="pl-PL" dirty="0" smtClean="0">
                <a:solidFill>
                  <a:srgbClr val="FFFF00"/>
                </a:solidFill>
              </a:rPr>
              <a:t> </a:t>
            </a:r>
            <a:r>
              <a:rPr lang="pl-PL" dirty="0" err="1" smtClean="0">
                <a:solidFill>
                  <a:srgbClr val="FFFF00"/>
                </a:solidFill>
              </a:rPr>
              <a:t>removed</a:t>
            </a:r>
            <a:endParaRPr lang="pl-PL" dirty="0">
              <a:solidFill>
                <a:srgbClr val="FFFF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25387"/>
            <a:ext cx="2952328" cy="221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1" y="2725388"/>
            <a:ext cx="2952327" cy="221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725387"/>
            <a:ext cx="2952328" cy="221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121762" y="2860942"/>
            <a:ext cx="946093" cy="461665"/>
          </a:xfrm>
          <a:prstGeom prst="rect">
            <a:avLst/>
          </a:prstGeom>
          <a:noFill/>
        </p:spPr>
        <p:txBody>
          <a:bodyPr wrap="none" rtlCol="0">
            <a:spAutoFit/>
          </a:bodyPr>
          <a:lstStyle/>
          <a:p>
            <a:pPr algn="ctr"/>
            <a:r>
              <a:rPr lang="pl-PL" sz="2400" dirty="0" err="1" smtClean="0">
                <a:solidFill>
                  <a:srgbClr val="FFFF00"/>
                </a:solidFill>
              </a:rPr>
              <a:t>Ph+B</a:t>
            </a:r>
            <a:endParaRPr lang="pl-PL" sz="2400" dirty="0" smtClean="0">
              <a:solidFill>
                <a:srgbClr val="FFFF00"/>
              </a:solidFill>
            </a:endParaRPr>
          </a:p>
        </p:txBody>
      </p:sp>
      <p:sp>
        <p:nvSpPr>
          <p:cNvPr id="9" name="pole tekstowe 8"/>
          <p:cNvSpPr txBox="1"/>
          <p:nvPr/>
        </p:nvSpPr>
        <p:spPr>
          <a:xfrm>
            <a:off x="3396208" y="2847972"/>
            <a:ext cx="389850" cy="461665"/>
          </a:xfrm>
          <a:prstGeom prst="rect">
            <a:avLst/>
          </a:prstGeom>
          <a:noFill/>
        </p:spPr>
        <p:txBody>
          <a:bodyPr wrap="none" rtlCol="0">
            <a:spAutoFit/>
          </a:bodyPr>
          <a:lstStyle/>
          <a:p>
            <a:pPr algn="ctr"/>
            <a:r>
              <a:rPr lang="pl-PL" sz="2400" dirty="0" smtClean="0">
                <a:solidFill>
                  <a:srgbClr val="FFFF00"/>
                </a:solidFill>
              </a:rPr>
              <a:t>B</a:t>
            </a:r>
          </a:p>
        </p:txBody>
      </p:sp>
      <p:sp>
        <p:nvSpPr>
          <p:cNvPr id="10" name="pole tekstowe 9"/>
          <p:cNvSpPr txBox="1"/>
          <p:nvPr/>
        </p:nvSpPr>
        <p:spPr>
          <a:xfrm>
            <a:off x="6334783" y="2869403"/>
            <a:ext cx="561372" cy="461665"/>
          </a:xfrm>
          <a:prstGeom prst="rect">
            <a:avLst/>
          </a:prstGeom>
          <a:noFill/>
        </p:spPr>
        <p:txBody>
          <a:bodyPr wrap="none" rtlCol="0">
            <a:spAutoFit/>
          </a:bodyPr>
          <a:lstStyle/>
          <a:p>
            <a:pPr algn="ctr"/>
            <a:r>
              <a:rPr lang="pl-PL" sz="2400" dirty="0" err="1" smtClean="0">
                <a:solidFill>
                  <a:srgbClr val="FFFF00"/>
                </a:solidFill>
              </a:rPr>
              <a:t>Ph</a:t>
            </a:r>
            <a:endParaRPr lang="pl-PL" sz="2400" dirty="0" smtClean="0">
              <a:solidFill>
                <a:srgbClr val="FFFF00"/>
              </a:solidFill>
            </a:endParaRP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1067" y="5013176"/>
            <a:ext cx="12287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484784"/>
            <a:ext cx="12001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Łącznik prosty ze strzałką 5"/>
          <p:cNvCxnSpPr/>
          <p:nvPr/>
        </p:nvCxnSpPr>
        <p:spPr>
          <a:xfrm>
            <a:off x="6804248" y="1628800"/>
            <a:ext cx="1296144" cy="394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flipH="1">
            <a:off x="7740352" y="1124744"/>
            <a:ext cx="445077"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801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bg1"/>
                </a:solidFill>
              </a:rPr>
              <a:t>SphinX heritage </a:t>
            </a:r>
            <a:r>
              <a:rPr lang="en-US" sz="2800" smtClean="0">
                <a:solidFill>
                  <a:srgbClr val="FFFF00"/>
                </a:solidFill>
              </a:rPr>
              <a:t>(PIN diode detectors)</a:t>
            </a:r>
            <a:endParaRPr lang="en-US">
              <a:solidFill>
                <a:srgbClr val="FFFF00"/>
              </a:solidFill>
            </a:endParaRPr>
          </a:p>
        </p:txBody>
      </p:sp>
      <p:sp>
        <p:nvSpPr>
          <p:cNvPr id="3" name="Content Placeholder 2"/>
          <p:cNvSpPr>
            <a:spLocks noGrp="1"/>
          </p:cNvSpPr>
          <p:nvPr>
            <p:ph idx="1"/>
          </p:nvPr>
        </p:nvSpPr>
        <p:spPr>
          <a:xfrm>
            <a:off x="5940152" y="1600200"/>
            <a:ext cx="2952328" cy="4525963"/>
          </a:xfrm>
        </p:spPr>
        <p:txBody>
          <a:bodyPr>
            <a:noAutofit/>
          </a:bodyPr>
          <a:lstStyle/>
          <a:p>
            <a:r>
              <a:rPr lang="en-US" sz="2800" smtClean="0"/>
              <a:t>There is a lower limit for solar X-ray flux of the Sun in the energy range</a:t>
            </a:r>
          </a:p>
          <a:p>
            <a:pPr marL="0" indent="0">
              <a:buNone/>
            </a:pPr>
            <a:r>
              <a:rPr lang="en-US" sz="2800" smtClean="0"/>
              <a:t>	</a:t>
            </a:r>
            <a:r>
              <a:rPr lang="en-US" sz="2800" smtClean="0">
                <a:solidFill>
                  <a:schemeClr val="bg1"/>
                </a:solidFill>
              </a:rPr>
              <a:t>E &gt; 1 keV</a:t>
            </a:r>
          </a:p>
          <a:p>
            <a:pPr marL="0" indent="0">
              <a:buNone/>
            </a:pPr>
            <a:r>
              <a:rPr lang="en-US" sz="2800" smtClean="0">
                <a:solidFill>
                  <a:schemeClr val="bg1"/>
                </a:solidFill>
              </a:rPr>
              <a:t>~5 × 10</a:t>
            </a:r>
            <a:r>
              <a:rPr lang="en-US" sz="2800" b="1" baseline="30000" smtClean="0">
                <a:solidFill>
                  <a:schemeClr val="bg1"/>
                </a:solidFill>
              </a:rPr>
              <a:t>-10</a:t>
            </a:r>
            <a:r>
              <a:rPr lang="en-US" sz="2800" smtClean="0">
                <a:solidFill>
                  <a:schemeClr val="bg1"/>
                </a:solidFill>
              </a:rPr>
              <a:t> W/m</a:t>
            </a:r>
            <a:r>
              <a:rPr lang="en-US" sz="2800" b="1" baseline="30000" smtClean="0">
                <a:solidFill>
                  <a:schemeClr val="bg1"/>
                </a:solidFill>
              </a:rPr>
              <a:t>2</a:t>
            </a:r>
          </a:p>
          <a:p>
            <a:pPr marL="0" indent="0">
              <a:buNone/>
            </a:pPr>
            <a:endParaRPr lang="en-US" sz="2800" b="1" baseline="30000" smtClean="0">
              <a:solidFill>
                <a:schemeClr val="bg1"/>
              </a:solidFill>
            </a:endParaRPr>
          </a:p>
          <a:p>
            <a:pPr marL="0" indent="0" algn="ctr">
              <a:buNone/>
            </a:pPr>
            <a:r>
              <a:rPr lang="en-US" sz="2800" b="1" baseline="30000" smtClean="0">
                <a:solidFill>
                  <a:schemeClr val="bg1"/>
                </a:solidFill>
              </a:rPr>
              <a:t>No measurements after November 2009 </a:t>
            </a:r>
            <a:r>
              <a:rPr lang="en-US" sz="2800" b="1" baseline="30000" smtClean="0">
                <a:solidFill>
                  <a:schemeClr val="bg1"/>
                </a:solidFill>
                <a:sym typeface="Wingdings" pitchFamily="2" charset="2"/>
              </a:rPr>
              <a:t></a:t>
            </a:r>
          </a:p>
          <a:p>
            <a:pPr marL="0" indent="0" algn="ctr">
              <a:buNone/>
            </a:pPr>
            <a:r>
              <a:rPr lang="en-US" sz="2800" b="1" baseline="30000" smtClean="0">
                <a:solidFill>
                  <a:schemeClr val="bg1"/>
                </a:solidFill>
                <a:sym typeface="Wingdings" pitchFamily="2" charset="2"/>
              </a:rPr>
              <a:t>Only full-Sun spectra</a:t>
            </a:r>
            <a:endParaRPr lang="en-US" sz="2800" b="1" baseline="30000" smtClean="0">
              <a:solidFill>
                <a:schemeClr val="bg1"/>
              </a:solidFill>
            </a:endParaRPr>
          </a:p>
        </p:txBody>
      </p:sp>
      <p:pic>
        <p:nvPicPr>
          <p:cNvPr id="4" name="Obraz 3"/>
          <p:cNvPicPr/>
          <p:nvPr/>
        </p:nvPicPr>
        <p:blipFill>
          <a:blip r:embed="rId2"/>
          <a:stretch>
            <a:fillRect/>
          </a:stretch>
        </p:blipFill>
        <p:spPr>
          <a:xfrm>
            <a:off x="683568" y="1628800"/>
            <a:ext cx="4695825" cy="3827145"/>
          </a:xfrm>
          <a:prstGeom prst="rect">
            <a:avLst/>
          </a:prstGeom>
        </p:spPr>
      </p:pic>
      <p:cxnSp>
        <p:nvCxnSpPr>
          <p:cNvPr id="6" name="Łącznik prosty ze strzałką 5"/>
          <p:cNvCxnSpPr/>
          <p:nvPr/>
        </p:nvCxnSpPr>
        <p:spPr>
          <a:xfrm flipH="1" flipV="1">
            <a:off x="3635896" y="4437112"/>
            <a:ext cx="22322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flipV="1">
            <a:off x="1115616" y="4437112"/>
            <a:ext cx="864096"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a:off x="5868144" y="4293096"/>
            <a:ext cx="3096344"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RESPECT- </a:t>
            </a:r>
            <a:r>
              <a:rPr lang="pl-PL" sz="3200" dirty="0" err="1" smtClean="0"/>
              <a:t>actual</a:t>
            </a:r>
            <a:r>
              <a:rPr lang="pl-PL" sz="3200" dirty="0" smtClean="0"/>
              <a:t> </a:t>
            </a:r>
            <a:r>
              <a:rPr lang="pl-PL" sz="3200" dirty="0" err="1" smtClean="0"/>
              <a:t>construction</a:t>
            </a:r>
            <a:r>
              <a:rPr lang="pl-PL" sz="3200" dirty="0" smtClean="0"/>
              <a:t> </a:t>
            </a:r>
            <a:r>
              <a:rPr lang="pl-PL" sz="3200" dirty="0" err="1" smtClean="0"/>
              <a:t>details</a:t>
            </a:r>
            <a:r>
              <a:rPr lang="pl-PL" sz="3200" dirty="0" smtClean="0"/>
              <a:t> (Jarek Bąkała)</a:t>
            </a:r>
            <a:endParaRPr lang="pl-PL" dirty="0"/>
          </a:p>
        </p:txBody>
      </p:sp>
      <p:pic>
        <p:nvPicPr>
          <p:cNvPr id="5" name="Obraz 4" descr="Resp1.jpg"/>
          <p:cNvPicPr>
            <a:picLocks noChangeAspect="1"/>
          </p:cNvPicPr>
          <p:nvPr/>
        </p:nvPicPr>
        <p:blipFill>
          <a:blip r:embed="rId2" cstate="print"/>
          <a:stretch>
            <a:fillRect/>
          </a:stretch>
        </p:blipFill>
        <p:spPr>
          <a:xfrm>
            <a:off x="3249019" y="1700808"/>
            <a:ext cx="2937326" cy="3960440"/>
          </a:xfrm>
          <a:prstGeom prst="rect">
            <a:avLst/>
          </a:prstGeom>
        </p:spPr>
      </p:pic>
      <p:pic>
        <p:nvPicPr>
          <p:cNvPr id="6" name="Obraz 5" descr="Resp2.jpg"/>
          <p:cNvPicPr>
            <a:picLocks noChangeAspect="1"/>
          </p:cNvPicPr>
          <p:nvPr/>
        </p:nvPicPr>
        <p:blipFill>
          <a:blip r:embed="rId3" cstate="print"/>
          <a:stretch>
            <a:fillRect/>
          </a:stretch>
        </p:blipFill>
        <p:spPr>
          <a:xfrm>
            <a:off x="323528" y="1700808"/>
            <a:ext cx="2845338" cy="3937153"/>
          </a:xfrm>
          <a:prstGeom prst="rect">
            <a:avLst/>
          </a:prstGeom>
        </p:spPr>
      </p:pic>
      <p:pic>
        <p:nvPicPr>
          <p:cNvPr id="7" name="Obraz 6" descr="2011-03-01 12-25-36.png"/>
          <p:cNvPicPr>
            <a:picLocks noChangeAspect="1"/>
          </p:cNvPicPr>
          <p:nvPr/>
        </p:nvPicPr>
        <p:blipFill>
          <a:blip r:embed="rId4" cstate="print"/>
          <a:stretch>
            <a:fillRect/>
          </a:stretch>
        </p:blipFill>
        <p:spPr>
          <a:xfrm>
            <a:off x="6300192" y="1700808"/>
            <a:ext cx="2381677" cy="1584176"/>
          </a:xfrm>
          <a:prstGeom prst="rect">
            <a:avLst/>
          </a:prstGeom>
        </p:spPr>
      </p:pic>
      <p:pic>
        <p:nvPicPr>
          <p:cNvPr id="8" name="Obraz 7" descr="2011-03-01 12-04-42.png"/>
          <p:cNvPicPr>
            <a:picLocks noChangeAspect="1"/>
          </p:cNvPicPr>
          <p:nvPr/>
        </p:nvPicPr>
        <p:blipFill>
          <a:blip r:embed="rId5" cstate="print"/>
          <a:stretch>
            <a:fillRect/>
          </a:stretch>
        </p:blipFill>
        <p:spPr>
          <a:xfrm>
            <a:off x="6609547" y="3356992"/>
            <a:ext cx="1762966" cy="2492896"/>
          </a:xfrm>
          <a:prstGeom prst="rect">
            <a:avLst/>
          </a:prstGeom>
        </p:spPr>
      </p:pic>
      <p:sp>
        <p:nvSpPr>
          <p:cNvPr id="9" name="Prostokąt 8"/>
          <p:cNvSpPr/>
          <p:nvPr/>
        </p:nvSpPr>
        <p:spPr>
          <a:xfrm>
            <a:off x="4572000" y="5849888"/>
            <a:ext cx="4572000" cy="584775"/>
          </a:xfrm>
          <a:prstGeom prst="rect">
            <a:avLst/>
          </a:prstGeom>
        </p:spPr>
        <p:txBody>
          <a:bodyPr>
            <a:spAutoFit/>
          </a:bodyPr>
          <a:lstStyle/>
          <a:p>
            <a:r>
              <a:rPr lang="en-US" sz="1600" dirty="0">
                <a:solidFill>
                  <a:srgbClr val="FFFF00"/>
                </a:solidFill>
              </a:rPr>
              <a:t>passive and operate by two-phase heat transport  (e.g., evaporation and condensation) </a:t>
            </a:r>
            <a:endParaRPr lang="pl-PL" sz="1600" dirty="0">
              <a:solidFill>
                <a:srgbClr val="FFFF00"/>
              </a:solidFill>
            </a:endParaRPr>
          </a:p>
        </p:txBody>
      </p:sp>
      <p:sp>
        <p:nvSpPr>
          <p:cNvPr id="10" name="pole tekstowe 9"/>
          <p:cNvSpPr txBox="1"/>
          <p:nvPr/>
        </p:nvSpPr>
        <p:spPr>
          <a:xfrm>
            <a:off x="1397230" y="5849888"/>
            <a:ext cx="1851789" cy="461665"/>
          </a:xfrm>
          <a:prstGeom prst="rect">
            <a:avLst/>
          </a:prstGeom>
          <a:noFill/>
        </p:spPr>
        <p:txBody>
          <a:bodyPr wrap="none" rtlCol="0">
            <a:spAutoFit/>
          </a:bodyPr>
          <a:lstStyle/>
          <a:p>
            <a:pPr algn="ctr"/>
            <a:r>
              <a:rPr lang="pl-PL" sz="2400" dirty="0" smtClean="0">
                <a:solidFill>
                  <a:srgbClr val="FFFF00"/>
                </a:solidFill>
              </a:rPr>
              <a:t>Mass: &lt; 3kg</a:t>
            </a:r>
          </a:p>
        </p:txBody>
      </p:sp>
    </p:spTree>
    <p:extLst>
      <p:ext uri="{BB962C8B-B14F-4D97-AF65-F5344CB8AC3E}">
        <p14:creationId xmlns:p14="http://schemas.microsoft.com/office/powerpoint/2010/main" val="12379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descr="img_prze_dol.jpg"/>
          <p:cNvPicPr>
            <a:picLocks noChangeAspect="1"/>
          </p:cNvPicPr>
          <p:nvPr/>
        </p:nvPicPr>
        <p:blipFill>
          <a:blip r:embed="rId2"/>
          <a:stretch>
            <a:fillRect/>
          </a:stretch>
        </p:blipFill>
        <p:spPr>
          <a:xfrm rot="5400000">
            <a:off x="-11481" y="1511622"/>
            <a:ext cx="5219711" cy="3625178"/>
          </a:xfrm>
          <a:prstGeom prst="rect">
            <a:avLst/>
          </a:prstGeom>
        </p:spPr>
      </p:pic>
      <p:pic>
        <p:nvPicPr>
          <p:cNvPr id="11" name="Obraz 10" descr="img_prze_up.jpg"/>
          <p:cNvPicPr>
            <a:picLocks noChangeAspect="1"/>
          </p:cNvPicPr>
          <p:nvPr/>
        </p:nvPicPr>
        <p:blipFill>
          <a:blip r:embed="rId3"/>
          <a:stretch>
            <a:fillRect/>
          </a:stretch>
        </p:blipFill>
        <p:spPr>
          <a:xfrm rot="10800000">
            <a:off x="4857752" y="857232"/>
            <a:ext cx="3214710" cy="4894396"/>
          </a:xfrm>
          <a:prstGeom prst="rect">
            <a:avLst/>
          </a:prstGeom>
        </p:spPr>
      </p:pic>
      <p:cxnSp>
        <p:nvCxnSpPr>
          <p:cNvPr id="13" name="Łącznik prosty ze strzałką 12"/>
          <p:cNvCxnSpPr>
            <a:stCxn id="14" idx="0"/>
          </p:cNvCxnSpPr>
          <p:nvPr/>
        </p:nvCxnSpPr>
        <p:spPr>
          <a:xfrm flipH="1" flipV="1">
            <a:off x="2928926" y="5072074"/>
            <a:ext cx="199526" cy="7143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786050" y="5786454"/>
            <a:ext cx="684803" cy="369332"/>
          </a:xfrm>
          <a:prstGeom prst="rect">
            <a:avLst/>
          </a:prstGeom>
          <a:noFill/>
        </p:spPr>
        <p:txBody>
          <a:bodyPr wrap="none" rtlCol="0">
            <a:spAutoFit/>
          </a:bodyPr>
          <a:lstStyle/>
          <a:p>
            <a:r>
              <a:rPr lang="pl-PL" dirty="0" smtClean="0">
                <a:solidFill>
                  <a:schemeClr val="tx2">
                    <a:lumMod val="60000"/>
                    <a:lumOff val="40000"/>
                  </a:schemeClr>
                </a:solidFill>
              </a:rPr>
              <a:t>CCD</a:t>
            </a:r>
            <a:endParaRPr lang="pl-PL" dirty="0">
              <a:solidFill>
                <a:schemeClr val="tx2">
                  <a:lumMod val="60000"/>
                  <a:lumOff val="40000"/>
                </a:schemeClr>
              </a:solidFill>
            </a:endParaRPr>
          </a:p>
        </p:txBody>
      </p:sp>
      <p:cxnSp>
        <p:nvCxnSpPr>
          <p:cNvPr id="17" name="Łącznik prosty ze strzałką 16"/>
          <p:cNvCxnSpPr/>
          <p:nvPr/>
        </p:nvCxnSpPr>
        <p:spPr>
          <a:xfrm rot="16200000" flipH="1">
            <a:off x="5357818" y="714356"/>
            <a:ext cx="642942" cy="3571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pole tekstowe 17"/>
          <p:cNvSpPr txBox="1"/>
          <p:nvPr/>
        </p:nvSpPr>
        <p:spPr>
          <a:xfrm>
            <a:off x="5143504" y="285728"/>
            <a:ext cx="623889" cy="369332"/>
          </a:xfrm>
          <a:prstGeom prst="rect">
            <a:avLst/>
          </a:prstGeom>
          <a:noFill/>
        </p:spPr>
        <p:txBody>
          <a:bodyPr wrap="none" rtlCol="0">
            <a:spAutoFit/>
          </a:bodyPr>
          <a:lstStyle/>
          <a:p>
            <a:r>
              <a:rPr lang="pl-PL" dirty="0" smtClean="0">
                <a:solidFill>
                  <a:schemeClr val="tx2">
                    <a:lumMod val="60000"/>
                    <a:lumOff val="40000"/>
                  </a:schemeClr>
                </a:solidFill>
              </a:rPr>
              <a:t>Fe</a:t>
            </a:r>
            <a:r>
              <a:rPr lang="pl-PL" baseline="30000" dirty="0" smtClean="0">
                <a:solidFill>
                  <a:schemeClr val="tx2">
                    <a:lumMod val="60000"/>
                    <a:lumOff val="40000"/>
                  </a:schemeClr>
                </a:solidFill>
              </a:rPr>
              <a:t>55</a:t>
            </a:r>
            <a:endParaRPr lang="pl-PL" baseline="30000" dirty="0">
              <a:solidFill>
                <a:schemeClr val="tx2">
                  <a:lumMod val="60000"/>
                  <a:lumOff val="40000"/>
                </a:schemeClr>
              </a:solidFill>
            </a:endParaRPr>
          </a:p>
        </p:txBody>
      </p:sp>
      <p:sp>
        <p:nvSpPr>
          <p:cNvPr id="8" name="pole tekstowe 7"/>
          <p:cNvSpPr txBox="1"/>
          <p:nvPr/>
        </p:nvSpPr>
        <p:spPr>
          <a:xfrm>
            <a:off x="7358082" y="285728"/>
            <a:ext cx="1358064" cy="307777"/>
          </a:xfrm>
          <a:prstGeom prst="rect">
            <a:avLst/>
          </a:prstGeom>
          <a:noFill/>
        </p:spPr>
        <p:txBody>
          <a:bodyPr wrap="none" rtlCol="0">
            <a:spAutoFit/>
          </a:bodyPr>
          <a:lstStyle/>
          <a:p>
            <a:r>
              <a:rPr lang="pl-PL" sz="1400" dirty="0" err="1" smtClean="0">
                <a:solidFill>
                  <a:schemeClr val="tx2">
                    <a:lumMod val="60000"/>
                    <a:lumOff val="40000"/>
                  </a:schemeClr>
                </a:solidFill>
              </a:rPr>
              <a:t>Moving</a:t>
            </a:r>
            <a:r>
              <a:rPr lang="pl-PL" sz="1400" dirty="0" smtClean="0">
                <a:solidFill>
                  <a:schemeClr val="tx2">
                    <a:lumMod val="60000"/>
                    <a:lumOff val="40000"/>
                  </a:schemeClr>
                </a:solidFill>
              </a:rPr>
              <a:t> </a:t>
            </a:r>
            <a:r>
              <a:rPr lang="pl-PL" sz="1400" dirty="0" err="1" smtClean="0">
                <a:solidFill>
                  <a:schemeClr val="tx2">
                    <a:lumMod val="60000"/>
                    <a:lumOff val="40000"/>
                  </a:schemeClr>
                </a:solidFill>
              </a:rPr>
              <a:t>shutter</a:t>
            </a:r>
            <a:endParaRPr lang="pl-PL" sz="1400" dirty="0">
              <a:solidFill>
                <a:schemeClr val="tx2">
                  <a:lumMod val="60000"/>
                  <a:lumOff val="40000"/>
                </a:schemeClr>
              </a:solidFill>
            </a:endParaRPr>
          </a:p>
        </p:txBody>
      </p:sp>
      <p:cxnSp>
        <p:nvCxnSpPr>
          <p:cNvPr id="9" name="Łącznik prosty ze strzałką 8"/>
          <p:cNvCxnSpPr>
            <a:stCxn id="8" idx="2"/>
          </p:cNvCxnSpPr>
          <p:nvPr/>
        </p:nvCxnSpPr>
        <p:spPr>
          <a:xfrm flipH="1">
            <a:off x="6929455" y="593505"/>
            <a:ext cx="1107659" cy="5494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rot="10800000" flipV="1">
            <a:off x="3214678" y="3929066"/>
            <a:ext cx="928694" cy="78581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3822210" y="3618462"/>
            <a:ext cx="1358064" cy="307777"/>
          </a:xfrm>
          <a:prstGeom prst="rect">
            <a:avLst/>
          </a:prstGeom>
          <a:noFill/>
        </p:spPr>
        <p:txBody>
          <a:bodyPr wrap="none" rtlCol="0">
            <a:spAutoFit/>
          </a:bodyPr>
          <a:lstStyle/>
          <a:p>
            <a:r>
              <a:rPr lang="pl-PL" sz="1400" dirty="0" err="1" smtClean="0">
                <a:solidFill>
                  <a:schemeClr val="tx2">
                    <a:lumMod val="60000"/>
                    <a:lumOff val="40000"/>
                  </a:schemeClr>
                </a:solidFill>
              </a:rPr>
              <a:t>Moving</a:t>
            </a:r>
            <a:r>
              <a:rPr lang="pl-PL" sz="1400" dirty="0" smtClean="0">
                <a:solidFill>
                  <a:schemeClr val="tx2">
                    <a:lumMod val="60000"/>
                    <a:lumOff val="40000"/>
                  </a:schemeClr>
                </a:solidFill>
              </a:rPr>
              <a:t> </a:t>
            </a:r>
            <a:r>
              <a:rPr lang="pl-PL" sz="1400" dirty="0" err="1" smtClean="0">
                <a:solidFill>
                  <a:schemeClr val="tx2">
                    <a:lumMod val="60000"/>
                    <a:lumOff val="40000"/>
                  </a:schemeClr>
                </a:solidFill>
              </a:rPr>
              <a:t>shutter</a:t>
            </a:r>
            <a:endParaRPr lang="pl-PL" sz="1400" dirty="0">
              <a:solidFill>
                <a:schemeClr val="tx2">
                  <a:lumMod val="60000"/>
                  <a:lumOff val="40000"/>
                </a:schemeClr>
              </a:solidFill>
            </a:endParaRPr>
          </a:p>
        </p:txBody>
      </p:sp>
      <p:cxnSp>
        <p:nvCxnSpPr>
          <p:cNvPr id="22" name="Łącznik prosty ze strzałką 21"/>
          <p:cNvCxnSpPr/>
          <p:nvPr/>
        </p:nvCxnSpPr>
        <p:spPr>
          <a:xfrm>
            <a:off x="2571736" y="4572008"/>
            <a:ext cx="571504"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a:off x="6143636" y="1357298"/>
            <a:ext cx="571504" cy="158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Prostokąt 24"/>
          <p:cNvSpPr/>
          <p:nvPr/>
        </p:nvSpPr>
        <p:spPr>
          <a:xfrm>
            <a:off x="3929058" y="5786454"/>
            <a:ext cx="1099981" cy="307777"/>
          </a:xfrm>
          <a:prstGeom prst="rect">
            <a:avLst/>
          </a:prstGeom>
        </p:spPr>
        <p:txBody>
          <a:bodyPr wrap="none">
            <a:spAutoFit/>
          </a:bodyPr>
          <a:lstStyle/>
          <a:p>
            <a:r>
              <a:rPr lang="pl-PL" sz="1400" dirty="0" err="1" smtClean="0">
                <a:solidFill>
                  <a:schemeClr val="tx2">
                    <a:lumMod val="60000"/>
                    <a:lumOff val="40000"/>
                  </a:schemeClr>
                </a:solidFill>
              </a:rPr>
              <a:t>Lead</a:t>
            </a:r>
            <a:r>
              <a:rPr lang="pl-PL" sz="1400" dirty="0" smtClean="0">
                <a:solidFill>
                  <a:schemeClr val="tx2">
                    <a:lumMod val="60000"/>
                    <a:lumOff val="40000"/>
                  </a:schemeClr>
                </a:solidFill>
              </a:rPr>
              <a:t> </a:t>
            </a:r>
            <a:r>
              <a:rPr lang="pl-PL" sz="1400" dirty="0" err="1" smtClean="0">
                <a:solidFill>
                  <a:schemeClr val="tx2">
                    <a:lumMod val="60000"/>
                    <a:lumOff val="40000"/>
                  </a:schemeClr>
                </a:solidFill>
              </a:rPr>
              <a:t>shield</a:t>
            </a:r>
            <a:endParaRPr lang="pl-PL" sz="1400" dirty="0">
              <a:solidFill>
                <a:schemeClr val="tx2">
                  <a:lumMod val="60000"/>
                  <a:lumOff val="40000"/>
                </a:schemeClr>
              </a:solidFill>
            </a:endParaRPr>
          </a:p>
        </p:txBody>
      </p:sp>
      <p:cxnSp>
        <p:nvCxnSpPr>
          <p:cNvPr id="26" name="Łącznik prosty ze strzałką 25"/>
          <p:cNvCxnSpPr>
            <a:stCxn id="25" idx="0"/>
          </p:cNvCxnSpPr>
          <p:nvPr/>
        </p:nvCxnSpPr>
        <p:spPr>
          <a:xfrm flipH="1" flipV="1">
            <a:off x="3286117" y="5286388"/>
            <a:ext cx="1192932" cy="5000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a:stCxn id="25" idx="0"/>
          </p:cNvCxnSpPr>
          <p:nvPr/>
        </p:nvCxnSpPr>
        <p:spPr>
          <a:xfrm flipH="1" flipV="1">
            <a:off x="3214679" y="4786322"/>
            <a:ext cx="1264370" cy="10001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a:stCxn id="25" idx="0"/>
          </p:cNvCxnSpPr>
          <p:nvPr/>
        </p:nvCxnSpPr>
        <p:spPr>
          <a:xfrm flipH="1" flipV="1">
            <a:off x="2643175" y="4786322"/>
            <a:ext cx="1835874" cy="10001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Prostokąt 36"/>
          <p:cNvSpPr/>
          <p:nvPr/>
        </p:nvSpPr>
        <p:spPr>
          <a:xfrm>
            <a:off x="1452076" y="5786454"/>
            <a:ext cx="1099981" cy="523220"/>
          </a:xfrm>
          <a:prstGeom prst="rect">
            <a:avLst/>
          </a:prstGeom>
        </p:spPr>
        <p:txBody>
          <a:bodyPr wrap="none">
            <a:spAutoFit/>
          </a:bodyPr>
          <a:lstStyle/>
          <a:p>
            <a:pPr algn="ctr"/>
            <a:r>
              <a:rPr lang="pl-PL" sz="1400" dirty="0" smtClean="0">
                <a:solidFill>
                  <a:schemeClr val="tx2">
                    <a:lumMod val="60000"/>
                    <a:lumOff val="40000"/>
                  </a:schemeClr>
                </a:solidFill>
              </a:rPr>
              <a:t>CCD</a:t>
            </a:r>
          </a:p>
          <a:p>
            <a:pPr algn="ctr"/>
            <a:r>
              <a:rPr lang="pl-PL" sz="1400" dirty="0" err="1" smtClean="0">
                <a:solidFill>
                  <a:schemeClr val="tx2">
                    <a:lumMod val="60000"/>
                    <a:lumOff val="40000"/>
                  </a:schemeClr>
                </a:solidFill>
              </a:rPr>
              <a:t>Lead</a:t>
            </a:r>
            <a:r>
              <a:rPr lang="pl-PL" sz="1400" dirty="0" smtClean="0">
                <a:solidFill>
                  <a:schemeClr val="tx2">
                    <a:lumMod val="60000"/>
                    <a:lumOff val="40000"/>
                  </a:schemeClr>
                </a:solidFill>
              </a:rPr>
              <a:t> </a:t>
            </a:r>
            <a:r>
              <a:rPr lang="pl-PL" sz="1400" dirty="0" err="1" smtClean="0">
                <a:solidFill>
                  <a:schemeClr val="tx2">
                    <a:lumMod val="60000"/>
                    <a:lumOff val="40000"/>
                  </a:schemeClr>
                </a:solidFill>
              </a:rPr>
              <a:t>shield</a:t>
            </a:r>
            <a:endParaRPr lang="pl-PL" sz="1400" dirty="0">
              <a:solidFill>
                <a:schemeClr val="tx2">
                  <a:lumMod val="60000"/>
                  <a:lumOff val="40000"/>
                </a:schemeClr>
              </a:solidFill>
            </a:endParaRPr>
          </a:p>
        </p:txBody>
      </p:sp>
      <p:cxnSp>
        <p:nvCxnSpPr>
          <p:cNvPr id="39" name="Łącznik prosty ze strzałką 38"/>
          <p:cNvCxnSpPr/>
          <p:nvPr/>
        </p:nvCxnSpPr>
        <p:spPr>
          <a:xfrm rot="5400000" flipH="1" flipV="1">
            <a:off x="1956081" y="5119915"/>
            <a:ext cx="712036" cy="62104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pole tekstowe 1"/>
          <p:cNvSpPr txBox="1"/>
          <p:nvPr/>
        </p:nvSpPr>
        <p:spPr>
          <a:xfrm rot="16200000">
            <a:off x="7992255" y="2701574"/>
            <a:ext cx="1023037" cy="461665"/>
          </a:xfrm>
          <a:prstGeom prst="rect">
            <a:avLst/>
          </a:prstGeom>
          <a:noFill/>
        </p:spPr>
        <p:txBody>
          <a:bodyPr wrap="none" rtlCol="0">
            <a:spAutoFit/>
          </a:bodyPr>
          <a:lstStyle/>
          <a:p>
            <a:pPr algn="ctr"/>
            <a:r>
              <a:rPr lang="pl-PL" sz="2400" dirty="0" smtClean="0">
                <a:solidFill>
                  <a:srgbClr val="FFFF00"/>
                </a:solidFill>
              </a:rPr>
              <a:t>25 cm</a:t>
            </a:r>
          </a:p>
        </p:txBody>
      </p:sp>
    </p:spTree>
    <p:extLst>
      <p:ext uri="{BB962C8B-B14F-4D97-AF65-F5344CB8AC3E}">
        <p14:creationId xmlns:p14="http://schemas.microsoft.com/office/powerpoint/2010/main" val="3051449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RESPECT-</a:t>
            </a:r>
            <a:r>
              <a:rPr lang="pl-PL" dirty="0" err="1" smtClean="0"/>
              <a:t>present</a:t>
            </a:r>
            <a:r>
              <a:rPr lang="pl-PL" dirty="0" smtClean="0"/>
              <a:t> status</a:t>
            </a:r>
            <a:endParaRPr lang="pl-PL" dirty="0"/>
          </a:p>
        </p:txBody>
      </p:sp>
      <p:sp>
        <p:nvSpPr>
          <p:cNvPr id="3" name="Symbol zastępczy zawartości 2"/>
          <p:cNvSpPr>
            <a:spLocks noGrp="1"/>
          </p:cNvSpPr>
          <p:nvPr>
            <p:ph idx="1"/>
          </p:nvPr>
        </p:nvSpPr>
        <p:spPr>
          <a:xfrm>
            <a:off x="457200" y="1268760"/>
            <a:ext cx="8229600" cy="4857403"/>
          </a:xfrm>
        </p:spPr>
        <p:txBody>
          <a:bodyPr>
            <a:normAutofit fontScale="77500" lnSpcReduction="20000"/>
          </a:bodyPr>
          <a:lstStyle/>
          <a:p>
            <a:r>
              <a:rPr lang="en-US" dirty="0" smtClean="0">
                <a:solidFill>
                  <a:srgbClr val="FFFF00"/>
                </a:solidFill>
              </a:rPr>
              <a:t>Details of mechanical construction nearly finished- to be agreed this Wednesday with FIAN- will receive CCD for tests</a:t>
            </a:r>
            <a:endParaRPr lang="pl-PL" dirty="0" smtClean="0">
              <a:solidFill>
                <a:srgbClr val="FFFF00"/>
              </a:solidFill>
            </a:endParaRPr>
          </a:p>
          <a:p>
            <a:r>
              <a:rPr lang="pl-PL" dirty="0" err="1" smtClean="0">
                <a:solidFill>
                  <a:srgbClr val="FFFF00"/>
                </a:solidFill>
              </a:rPr>
              <a:t>technology</a:t>
            </a:r>
            <a:r>
              <a:rPr lang="pl-PL" dirty="0" smtClean="0">
                <a:solidFill>
                  <a:srgbClr val="FFFF00"/>
                </a:solidFill>
              </a:rPr>
              <a:t> of </a:t>
            </a:r>
            <a:r>
              <a:rPr lang="pl-PL" dirty="0" err="1" smtClean="0">
                <a:solidFill>
                  <a:srgbClr val="FFFF00"/>
                </a:solidFill>
              </a:rPr>
              <a:t>straight</a:t>
            </a:r>
            <a:r>
              <a:rPr lang="pl-PL" dirty="0" smtClean="0">
                <a:solidFill>
                  <a:srgbClr val="FFFF00"/>
                </a:solidFill>
              </a:rPr>
              <a:t> </a:t>
            </a:r>
            <a:r>
              <a:rPr lang="pl-PL" dirty="0" err="1" smtClean="0">
                <a:solidFill>
                  <a:srgbClr val="FFFF00"/>
                </a:solidFill>
              </a:rPr>
              <a:t>edge</a:t>
            </a:r>
            <a:r>
              <a:rPr lang="pl-PL" dirty="0" smtClean="0">
                <a:solidFill>
                  <a:srgbClr val="FFFF00"/>
                </a:solidFill>
              </a:rPr>
              <a:t> </a:t>
            </a:r>
            <a:r>
              <a:rPr lang="pl-PL" dirty="0" err="1" smtClean="0">
                <a:solidFill>
                  <a:srgbClr val="FFFF00"/>
                </a:solidFill>
              </a:rPr>
              <a:t>construction</a:t>
            </a:r>
            <a:r>
              <a:rPr lang="pl-PL" dirty="0" smtClean="0">
                <a:solidFill>
                  <a:srgbClr val="FFFF00"/>
                </a:solidFill>
              </a:rPr>
              <a:t> </a:t>
            </a:r>
            <a:r>
              <a:rPr lang="pl-PL" dirty="0" err="1" smtClean="0">
                <a:solidFill>
                  <a:srgbClr val="FFFF00"/>
                </a:solidFill>
              </a:rPr>
              <a:t>available</a:t>
            </a:r>
            <a:r>
              <a:rPr lang="pl-PL" dirty="0" smtClean="0">
                <a:solidFill>
                  <a:srgbClr val="FFFF00"/>
                </a:solidFill>
              </a:rPr>
              <a:t> (1µ </a:t>
            </a:r>
            <a:r>
              <a:rPr lang="pl-PL" dirty="0" err="1" smtClean="0">
                <a:solidFill>
                  <a:srgbClr val="FFFF00"/>
                </a:solidFill>
              </a:rPr>
              <a:t>rms</a:t>
            </a:r>
            <a:r>
              <a:rPr lang="pl-PL" dirty="0" smtClean="0">
                <a:solidFill>
                  <a:srgbClr val="FFFF00"/>
                </a:solidFill>
              </a:rPr>
              <a:t> </a:t>
            </a:r>
            <a:r>
              <a:rPr lang="pl-PL" dirty="0" err="1" smtClean="0">
                <a:solidFill>
                  <a:srgbClr val="FFFF00"/>
                </a:solidFill>
              </a:rPr>
              <a:t>over</a:t>
            </a:r>
            <a:r>
              <a:rPr lang="pl-PL" dirty="0" smtClean="0">
                <a:solidFill>
                  <a:srgbClr val="FFFF00"/>
                </a:solidFill>
              </a:rPr>
              <a:t> 30 mm)</a:t>
            </a:r>
          </a:p>
          <a:p>
            <a:r>
              <a:rPr lang="pl-PL" dirty="0" err="1" smtClean="0">
                <a:solidFill>
                  <a:srgbClr val="FFFF00"/>
                </a:solidFill>
              </a:rPr>
              <a:t>Alignment</a:t>
            </a:r>
            <a:r>
              <a:rPr lang="pl-PL" dirty="0" smtClean="0">
                <a:solidFill>
                  <a:srgbClr val="FFFF00"/>
                </a:solidFill>
              </a:rPr>
              <a:t> &amp; </a:t>
            </a:r>
            <a:r>
              <a:rPr lang="pl-PL" dirty="0" err="1" smtClean="0">
                <a:solidFill>
                  <a:srgbClr val="FFFF00"/>
                </a:solidFill>
              </a:rPr>
              <a:t>precise</a:t>
            </a:r>
            <a:r>
              <a:rPr lang="pl-PL" dirty="0" smtClean="0">
                <a:solidFill>
                  <a:srgbClr val="FFFF00"/>
                </a:solidFill>
              </a:rPr>
              <a:t> </a:t>
            </a:r>
            <a:r>
              <a:rPr lang="pl-PL" dirty="0" err="1" smtClean="0">
                <a:solidFill>
                  <a:srgbClr val="FFFF00"/>
                </a:solidFill>
              </a:rPr>
              <a:t>position</a:t>
            </a:r>
            <a:r>
              <a:rPr lang="pl-PL" dirty="0" smtClean="0">
                <a:solidFill>
                  <a:srgbClr val="FFFF00"/>
                </a:solidFill>
              </a:rPr>
              <a:t> </a:t>
            </a:r>
            <a:r>
              <a:rPr lang="pl-PL" dirty="0" err="1" smtClean="0">
                <a:solidFill>
                  <a:srgbClr val="FFFF00"/>
                </a:solidFill>
              </a:rPr>
              <a:t>calibration</a:t>
            </a:r>
            <a:r>
              <a:rPr lang="pl-PL" dirty="0" smtClean="0">
                <a:solidFill>
                  <a:srgbClr val="FFFF00"/>
                </a:solidFill>
              </a:rPr>
              <a:t> </a:t>
            </a:r>
            <a:r>
              <a:rPr lang="pl-PL" dirty="0" err="1" smtClean="0">
                <a:solidFill>
                  <a:srgbClr val="FFFF00"/>
                </a:solidFill>
              </a:rPr>
              <a:t>procedures</a:t>
            </a:r>
            <a:r>
              <a:rPr lang="pl-PL" dirty="0" smtClean="0">
                <a:solidFill>
                  <a:srgbClr val="FFFF00"/>
                </a:solidFill>
              </a:rPr>
              <a:t> </a:t>
            </a:r>
            <a:r>
              <a:rPr lang="pl-PL" dirty="0" err="1" smtClean="0">
                <a:solidFill>
                  <a:srgbClr val="FFFF00"/>
                </a:solidFill>
              </a:rPr>
              <a:t>known</a:t>
            </a:r>
            <a:endParaRPr lang="en-US" dirty="0" smtClean="0">
              <a:solidFill>
                <a:srgbClr val="FFFF00"/>
              </a:solidFill>
            </a:endParaRPr>
          </a:p>
          <a:p>
            <a:r>
              <a:rPr lang="pl-PL" dirty="0" err="1" smtClean="0">
                <a:solidFill>
                  <a:srgbClr val="FFFF00"/>
                </a:solidFill>
              </a:rPr>
              <a:t>Ongoing</a:t>
            </a:r>
            <a:r>
              <a:rPr lang="pl-PL" dirty="0" smtClean="0">
                <a:solidFill>
                  <a:srgbClr val="FFFF00"/>
                </a:solidFill>
              </a:rPr>
              <a:t> </a:t>
            </a:r>
            <a:r>
              <a:rPr lang="pl-PL" dirty="0" err="1" smtClean="0">
                <a:solidFill>
                  <a:srgbClr val="FFFF00"/>
                </a:solidFill>
              </a:rPr>
              <a:t>are</a:t>
            </a:r>
            <a:r>
              <a:rPr lang="pl-PL" dirty="0" smtClean="0">
                <a:solidFill>
                  <a:srgbClr val="FFFF00"/>
                </a:solidFill>
              </a:rPr>
              <a:t> </a:t>
            </a:r>
            <a:r>
              <a:rPr lang="en-US" dirty="0" smtClean="0">
                <a:solidFill>
                  <a:srgbClr val="FFFF00"/>
                </a:solidFill>
              </a:rPr>
              <a:t>Vacuum &amp; Thermal tests</a:t>
            </a:r>
            <a:r>
              <a:rPr lang="pl-PL" dirty="0" smtClean="0">
                <a:solidFill>
                  <a:srgbClr val="FFFF00"/>
                </a:solidFill>
              </a:rPr>
              <a:t> of </a:t>
            </a:r>
            <a:r>
              <a:rPr lang="pl-PL" dirty="0" err="1" smtClean="0">
                <a:solidFill>
                  <a:srgbClr val="FFFF00"/>
                </a:solidFill>
              </a:rPr>
              <a:t>piezzo</a:t>
            </a:r>
            <a:r>
              <a:rPr lang="pl-PL" dirty="0" smtClean="0">
                <a:solidFill>
                  <a:srgbClr val="FFFF00"/>
                </a:solidFill>
              </a:rPr>
              <a:t> and (</a:t>
            </a:r>
            <a:r>
              <a:rPr lang="pl-PL" dirty="0" err="1" smtClean="0">
                <a:solidFill>
                  <a:srgbClr val="FFFF00"/>
                </a:solidFill>
              </a:rPr>
              <a:t>stepper</a:t>
            </a:r>
            <a:r>
              <a:rPr lang="pl-PL" dirty="0" smtClean="0">
                <a:solidFill>
                  <a:srgbClr val="FFFF00"/>
                </a:solidFill>
              </a:rPr>
              <a:t>) motors (5)</a:t>
            </a:r>
            <a:endParaRPr lang="en-US" dirty="0" smtClean="0">
              <a:solidFill>
                <a:srgbClr val="FFFF00"/>
              </a:solidFill>
            </a:endParaRPr>
          </a:p>
          <a:p>
            <a:r>
              <a:rPr lang="en-US" dirty="0" smtClean="0">
                <a:solidFill>
                  <a:srgbClr val="FFFF00"/>
                </a:solidFill>
              </a:rPr>
              <a:t>Test equipment present</a:t>
            </a:r>
            <a:r>
              <a:rPr lang="pl-PL" dirty="0" smtClean="0">
                <a:solidFill>
                  <a:srgbClr val="FFFF00"/>
                </a:solidFill>
              </a:rPr>
              <a:t> </a:t>
            </a:r>
            <a:r>
              <a:rPr lang="pl-PL" dirty="0" err="1" smtClean="0">
                <a:solidFill>
                  <a:srgbClr val="FFFF00"/>
                </a:solidFill>
              </a:rPr>
              <a:t>including</a:t>
            </a:r>
            <a:r>
              <a:rPr lang="pl-PL" dirty="0" smtClean="0">
                <a:solidFill>
                  <a:srgbClr val="FFFF00"/>
                </a:solidFill>
              </a:rPr>
              <a:t> </a:t>
            </a:r>
            <a:r>
              <a:rPr lang="pl-PL" dirty="0" err="1" smtClean="0">
                <a:solidFill>
                  <a:srgbClr val="FFFF00"/>
                </a:solidFill>
              </a:rPr>
              <a:t>powerfull</a:t>
            </a:r>
            <a:r>
              <a:rPr lang="pl-PL" dirty="0" smtClean="0">
                <a:solidFill>
                  <a:srgbClr val="FFFF00"/>
                </a:solidFill>
              </a:rPr>
              <a:t> X-</a:t>
            </a:r>
            <a:r>
              <a:rPr lang="pl-PL" dirty="0" err="1" smtClean="0">
                <a:solidFill>
                  <a:srgbClr val="FFFF00"/>
                </a:solidFill>
              </a:rPr>
              <a:t>ray</a:t>
            </a:r>
            <a:r>
              <a:rPr lang="pl-PL" dirty="0" smtClean="0">
                <a:solidFill>
                  <a:srgbClr val="FFFF00"/>
                </a:solidFill>
              </a:rPr>
              <a:t> </a:t>
            </a:r>
            <a:r>
              <a:rPr lang="pl-PL" dirty="0" err="1" smtClean="0">
                <a:solidFill>
                  <a:srgbClr val="FFFF00"/>
                </a:solidFill>
              </a:rPr>
              <a:t>source</a:t>
            </a:r>
            <a:r>
              <a:rPr lang="pl-PL" dirty="0" smtClean="0">
                <a:solidFill>
                  <a:srgbClr val="FFFF00"/>
                </a:solidFill>
              </a:rPr>
              <a:t> (</a:t>
            </a:r>
            <a:r>
              <a:rPr lang="pl-PL" dirty="0" err="1" smtClean="0">
                <a:solidFill>
                  <a:srgbClr val="FFFF00"/>
                </a:solidFill>
              </a:rPr>
              <a:t>Amptek</a:t>
            </a:r>
            <a:r>
              <a:rPr lang="pl-PL" dirty="0" smtClean="0">
                <a:solidFill>
                  <a:srgbClr val="FFFF00"/>
                </a:solidFill>
              </a:rPr>
              <a:t>)</a:t>
            </a:r>
            <a:r>
              <a:rPr lang="en-US" dirty="0" smtClean="0">
                <a:solidFill>
                  <a:srgbClr val="FFFF00"/>
                </a:solidFill>
              </a:rPr>
              <a:t>, precision </a:t>
            </a:r>
            <a:r>
              <a:rPr lang="pl-PL" dirty="0" err="1" smtClean="0">
                <a:solidFill>
                  <a:srgbClr val="FFFF00"/>
                </a:solidFill>
              </a:rPr>
              <a:t>vacuul</a:t>
            </a:r>
            <a:r>
              <a:rPr lang="pl-PL" dirty="0" smtClean="0">
                <a:solidFill>
                  <a:srgbClr val="FFFF00"/>
                </a:solidFill>
              </a:rPr>
              <a:t> </a:t>
            </a:r>
            <a:r>
              <a:rPr lang="en-US" dirty="0" smtClean="0">
                <a:solidFill>
                  <a:srgbClr val="FFFF00"/>
                </a:solidFill>
              </a:rPr>
              <a:t>drives</a:t>
            </a:r>
            <a:r>
              <a:rPr lang="pl-PL" dirty="0" smtClean="0">
                <a:solidFill>
                  <a:srgbClr val="FFFF00"/>
                </a:solidFill>
              </a:rPr>
              <a:t> &amp; </a:t>
            </a:r>
            <a:r>
              <a:rPr lang="pl-PL" dirty="0" err="1" smtClean="0">
                <a:solidFill>
                  <a:srgbClr val="FFFF00"/>
                </a:solidFill>
              </a:rPr>
              <a:t>cooling</a:t>
            </a:r>
            <a:r>
              <a:rPr lang="pl-PL" dirty="0" smtClean="0">
                <a:solidFill>
                  <a:srgbClr val="FFFF00"/>
                </a:solidFill>
              </a:rPr>
              <a:t> </a:t>
            </a:r>
            <a:r>
              <a:rPr lang="pl-PL" dirty="0" err="1" smtClean="0">
                <a:solidFill>
                  <a:srgbClr val="FFFF00"/>
                </a:solidFill>
              </a:rPr>
              <a:t>systems</a:t>
            </a:r>
            <a:r>
              <a:rPr lang="pl-PL" dirty="0" smtClean="0">
                <a:solidFill>
                  <a:srgbClr val="FFFF00"/>
                </a:solidFill>
              </a:rPr>
              <a:t> </a:t>
            </a:r>
            <a:r>
              <a:rPr lang="pl-PL" dirty="0" err="1" smtClean="0">
                <a:solidFill>
                  <a:srgbClr val="FFFF00"/>
                </a:solidFill>
              </a:rPr>
              <a:t>present</a:t>
            </a:r>
            <a:endParaRPr lang="pl-PL" dirty="0" smtClean="0">
              <a:solidFill>
                <a:srgbClr val="FFFF00"/>
              </a:solidFill>
            </a:endParaRPr>
          </a:p>
          <a:p>
            <a:r>
              <a:rPr lang="pl-PL" dirty="0" smtClean="0">
                <a:solidFill>
                  <a:srgbClr val="FFFF00"/>
                </a:solidFill>
              </a:rPr>
              <a:t>Data </a:t>
            </a:r>
            <a:r>
              <a:rPr lang="pl-PL" dirty="0" err="1" smtClean="0">
                <a:solidFill>
                  <a:srgbClr val="FFFF00"/>
                </a:solidFill>
              </a:rPr>
              <a:t>reformatting</a:t>
            </a:r>
            <a:r>
              <a:rPr lang="pl-PL" dirty="0" smtClean="0">
                <a:solidFill>
                  <a:srgbClr val="FFFF00"/>
                </a:solidFill>
              </a:rPr>
              <a:t> &amp; </a:t>
            </a:r>
            <a:r>
              <a:rPr lang="pl-PL" dirty="0" err="1" smtClean="0">
                <a:solidFill>
                  <a:srgbClr val="FFFF00"/>
                </a:solidFill>
              </a:rPr>
              <a:t>visualisation</a:t>
            </a:r>
            <a:r>
              <a:rPr lang="pl-PL" dirty="0" smtClean="0">
                <a:solidFill>
                  <a:srgbClr val="FFFF00"/>
                </a:solidFill>
              </a:rPr>
              <a:t> </a:t>
            </a:r>
            <a:r>
              <a:rPr lang="pl-PL" dirty="0" err="1" smtClean="0">
                <a:solidFill>
                  <a:srgbClr val="FFFF00"/>
                </a:solidFill>
              </a:rPr>
              <a:t>tasks</a:t>
            </a:r>
            <a:r>
              <a:rPr lang="pl-PL" dirty="0" smtClean="0">
                <a:solidFill>
                  <a:srgbClr val="FFFF00"/>
                </a:solidFill>
              </a:rPr>
              <a:t> </a:t>
            </a:r>
            <a:r>
              <a:rPr lang="pl-PL" dirty="0" err="1" smtClean="0">
                <a:solidFill>
                  <a:srgbClr val="FFFF00"/>
                </a:solidFill>
              </a:rPr>
              <a:t>are</a:t>
            </a:r>
            <a:r>
              <a:rPr lang="pl-PL" dirty="0" smtClean="0">
                <a:solidFill>
                  <a:srgbClr val="FFFF00"/>
                </a:solidFill>
              </a:rPr>
              <a:t> to be </a:t>
            </a:r>
            <a:r>
              <a:rPr lang="pl-PL" dirty="0" err="1" smtClean="0">
                <a:solidFill>
                  <a:srgbClr val="FFFF00"/>
                </a:solidFill>
              </a:rPr>
              <a:t>added</a:t>
            </a:r>
            <a:r>
              <a:rPr lang="pl-PL" dirty="0" smtClean="0">
                <a:solidFill>
                  <a:srgbClr val="FFFF00"/>
                </a:solidFill>
              </a:rPr>
              <a:t> as the data </a:t>
            </a:r>
            <a:r>
              <a:rPr lang="pl-PL" dirty="0" err="1" smtClean="0">
                <a:solidFill>
                  <a:srgbClr val="FFFF00"/>
                </a:solidFill>
              </a:rPr>
              <a:t>are</a:t>
            </a:r>
            <a:r>
              <a:rPr lang="pl-PL" dirty="0" smtClean="0">
                <a:solidFill>
                  <a:srgbClr val="FFFF00"/>
                </a:solidFill>
              </a:rPr>
              <a:t> </a:t>
            </a:r>
            <a:r>
              <a:rPr lang="pl-PL" dirty="0" err="1" smtClean="0">
                <a:solidFill>
                  <a:srgbClr val="FFFF00"/>
                </a:solidFill>
              </a:rPr>
              <a:t>going</a:t>
            </a:r>
            <a:r>
              <a:rPr lang="pl-PL" dirty="0" smtClean="0">
                <a:solidFill>
                  <a:srgbClr val="FFFF00"/>
                </a:solidFill>
              </a:rPr>
              <a:t> to the „public </a:t>
            </a:r>
            <a:r>
              <a:rPr lang="pl-PL" dirty="0" err="1" smtClean="0">
                <a:solidFill>
                  <a:srgbClr val="FFFF00"/>
                </a:solidFill>
              </a:rPr>
              <a:t>domain</a:t>
            </a:r>
            <a:r>
              <a:rPr lang="pl-PL"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383093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Nanosatellites</a:t>
            </a:r>
            <a:r>
              <a:rPr lang="pl-PL" dirty="0" smtClean="0"/>
              <a:t> </a:t>
            </a:r>
            <a:r>
              <a:rPr lang="pl-PL" dirty="0" err="1" smtClean="0"/>
              <a:t>CubeSat</a:t>
            </a:r>
            <a:r>
              <a:rPr lang="pl-PL" dirty="0"/>
              <a:t/>
            </a:r>
            <a:br>
              <a:rPr lang="pl-PL" dirty="0"/>
            </a:br>
            <a:r>
              <a:rPr lang="pl-PL" sz="2400" dirty="0">
                <a:hlinkClick r:id="rId2"/>
              </a:rPr>
              <a:t>http://</a:t>
            </a:r>
            <a:r>
              <a:rPr lang="pl-PL" sz="2400" dirty="0" smtClean="0">
                <a:hlinkClick r:id="rId2"/>
              </a:rPr>
              <a:t>firefly.gsfc.nasa.gov/Spacecraft/satellite.html</a:t>
            </a:r>
            <a:r>
              <a:rPr lang="pl-PL" sz="2400" dirty="0" smtClean="0"/>
              <a:t> </a:t>
            </a:r>
            <a:endParaRPr lang="pl-PL"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93" b="9782"/>
          <a:stretch/>
        </p:blipFill>
        <p:spPr bwMode="auto">
          <a:xfrm>
            <a:off x="1056965" y="1412776"/>
            <a:ext cx="6899411" cy="31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051" y="3456958"/>
            <a:ext cx="21526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20280" y="5085184"/>
            <a:ext cx="4572000" cy="923330"/>
          </a:xfrm>
          <a:prstGeom prst="rect">
            <a:avLst/>
          </a:prstGeom>
        </p:spPr>
        <p:txBody>
          <a:bodyPr>
            <a:spAutoFit/>
          </a:bodyPr>
          <a:lstStyle/>
          <a:p>
            <a:r>
              <a:rPr lang="en-US" dirty="0">
                <a:solidFill>
                  <a:srgbClr val="FFC000"/>
                </a:solidFill>
              </a:rPr>
              <a:t>Doug Rowland, principal investigator for 'Firefly' stands next to the real size model of the </a:t>
            </a:r>
            <a:r>
              <a:rPr lang="en-US" dirty="0" err="1">
                <a:solidFill>
                  <a:srgbClr val="FFC000"/>
                </a:solidFill>
              </a:rPr>
              <a:t>nano</a:t>
            </a:r>
            <a:r>
              <a:rPr lang="en-US" dirty="0">
                <a:solidFill>
                  <a:srgbClr val="FFC000"/>
                </a:solidFill>
              </a:rPr>
              <a:t> satellite.</a:t>
            </a:r>
          </a:p>
        </p:txBody>
      </p:sp>
      <p:cxnSp>
        <p:nvCxnSpPr>
          <p:cNvPr id="6" name="Straight Arrow Connector 5"/>
          <p:cNvCxnSpPr/>
          <p:nvPr/>
        </p:nvCxnSpPr>
        <p:spPr>
          <a:xfrm>
            <a:off x="4067944" y="4293096"/>
            <a:ext cx="259228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74900" y="3933056"/>
            <a:ext cx="1023037" cy="461665"/>
          </a:xfrm>
          <a:prstGeom prst="rect">
            <a:avLst/>
          </a:prstGeom>
          <a:noFill/>
        </p:spPr>
        <p:txBody>
          <a:bodyPr wrap="none" rtlCol="0">
            <a:spAutoFit/>
          </a:bodyPr>
          <a:lstStyle/>
          <a:p>
            <a:pPr algn="ctr"/>
            <a:r>
              <a:rPr lang="pl-PL" sz="2400" dirty="0" smtClean="0">
                <a:solidFill>
                  <a:srgbClr val="FFC000"/>
                </a:solidFill>
              </a:rPr>
              <a:t>30 cm</a:t>
            </a:r>
            <a:endParaRPr lang="en-US" sz="2400" dirty="0" smtClean="0">
              <a:solidFill>
                <a:srgbClr val="FFC000"/>
              </a:solidFill>
            </a:endParaRPr>
          </a:p>
        </p:txBody>
      </p:sp>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052" y="4701928"/>
            <a:ext cx="2150999" cy="160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782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Cubesat</a:t>
            </a:r>
            <a:r>
              <a:rPr lang="pl-PL" dirty="0" smtClean="0"/>
              <a:t> (NSF): </a:t>
            </a:r>
            <a:r>
              <a:rPr lang="pl-PL" dirty="0" err="1" smtClean="0"/>
              <a:t>T</a:t>
            </a:r>
            <a:r>
              <a:rPr lang="pl-PL" sz="1800" dirty="0" err="1" smtClean="0"/>
              <a:t>errestrial</a:t>
            </a:r>
            <a:r>
              <a:rPr lang="pl-PL" dirty="0" err="1" smtClean="0"/>
              <a:t>G</a:t>
            </a:r>
            <a:r>
              <a:rPr lang="pl-PL" sz="1800" dirty="0" err="1" smtClean="0"/>
              <a:t>amma-ray</a:t>
            </a:r>
            <a:r>
              <a:rPr lang="pl-PL" dirty="0" err="1" smtClean="0"/>
              <a:t>F</a:t>
            </a:r>
            <a:r>
              <a:rPr lang="pl-PL" sz="1800" dirty="0" err="1" smtClean="0"/>
              <a:t>lashes</a:t>
            </a:r>
            <a:r>
              <a:rPr lang="pl-PL" sz="1800" dirty="0"/>
              <a:t/>
            </a:r>
            <a:br>
              <a:rPr lang="pl-PL" sz="1800" dirty="0"/>
            </a:br>
            <a:r>
              <a:rPr lang="pl-PL" sz="1800" dirty="0">
                <a:hlinkClick r:id="rId2"/>
              </a:rPr>
              <a:t>http://science.nasa.gov/science-news/science-at-nasa/2010/29jan_firefly</a:t>
            </a:r>
            <a:r>
              <a:rPr lang="pl-PL" sz="1800" dirty="0" smtClean="0">
                <a:hlinkClick r:id="rId2"/>
              </a:rPr>
              <a:t>/</a:t>
            </a:r>
            <a:r>
              <a:rPr lang="pl-PL" sz="1800" dirty="0" smtClean="0"/>
              <a:t> </a:t>
            </a:r>
            <a:endParaRPr lang="pl-PL" sz="1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40768"/>
            <a:ext cx="60293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44208" y="1196752"/>
            <a:ext cx="2520280" cy="5262979"/>
          </a:xfrm>
          <a:prstGeom prst="rect">
            <a:avLst/>
          </a:prstGeom>
        </p:spPr>
        <p:txBody>
          <a:bodyPr wrap="square">
            <a:spAutoFit/>
          </a:bodyPr>
          <a:lstStyle/>
          <a:p>
            <a:r>
              <a:rPr lang="en-US" sz="1400" dirty="0">
                <a:solidFill>
                  <a:srgbClr val="FFC000"/>
                </a:solidFill>
              </a:rPr>
              <a:t>NASA's Compton Gamma Ray Observatory (CGRO) first discovered TGFs in the 1990s. Designed to look outward at cosmic sources of gamma rays, CGRO also caught rare but tantalizing glimpses of gamma rays coming from Earth. </a:t>
            </a:r>
          </a:p>
          <a:p>
            <a:endParaRPr lang="en-US" sz="1400" dirty="0">
              <a:solidFill>
                <a:srgbClr val="FFC000"/>
              </a:solidFill>
            </a:endParaRPr>
          </a:p>
          <a:p>
            <a:r>
              <a:rPr lang="en-US" sz="1400" dirty="0">
                <a:solidFill>
                  <a:srgbClr val="FFC000"/>
                </a:solidFill>
              </a:rPr>
              <a:t>TGFs are likely produced by beams of very energetic electrons, which are accelerated in the intense electric fields generated by large thunderstorm systems. </a:t>
            </a:r>
            <a:endParaRPr lang="pl-PL" sz="1400" dirty="0" smtClean="0">
              <a:solidFill>
                <a:srgbClr val="FFC000"/>
              </a:solidFill>
            </a:endParaRPr>
          </a:p>
          <a:p>
            <a:endParaRPr lang="pl-PL" sz="1400" dirty="0">
              <a:solidFill>
                <a:srgbClr val="FFC000"/>
              </a:solidFill>
            </a:endParaRPr>
          </a:p>
          <a:p>
            <a:r>
              <a:rPr lang="en-US" sz="1400" dirty="0" smtClean="0">
                <a:solidFill>
                  <a:srgbClr val="FFC000"/>
                </a:solidFill>
              </a:rPr>
              <a:t>Before </a:t>
            </a:r>
            <a:r>
              <a:rPr lang="en-US" sz="1400" dirty="0">
                <a:solidFill>
                  <a:srgbClr val="FFC000"/>
                </a:solidFill>
              </a:rPr>
              <a:t>CGRO, many scientists thought these very energetic types of radiation could be generated only near the Sun, or in black holes, large galaxies, or neutron stars.</a:t>
            </a: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149080"/>
            <a:ext cx="2590850" cy="159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315402" y="5915682"/>
            <a:ext cx="6128805" cy="646331"/>
          </a:xfrm>
          <a:prstGeom prst="rect">
            <a:avLst/>
          </a:prstGeom>
        </p:spPr>
        <p:txBody>
          <a:bodyPr wrap="square">
            <a:spAutoFit/>
          </a:bodyPr>
          <a:lstStyle/>
          <a:p>
            <a:r>
              <a:rPr lang="pl-PL" dirty="0" smtClean="0">
                <a:solidFill>
                  <a:srgbClr val="FFC000"/>
                </a:solidFill>
                <a:hlinkClick r:id="rId5"/>
              </a:rPr>
              <a:t>FERMI</a:t>
            </a:r>
          </a:p>
          <a:p>
            <a:r>
              <a:rPr lang="pl-PL" dirty="0" err="1" smtClean="0">
                <a:solidFill>
                  <a:srgbClr val="FFC000"/>
                </a:solidFill>
                <a:hlinkClick r:id="rId5"/>
              </a:rPr>
              <a:t>Antimatter</a:t>
            </a:r>
            <a:r>
              <a:rPr lang="pl-PL" dirty="0" smtClean="0">
                <a:solidFill>
                  <a:srgbClr val="FFC000"/>
                </a:solidFill>
                <a:hlinkClick r:id="rId5"/>
              </a:rPr>
              <a:t>:</a:t>
            </a:r>
            <a:r>
              <a:rPr lang="pl-PL" dirty="0" smtClean="0">
                <a:solidFill>
                  <a:srgbClr val="FFC000"/>
                </a:solidFill>
              </a:rPr>
              <a:t> </a:t>
            </a:r>
            <a:endParaRPr lang="pl-PL" dirty="0">
              <a:solidFill>
                <a:srgbClr val="FFC000"/>
              </a:solidFill>
            </a:endParaRPr>
          </a:p>
        </p:txBody>
      </p:sp>
      <p:sp>
        <p:nvSpPr>
          <p:cNvPr id="5" name="Prostokąt 4"/>
          <p:cNvSpPr/>
          <p:nvPr/>
        </p:nvSpPr>
        <p:spPr>
          <a:xfrm>
            <a:off x="1656334" y="6115736"/>
            <a:ext cx="4572000" cy="246221"/>
          </a:xfrm>
          <a:prstGeom prst="rect">
            <a:avLst/>
          </a:prstGeom>
        </p:spPr>
        <p:txBody>
          <a:bodyPr>
            <a:spAutoFit/>
          </a:bodyPr>
          <a:lstStyle/>
          <a:p>
            <a:r>
              <a:rPr lang="pl-PL" sz="1000" dirty="0">
                <a:hlinkClick r:id="rId6"/>
              </a:rPr>
              <a:t>http</a:t>
            </a:r>
            <a:r>
              <a:rPr lang="pl-PL" sz="1000">
                <a:hlinkClick r:id="rId6"/>
              </a:rPr>
              <a:t>://</a:t>
            </a:r>
            <a:r>
              <a:rPr lang="pl-PL" sz="1000" smtClean="0">
                <a:hlinkClick r:id="rId6"/>
              </a:rPr>
              <a:t>www.nasa.gov/mission_pages/GLAST/news/fermi-thunderstorms.html</a:t>
            </a:r>
            <a:r>
              <a:rPr lang="pl-PL" sz="1000" smtClean="0"/>
              <a:t> </a:t>
            </a:r>
            <a:endParaRPr lang="pl-PL" sz="1000" dirty="0"/>
          </a:p>
        </p:txBody>
      </p:sp>
    </p:spTree>
    <p:extLst>
      <p:ext uri="{BB962C8B-B14F-4D97-AF65-F5344CB8AC3E}">
        <p14:creationId xmlns:p14="http://schemas.microsoft.com/office/powerpoint/2010/main" val="113778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832" y="284366"/>
            <a:ext cx="6297968" cy="994122"/>
          </a:xfrm>
          <a:solidFill>
            <a:srgbClr val="00B0F0"/>
          </a:solidFill>
        </p:spPr>
        <p:txBody>
          <a:bodyPr>
            <a:noAutofit/>
          </a:bodyPr>
          <a:lstStyle/>
          <a:p>
            <a:r>
              <a:rPr lang="pl-PL" sz="2800" dirty="0" smtClean="0"/>
              <a:t>Aim: to extend and continue investigations of solar hot plasmas</a:t>
            </a:r>
            <a:endParaRPr lang="pl-PL" sz="2800" dirty="0"/>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r>
              <a:rPr lang="pl-PL" dirty="0" smtClean="0"/>
              <a:t>Focus on soft X-ray range 0.8-15 keV</a:t>
            </a:r>
          </a:p>
          <a:p>
            <a:pPr lvl="1"/>
            <a:r>
              <a:rPr lang="pl-PL" dirty="0" smtClean="0">
                <a:solidFill>
                  <a:schemeClr val="bg1"/>
                </a:solidFill>
              </a:rPr>
              <a:t>Bulk of thermal emission is formed</a:t>
            </a:r>
          </a:p>
          <a:p>
            <a:pPr lvl="1"/>
            <a:r>
              <a:rPr lang="pl-PL" dirty="0" smtClean="0">
                <a:solidFill>
                  <a:schemeClr val="bg1"/>
                </a:solidFill>
              </a:rPr>
              <a:t>Substantial radiative cooling of the plasma takes place</a:t>
            </a:r>
          </a:p>
          <a:p>
            <a:r>
              <a:rPr lang="pl-PL" dirty="0" smtClean="0"/>
              <a:t>Provide sufficient spectral &amp; time resolution in a wide dynamic range</a:t>
            </a:r>
          </a:p>
          <a:p>
            <a:pPr lvl="1"/>
            <a:r>
              <a:rPr lang="pl-PL" dirty="0" smtClean="0">
                <a:solidFill>
                  <a:schemeClr val="bg1"/>
                </a:solidFill>
              </a:rPr>
              <a:t>Photon stamping: Energy resolution (200 eV) &amp; arrival time (down to 1 microsec)</a:t>
            </a:r>
          </a:p>
          <a:p>
            <a:pPr lvl="1"/>
            <a:r>
              <a:rPr lang="pl-PL" dirty="0" smtClean="0">
                <a:solidFill>
                  <a:schemeClr val="bg1"/>
                </a:solidFill>
              </a:rPr>
              <a:t>Two detectors, two apertures: tiny-M+class flares large: non-active corona</a:t>
            </a:r>
          </a:p>
          <a:p>
            <a:r>
              <a:rPr lang="pl-PL" dirty="0" smtClean="0"/>
              <a:t>Allow to study &amp; monitor </a:t>
            </a:r>
            <a:r>
              <a:rPr lang="pl-PL" dirty="0" smtClean="0">
                <a:solidFill>
                  <a:schemeClr val="accent1">
                    <a:lumMod val="75000"/>
                  </a:schemeClr>
                </a:solidFill>
              </a:rPr>
              <a:t>(</a:t>
            </a:r>
            <a:r>
              <a:rPr lang="pl-PL" dirty="0" smtClean="0">
                <a:solidFill>
                  <a:schemeClr val="bg1"/>
                </a:solidFill>
              </a:rPr>
              <a:t>of importance for space weather)</a:t>
            </a:r>
          </a:p>
          <a:p>
            <a:pPr lvl="1"/>
            <a:r>
              <a:rPr lang="pl-PL" dirty="0" smtClean="0">
                <a:solidFill>
                  <a:schemeClr val="bg1"/>
                </a:solidFill>
              </a:rPr>
              <a:t>long term solar flux variability, average temperature &amp; emission measure behavior, DEM studies, coronal energy balance</a:t>
            </a:r>
          </a:p>
          <a:p>
            <a:pPr lvl="1"/>
            <a:r>
              <a:rPr lang="pl-PL" dirty="0" smtClean="0">
                <a:solidFill>
                  <a:schemeClr val="bg1"/>
                </a:solidFill>
              </a:rPr>
              <a:t>coronal plasma abundances</a:t>
            </a:r>
          </a:p>
          <a:p>
            <a:r>
              <a:rPr lang="pl-PL" dirty="0" smtClean="0"/>
              <a:t>Provide measurements of orbital background particle fluctuations and auroral X-ray spectra (one detector in anti-solar orientation)</a:t>
            </a:r>
          </a:p>
          <a:p>
            <a:r>
              <a:rPr lang="pl-PL" dirty="0" smtClean="0"/>
              <a:t>Measure soft X-ray signatures of Terrestrial Gamma-ray Flashes</a:t>
            </a:r>
          </a:p>
          <a:p>
            <a:pPr lvl="1"/>
            <a:endParaRPr lang="pl-P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4" y="280104"/>
            <a:ext cx="1863538" cy="11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803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832" y="284366"/>
            <a:ext cx="6297968" cy="994122"/>
          </a:xfrm>
          <a:solidFill>
            <a:srgbClr val="00B0F0"/>
          </a:solidFill>
        </p:spPr>
        <p:txBody>
          <a:bodyPr>
            <a:noAutofit/>
          </a:bodyPr>
          <a:lstStyle/>
          <a:p>
            <a:r>
              <a:rPr lang="pl-PL" sz="3200" dirty="0" smtClean="0"/>
              <a:t>Recommended satellite and orbit</a:t>
            </a:r>
            <a:endParaRPr lang="pl-PL" sz="3200" dirty="0"/>
          </a:p>
        </p:txBody>
      </p:sp>
      <p:sp>
        <p:nvSpPr>
          <p:cNvPr id="3" name="Content Placeholder 2"/>
          <p:cNvSpPr>
            <a:spLocks noGrp="1"/>
          </p:cNvSpPr>
          <p:nvPr>
            <p:ph idx="1"/>
          </p:nvPr>
        </p:nvSpPr>
        <p:spPr/>
        <p:txBody>
          <a:bodyPr/>
          <a:lstStyle/>
          <a:p>
            <a:r>
              <a:rPr lang="en-US" dirty="0" smtClean="0"/>
              <a:t>Satellite: </a:t>
            </a:r>
            <a:endParaRPr lang="pl-PL" dirty="0" smtClean="0"/>
          </a:p>
          <a:p>
            <a:pPr marL="0" indent="0">
              <a:buNone/>
            </a:pPr>
            <a:r>
              <a:rPr lang="pl-PL" dirty="0"/>
              <a:t>	</a:t>
            </a:r>
            <a:r>
              <a:rPr lang="pl-PL" dirty="0" smtClean="0"/>
              <a:t>	</a:t>
            </a:r>
            <a:r>
              <a:rPr lang="en-US" dirty="0" smtClean="0">
                <a:solidFill>
                  <a:srgbClr val="FFFF00"/>
                </a:solidFill>
              </a:rPr>
              <a:t>Cube-sat or Firefly type</a:t>
            </a:r>
          </a:p>
          <a:p>
            <a:r>
              <a:rPr lang="en-US" dirty="0" smtClean="0"/>
              <a:t>Orbit: </a:t>
            </a:r>
            <a:endParaRPr lang="pl-PL" dirty="0" smtClean="0"/>
          </a:p>
          <a:p>
            <a:pPr marL="0" indent="0">
              <a:buNone/>
            </a:pPr>
            <a:r>
              <a:rPr lang="pl-PL" dirty="0"/>
              <a:t>	</a:t>
            </a:r>
            <a:r>
              <a:rPr lang="pl-PL" dirty="0" smtClean="0"/>
              <a:t>	polar, </a:t>
            </a:r>
            <a:r>
              <a:rPr lang="en-US" sz="2800" dirty="0" smtClean="0">
                <a:solidFill>
                  <a:srgbClr val="FFFF00"/>
                </a:solidFill>
              </a:rPr>
              <a:t>sun synchronous</a:t>
            </a:r>
            <a:r>
              <a:rPr lang="pl-PL" sz="2800" dirty="0" smtClean="0">
                <a:solidFill>
                  <a:srgbClr val="FFFF00"/>
                </a:solidFill>
              </a:rPr>
              <a:t>, ├ Sun</a:t>
            </a:r>
          </a:p>
          <a:p>
            <a:pPr marL="0" indent="0">
              <a:buNone/>
            </a:pPr>
            <a:r>
              <a:rPr lang="pl-PL" sz="2800" dirty="0">
                <a:solidFill>
                  <a:srgbClr val="FFFF00"/>
                </a:solidFill>
              </a:rPr>
              <a:t>	</a:t>
            </a:r>
            <a:r>
              <a:rPr lang="pl-PL" sz="2800" dirty="0" smtClean="0">
                <a:solidFill>
                  <a:srgbClr val="FFFF00"/>
                </a:solidFill>
              </a:rPr>
              <a:t>	</a:t>
            </a:r>
            <a:r>
              <a:rPr lang="en-US" sz="2800" dirty="0" smtClean="0">
                <a:solidFill>
                  <a:srgbClr val="FFFF00"/>
                </a:solidFill>
              </a:rPr>
              <a:t>one-axis </a:t>
            </a:r>
            <a:r>
              <a:rPr lang="pl-PL" sz="2800" dirty="0" err="1" smtClean="0">
                <a:solidFill>
                  <a:srgbClr val="FFFF00"/>
                </a:solidFill>
              </a:rPr>
              <a:t>constntly</a:t>
            </a:r>
            <a:r>
              <a:rPr lang="pl-PL" sz="2800" dirty="0" smtClean="0">
                <a:solidFill>
                  <a:srgbClr val="FFFF00"/>
                </a:solidFill>
              </a:rPr>
              <a:t> </a:t>
            </a:r>
            <a:r>
              <a:rPr lang="en-US" sz="2800" dirty="0" smtClean="0">
                <a:solidFill>
                  <a:srgbClr val="FFFF00"/>
                </a:solidFill>
              </a:rPr>
              <a:t>directed towards</a:t>
            </a:r>
            <a:r>
              <a:rPr lang="pl-PL" sz="2800" dirty="0" smtClean="0">
                <a:solidFill>
                  <a:srgbClr val="FFFF00"/>
                </a:solidFill>
              </a:rPr>
              <a:t> the</a:t>
            </a:r>
            <a:r>
              <a:rPr lang="en-US" sz="2800" dirty="0" smtClean="0">
                <a:solidFill>
                  <a:srgbClr val="FFFF00"/>
                </a:solidFill>
              </a:rPr>
              <a:t> </a:t>
            </a:r>
            <a:r>
              <a:rPr lang="pl-PL" sz="2800" dirty="0" smtClean="0">
                <a:solidFill>
                  <a:srgbClr val="FFFF00"/>
                </a:solidFill>
              </a:rPr>
              <a:t>		</a:t>
            </a:r>
            <a:r>
              <a:rPr lang="en-US" sz="2800" dirty="0" smtClean="0">
                <a:solidFill>
                  <a:srgbClr val="FFFF00"/>
                </a:solidFill>
              </a:rPr>
              <a:t>solar </a:t>
            </a:r>
            <a:r>
              <a:rPr lang="pl-PL" sz="2800" dirty="0" smtClean="0">
                <a:solidFill>
                  <a:srgbClr val="FFFF00"/>
                </a:solidFill>
              </a:rPr>
              <a:t>	</a:t>
            </a:r>
            <a:r>
              <a:rPr lang="en-US" sz="2800" dirty="0" smtClean="0">
                <a:solidFill>
                  <a:srgbClr val="FFFF00"/>
                </a:solidFill>
              </a:rPr>
              <a:t>disc centre within +- 1 degree, </a:t>
            </a:r>
            <a:r>
              <a:rPr lang="pl-PL" sz="2800" dirty="0" smtClean="0">
                <a:solidFill>
                  <a:srgbClr val="FFFF00"/>
                </a:solidFill>
              </a:rPr>
              <a:t>		</a:t>
            </a:r>
            <a:r>
              <a:rPr lang="pl-PL" sz="2800" dirty="0" err="1" smtClean="0">
                <a:solidFill>
                  <a:srgbClr val="FFFF00"/>
                </a:solidFill>
              </a:rPr>
              <a:t>other</a:t>
            </a:r>
            <a:r>
              <a:rPr lang="pl-PL" sz="2800" dirty="0" smtClean="0">
                <a:solidFill>
                  <a:srgbClr val="FFFF00"/>
                </a:solidFill>
              </a:rPr>
              <a:t> to </a:t>
            </a:r>
            <a:r>
              <a:rPr lang="pl-PL" sz="2800" dirty="0" err="1" smtClean="0">
                <a:solidFill>
                  <a:srgbClr val="FFFF00"/>
                </a:solidFill>
              </a:rPr>
              <a:t>satellite</a:t>
            </a:r>
            <a:r>
              <a:rPr lang="pl-PL" sz="2800" dirty="0" smtClean="0">
                <a:solidFill>
                  <a:srgbClr val="FFFF00"/>
                </a:solidFill>
              </a:rPr>
              <a:t> Nadir</a:t>
            </a:r>
            <a:endParaRPr lang="en-US" sz="2800" dirty="0" smtClean="0">
              <a:solidFill>
                <a:srgbClr val="FFFF00"/>
              </a:solidFill>
            </a:endParaRPr>
          </a:p>
          <a:p>
            <a:r>
              <a:rPr lang="en-US" dirty="0" smtClean="0"/>
              <a:t>1 year+ lifetime, perigee above 300 km </a:t>
            </a:r>
          </a:p>
          <a:p>
            <a:pPr marL="0" indent="0">
              <a:buNone/>
            </a:pPr>
            <a:endParaRPr lang="pl-P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4" y="280104"/>
            <a:ext cx="1863538" cy="11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466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832" y="284366"/>
            <a:ext cx="6297968" cy="994122"/>
          </a:xfrm>
          <a:solidFill>
            <a:srgbClr val="00B0F0"/>
          </a:solidFill>
        </p:spPr>
        <p:txBody>
          <a:bodyPr>
            <a:noAutofit/>
          </a:bodyPr>
          <a:lstStyle/>
          <a:p>
            <a:r>
              <a:rPr lang="pl-PL" sz="3200" dirty="0" smtClean="0"/>
              <a:t>SphinX-NG possible configuration:</a:t>
            </a:r>
            <a:br>
              <a:rPr lang="pl-PL" sz="3200" dirty="0" smtClean="0"/>
            </a:br>
            <a:r>
              <a:rPr lang="pl-PL" sz="3200" dirty="0" smtClean="0"/>
              <a:t> </a:t>
            </a:r>
            <a:r>
              <a:rPr lang="pl-PL" sz="2800" dirty="0" err="1" smtClean="0"/>
              <a:t>detectors</a:t>
            </a:r>
            <a:r>
              <a:rPr lang="pl-PL" sz="2800" dirty="0" smtClean="0"/>
              <a:t>: 3 SDD+1CdT, Peltier cooled</a:t>
            </a:r>
            <a:endParaRPr lang="pl-PL"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4" y="280104"/>
            <a:ext cx="1863538" cy="11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descr="spx.png"/>
          <p:cNvPicPr>
            <a:picLocks noChangeAspect="1"/>
          </p:cNvPicPr>
          <p:nvPr/>
        </p:nvPicPr>
        <p:blipFill>
          <a:blip r:embed="rId3" cstate="print"/>
          <a:stretch>
            <a:fillRect/>
          </a:stretch>
        </p:blipFill>
        <p:spPr>
          <a:xfrm flipV="1">
            <a:off x="1046996" y="1628083"/>
            <a:ext cx="7269420" cy="4572508"/>
          </a:xfrm>
          <a:prstGeom prst="rect">
            <a:avLst/>
          </a:prstGeom>
        </p:spPr>
      </p:pic>
      <p:cxnSp>
        <p:nvCxnSpPr>
          <p:cNvPr id="6" name="Straight Arrow Connector 5"/>
          <p:cNvCxnSpPr/>
          <p:nvPr/>
        </p:nvCxnSpPr>
        <p:spPr>
          <a:xfrm flipH="1">
            <a:off x="5148064" y="3645024"/>
            <a:ext cx="144016" cy="2952328"/>
          </a:xfrm>
          <a:prstGeom prst="straightConnector1">
            <a:avLst/>
          </a:prstGeom>
          <a:ln w="28575">
            <a:prstDash val="lgDashDot"/>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8096" y="6315117"/>
            <a:ext cx="5708614" cy="461665"/>
          </a:xfrm>
          <a:prstGeom prst="rect">
            <a:avLst/>
          </a:prstGeom>
          <a:noFill/>
        </p:spPr>
        <p:txBody>
          <a:bodyPr wrap="none" rtlCol="0">
            <a:spAutoFit/>
          </a:bodyPr>
          <a:lstStyle/>
          <a:p>
            <a:pPr fontAlgn="auto">
              <a:spcBef>
                <a:spcPts val="0"/>
              </a:spcBef>
              <a:spcAft>
                <a:spcPts val="0"/>
              </a:spcAft>
            </a:pPr>
            <a:r>
              <a:rPr lang="pl-PL" sz="2400" dirty="0" smtClean="0">
                <a:solidFill>
                  <a:schemeClr val="bg1"/>
                </a:solidFill>
                <a:latin typeface="Calibri"/>
              </a:rPr>
              <a:t>Towards  the Earth for GRF </a:t>
            </a:r>
            <a:r>
              <a:rPr lang="pl-PL" sz="2400" dirty="0" err="1" smtClean="0">
                <a:solidFill>
                  <a:schemeClr val="bg1"/>
                </a:solidFill>
                <a:latin typeface="Calibri"/>
              </a:rPr>
              <a:t>detection</a:t>
            </a:r>
            <a:r>
              <a:rPr lang="pl-PL" sz="2400" dirty="0" smtClean="0">
                <a:solidFill>
                  <a:schemeClr val="bg1"/>
                </a:solidFill>
                <a:latin typeface="Calibri"/>
              </a:rPr>
              <a:t> (Nadir)</a:t>
            </a:r>
            <a:endParaRPr lang="pl-PL" sz="2400" dirty="0">
              <a:solidFill>
                <a:schemeClr val="bg1"/>
              </a:solidFill>
              <a:latin typeface="Calibri"/>
            </a:endParaRPr>
          </a:p>
        </p:txBody>
      </p:sp>
      <p:cxnSp>
        <p:nvCxnSpPr>
          <p:cNvPr id="9" name="Straight Arrow Connector 8"/>
          <p:cNvCxnSpPr/>
          <p:nvPr/>
        </p:nvCxnSpPr>
        <p:spPr>
          <a:xfrm flipH="1" flipV="1">
            <a:off x="525294" y="2204864"/>
            <a:ext cx="2672680" cy="512440"/>
          </a:xfrm>
          <a:prstGeom prst="straightConnector1">
            <a:avLst/>
          </a:prstGeom>
          <a:ln w="28575">
            <a:solidFill>
              <a:srgbClr val="FFC000"/>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9064" y="2348880"/>
            <a:ext cx="1217576" cy="1938992"/>
          </a:xfrm>
          <a:prstGeom prst="rect">
            <a:avLst/>
          </a:prstGeom>
        </p:spPr>
        <p:txBody>
          <a:bodyPr wrap="none">
            <a:spAutoFit/>
          </a:bodyPr>
          <a:lstStyle/>
          <a:p>
            <a:pPr algn="ctr" fontAlgn="auto">
              <a:spcBef>
                <a:spcPts val="0"/>
              </a:spcBef>
              <a:spcAft>
                <a:spcPts val="0"/>
              </a:spcAft>
            </a:pPr>
            <a:r>
              <a:rPr lang="pl-PL" sz="2400" dirty="0" smtClean="0">
                <a:solidFill>
                  <a:schemeClr val="bg1"/>
                </a:solidFill>
                <a:latin typeface="Calibri"/>
              </a:rPr>
              <a:t>Towards</a:t>
            </a:r>
          </a:p>
          <a:p>
            <a:pPr algn="ctr" fontAlgn="auto">
              <a:spcBef>
                <a:spcPts val="0"/>
              </a:spcBef>
              <a:spcAft>
                <a:spcPts val="0"/>
              </a:spcAft>
            </a:pPr>
            <a:r>
              <a:rPr lang="pl-PL" sz="2400" dirty="0" smtClean="0">
                <a:solidFill>
                  <a:schemeClr val="bg1"/>
                </a:solidFill>
                <a:latin typeface="Calibri"/>
              </a:rPr>
              <a:t>The Sun</a:t>
            </a:r>
          </a:p>
          <a:p>
            <a:pPr algn="ctr" fontAlgn="auto">
              <a:spcBef>
                <a:spcPts val="0"/>
              </a:spcBef>
              <a:spcAft>
                <a:spcPts val="0"/>
              </a:spcAft>
            </a:pPr>
            <a:r>
              <a:rPr lang="pl-PL" sz="2400" dirty="0" smtClean="0">
                <a:solidFill>
                  <a:schemeClr val="bg1"/>
                </a:solidFill>
                <a:latin typeface="Calibri"/>
              </a:rPr>
              <a:t>For</a:t>
            </a:r>
          </a:p>
          <a:p>
            <a:pPr algn="ctr" fontAlgn="auto">
              <a:spcBef>
                <a:spcPts val="0"/>
              </a:spcBef>
              <a:spcAft>
                <a:spcPts val="0"/>
              </a:spcAft>
            </a:pPr>
            <a:r>
              <a:rPr lang="pl-PL" sz="2400" dirty="0" smtClean="0">
                <a:solidFill>
                  <a:schemeClr val="bg1"/>
                </a:solidFill>
                <a:latin typeface="Calibri"/>
              </a:rPr>
              <a:t>Coronal</a:t>
            </a:r>
          </a:p>
          <a:p>
            <a:pPr algn="ctr" fontAlgn="auto">
              <a:spcBef>
                <a:spcPts val="0"/>
              </a:spcBef>
              <a:spcAft>
                <a:spcPts val="0"/>
              </a:spcAft>
            </a:pPr>
            <a:r>
              <a:rPr lang="pl-PL" sz="2400" dirty="0" smtClean="0">
                <a:solidFill>
                  <a:schemeClr val="bg1"/>
                </a:solidFill>
                <a:latin typeface="Calibri"/>
              </a:rPr>
              <a:t>spectra</a:t>
            </a:r>
            <a:endParaRPr lang="pl-PL" dirty="0">
              <a:solidFill>
                <a:schemeClr val="bg1"/>
              </a:solidFill>
              <a:latin typeface="Calibri"/>
            </a:endParaRPr>
          </a:p>
        </p:txBody>
      </p:sp>
      <p:cxnSp>
        <p:nvCxnSpPr>
          <p:cNvPr id="12" name="Straight Arrow Connector 11"/>
          <p:cNvCxnSpPr/>
          <p:nvPr/>
        </p:nvCxnSpPr>
        <p:spPr>
          <a:xfrm flipH="1" flipV="1">
            <a:off x="179512" y="2600500"/>
            <a:ext cx="2209320" cy="396452"/>
          </a:xfrm>
          <a:prstGeom prst="straightConnector1">
            <a:avLst/>
          </a:prstGeom>
          <a:ln w="28575">
            <a:solidFill>
              <a:srgbClr val="FFC000"/>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60704" y="3667766"/>
            <a:ext cx="1230876" cy="246571"/>
          </a:xfrm>
          <a:prstGeom prst="straightConnector1">
            <a:avLst/>
          </a:prstGeom>
          <a:ln w="28575">
            <a:solidFill>
              <a:srgbClr val="FFC000"/>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6200000">
            <a:off x="7062841" y="2820195"/>
            <a:ext cx="3357804" cy="830997"/>
          </a:xfrm>
          <a:prstGeom prst="rect">
            <a:avLst/>
          </a:prstGeom>
        </p:spPr>
        <p:txBody>
          <a:bodyPr wrap="square">
            <a:spAutoFit/>
          </a:bodyPr>
          <a:lstStyle/>
          <a:p>
            <a:pPr algn="ctr" fontAlgn="auto">
              <a:spcBef>
                <a:spcPts val="0"/>
              </a:spcBef>
              <a:spcAft>
                <a:spcPts val="0"/>
              </a:spcAft>
            </a:pPr>
            <a:r>
              <a:rPr lang="pl-PL" sz="2400" dirty="0" smtClean="0">
                <a:solidFill>
                  <a:schemeClr val="bg1"/>
                </a:solidFill>
                <a:latin typeface="Calibri"/>
              </a:rPr>
              <a:t>Anti-solar for particles and auroral spectra</a:t>
            </a:r>
            <a:endParaRPr lang="pl-PL" sz="2400" dirty="0">
              <a:solidFill>
                <a:schemeClr val="bg1"/>
              </a:solidFill>
              <a:latin typeface="Calibri"/>
            </a:endParaRPr>
          </a:p>
        </p:txBody>
      </p:sp>
      <p:sp>
        <p:nvSpPr>
          <p:cNvPr id="3" name="pole tekstowe 2"/>
          <p:cNvSpPr txBox="1"/>
          <p:nvPr/>
        </p:nvSpPr>
        <p:spPr>
          <a:xfrm>
            <a:off x="1457063" y="5733256"/>
            <a:ext cx="3929281" cy="646331"/>
          </a:xfrm>
          <a:prstGeom prst="rect">
            <a:avLst/>
          </a:prstGeom>
          <a:noFill/>
        </p:spPr>
        <p:txBody>
          <a:bodyPr wrap="none" rtlCol="0">
            <a:spAutoFit/>
          </a:bodyPr>
          <a:lstStyle/>
          <a:p>
            <a:r>
              <a:rPr lang="pl-PL" b="1" dirty="0" smtClean="0"/>
              <a:t>10 cm x 5 cm x 5 cm, 0.5 kg, 1-2 W</a:t>
            </a:r>
          </a:p>
          <a:p>
            <a:endParaRPr lang="pl-PL" b="1" dirty="0"/>
          </a:p>
        </p:txBody>
      </p:sp>
    </p:spTree>
    <p:extLst>
      <p:ext uri="{BB962C8B-B14F-4D97-AF65-F5344CB8AC3E}">
        <p14:creationId xmlns:p14="http://schemas.microsoft.com/office/powerpoint/2010/main" val="3111639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SphinX</a:t>
            </a:r>
            <a:r>
              <a:rPr lang="pl-PL" dirty="0" smtClean="0"/>
              <a:t>-NG </a:t>
            </a:r>
            <a:r>
              <a:rPr lang="pl-PL" dirty="0" err="1" smtClean="0"/>
              <a:t>detectors</a:t>
            </a:r>
            <a:r>
              <a:rPr lang="pl-PL" dirty="0" smtClean="0"/>
              <a:t> (</a:t>
            </a:r>
            <a:r>
              <a:rPr lang="pl-PL" dirty="0" err="1" smtClean="0"/>
              <a:t>Ketek</a:t>
            </a:r>
            <a:r>
              <a:rPr lang="pl-PL" dirty="0" smtClean="0"/>
              <a:t>)</a:t>
            </a:r>
            <a:endParaRPr lang="pl-PL" dirty="0"/>
          </a:p>
        </p:txBody>
      </p:sp>
      <p:pic>
        <p:nvPicPr>
          <p:cNvPr id="4" name="Snagit_PPTE5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799" y="3789040"/>
            <a:ext cx="3840813" cy="624894"/>
          </a:xfr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5632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135660"/>
            <a:ext cx="38782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212976"/>
            <a:ext cx="3962475" cy="312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00552" y="1288834"/>
            <a:ext cx="2210862" cy="1200329"/>
          </a:xfrm>
          <a:prstGeom prst="rect">
            <a:avLst/>
          </a:prstGeom>
          <a:noFill/>
        </p:spPr>
        <p:txBody>
          <a:bodyPr wrap="none" rtlCol="0">
            <a:spAutoFit/>
          </a:bodyPr>
          <a:lstStyle/>
          <a:p>
            <a:pPr algn="ctr"/>
            <a:r>
              <a:rPr lang="pl-PL" sz="3600" dirty="0" smtClean="0">
                <a:solidFill>
                  <a:srgbClr val="FFFF00"/>
                </a:solidFill>
              </a:rPr>
              <a:t>Si SDD 3 </a:t>
            </a:r>
          </a:p>
          <a:p>
            <a:pPr algn="ctr"/>
            <a:r>
              <a:rPr lang="pl-PL" sz="3600" dirty="0" err="1" smtClean="0">
                <a:solidFill>
                  <a:srgbClr val="FFFF00"/>
                </a:solidFill>
              </a:rPr>
              <a:t>CdT</a:t>
            </a:r>
            <a:r>
              <a:rPr lang="pl-PL" sz="3600" dirty="0" smtClean="0">
                <a:solidFill>
                  <a:srgbClr val="FFFF00"/>
                </a:solidFill>
              </a:rPr>
              <a:t> 1</a:t>
            </a:r>
            <a:endParaRPr lang="en-US" sz="3600" dirty="0" smtClean="0">
              <a:solidFill>
                <a:srgbClr val="FFFF00"/>
              </a:solidFill>
            </a:endParaRPr>
          </a:p>
        </p:txBody>
      </p:sp>
    </p:spTree>
    <p:extLst>
      <p:ext uri="{BB962C8B-B14F-4D97-AF65-F5344CB8AC3E}">
        <p14:creationId xmlns:p14="http://schemas.microsoft.com/office/powerpoint/2010/main" val="3768989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832" y="284366"/>
            <a:ext cx="6297968" cy="994122"/>
          </a:xfrm>
          <a:solidFill>
            <a:srgbClr val="00B0F0"/>
          </a:solidFill>
        </p:spPr>
        <p:txBody>
          <a:bodyPr>
            <a:noAutofit/>
          </a:bodyPr>
          <a:lstStyle/>
          <a:p>
            <a:r>
              <a:rPr lang="pl-PL" sz="3200" dirty="0" smtClean="0"/>
              <a:t>Quantities to be measured</a:t>
            </a:r>
            <a:endParaRPr lang="pl-PL" sz="3200" dirty="0"/>
          </a:p>
        </p:txBody>
      </p:sp>
      <p:sp>
        <p:nvSpPr>
          <p:cNvPr id="3" name="Content Placeholder 2"/>
          <p:cNvSpPr>
            <a:spLocks noGrp="1"/>
          </p:cNvSpPr>
          <p:nvPr>
            <p:ph idx="1"/>
          </p:nvPr>
        </p:nvSpPr>
        <p:spPr/>
        <p:txBody>
          <a:bodyPr>
            <a:normAutofit fontScale="92500" lnSpcReduction="20000"/>
          </a:bodyPr>
          <a:lstStyle/>
          <a:p>
            <a:r>
              <a:rPr lang="pl-PL" dirty="0" smtClean="0">
                <a:solidFill>
                  <a:srgbClr val="FFFF00"/>
                </a:solidFill>
              </a:rPr>
              <a:t>Event amplitudes 12 bits  </a:t>
            </a:r>
            <a:r>
              <a:rPr lang="pl-PL" dirty="0" smtClean="0">
                <a:solidFill>
                  <a:srgbClr val="FFFF00"/>
                </a:solidFill>
                <a:sym typeface="Wingdings" pitchFamily="2" charset="2"/>
              </a:rPr>
              <a:t> conversion to 	energy (solar &amp; auroral X-rays, particles, 	 &amp; 	their secondary effects)</a:t>
            </a:r>
          </a:p>
          <a:p>
            <a:r>
              <a:rPr lang="pl-PL" dirty="0" smtClean="0">
                <a:solidFill>
                  <a:srgbClr val="FFFF00"/>
                </a:solidFill>
                <a:sym typeface="Wingdings" pitchFamily="2" charset="2"/>
              </a:rPr>
              <a:t>Arrival time 1 µs  allow to build spectra at 	any 	longer time resolution as far as statistics 	allows</a:t>
            </a:r>
          </a:p>
          <a:p>
            <a:r>
              <a:rPr lang="pl-PL" dirty="0" smtClean="0">
                <a:solidFill>
                  <a:srgbClr val="FFFF00"/>
                </a:solidFill>
                <a:sym typeface="Wingdings" pitchFamily="2" charset="2"/>
              </a:rPr>
              <a:t>Housekeeping info</a:t>
            </a:r>
          </a:p>
          <a:p>
            <a:pPr lvl="1"/>
            <a:r>
              <a:rPr lang="pl-PL" dirty="0" smtClean="0">
                <a:solidFill>
                  <a:srgbClr val="FFFF00"/>
                </a:solidFill>
                <a:sym typeface="Wingdings" pitchFamily="2" charset="2"/>
              </a:rPr>
              <a:t>Temperatures, voltages, currents</a:t>
            </a:r>
          </a:p>
          <a:p>
            <a:pPr lvl="1"/>
            <a:r>
              <a:rPr lang="pl-PL" dirty="0" smtClean="0">
                <a:solidFill>
                  <a:srgbClr val="FFFF00"/>
                </a:solidFill>
                <a:sym typeface="Wingdings" pitchFamily="2" charset="2"/>
              </a:rPr>
              <a:t>FPGA technology for electronics</a:t>
            </a:r>
          </a:p>
          <a:p>
            <a:r>
              <a:rPr lang="pl-PL" dirty="0" smtClean="0">
                <a:solidFill>
                  <a:srgbClr val="FFFF00"/>
                </a:solidFill>
                <a:sym typeface="Wingdings" pitchFamily="2" charset="2"/>
              </a:rPr>
              <a:t>Compressed data are send to telemetry buffor</a:t>
            </a:r>
            <a:endParaRPr lang="pl-PL"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4" y="280104"/>
            <a:ext cx="1863538" cy="11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31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dirty="0" err="1" smtClean="0"/>
              <a:t>Behaviour</a:t>
            </a:r>
            <a:r>
              <a:rPr lang="pl-PL" sz="4000" dirty="0" smtClean="0"/>
              <a:t> </a:t>
            </a:r>
            <a:r>
              <a:rPr lang="pl-PL" sz="4000" dirty="0" err="1" smtClean="0"/>
              <a:t>when</a:t>
            </a:r>
            <a:r>
              <a:rPr lang="pl-PL" sz="4000" dirty="0" smtClean="0"/>
              <a:t> no AR </a:t>
            </a:r>
            <a:r>
              <a:rPr lang="pl-PL" sz="4000" dirty="0" err="1" smtClean="0"/>
              <a:t>is</a:t>
            </a:r>
            <a:r>
              <a:rPr lang="pl-PL" sz="4000" dirty="0" smtClean="0"/>
              <a:t> </a:t>
            </a:r>
            <a:r>
              <a:rPr lang="pl-PL" sz="4000" dirty="0" err="1" smtClean="0"/>
              <a:t>present</a:t>
            </a:r>
            <a:r>
              <a:rPr lang="pl-PL" sz="4000" dirty="0" smtClean="0"/>
              <a:t> </a:t>
            </a:r>
            <a:r>
              <a:rPr lang="pl-PL" sz="2800" dirty="0" err="1" smtClean="0">
                <a:solidFill>
                  <a:schemeClr val="bg1"/>
                </a:solidFill>
              </a:rPr>
              <a:t>example</a:t>
            </a:r>
            <a:r>
              <a:rPr lang="pl-PL" sz="2800" dirty="0" smtClean="0">
                <a:solidFill>
                  <a:schemeClr val="bg1"/>
                </a:solidFill>
              </a:rPr>
              <a:t> 18 </a:t>
            </a:r>
            <a:r>
              <a:rPr lang="pl-PL" sz="2800" dirty="0" err="1" smtClean="0">
                <a:solidFill>
                  <a:schemeClr val="bg1"/>
                </a:solidFill>
              </a:rPr>
              <a:t>April</a:t>
            </a:r>
            <a:r>
              <a:rPr lang="pl-PL" sz="2800" dirty="0" smtClean="0">
                <a:solidFill>
                  <a:schemeClr val="bg1"/>
                </a:solidFill>
              </a:rPr>
              <a:t> 2009</a:t>
            </a:r>
            <a:endParaRPr lang="pl-PL" sz="2800" dirty="0">
              <a:solidFill>
                <a:schemeClr val="bg1"/>
              </a:solidFill>
            </a:endParaRPr>
          </a:p>
        </p:txBody>
      </p:sp>
      <p:sp>
        <p:nvSpPr>
          <p:cNvPr id="3" name="Symbol zastępczy zawartości 2"/>
          <p:cNvSpPr>
            <a:spLocks noGrp="1"/>
          </p:cNvSpPr>
          <p:nvPr>
            <p:ph idx="1"/>
          </p:nvPr>
        </p:nvSpPr>
        <p:spPr>
          <a:xfrm>
            <a:off x="6444208" y="1052736"/>
            <a:ext cx="2448272" cy="5073427"/>
          </a:xfrm>
        </p:spPr>
        <p:txBody>
          <a:bodyPr/>
          <a:lstStyle/>
          <a:p>
            <a:r>
              <a:rPr lang="pl-PL" sz="2800" dirty="0" err="1" smtClean="0"/>
              <a:t>Gaps</a:t>
            </a:r>
            <a:r>
              <a:rPr lang="pl-PL" sz="2800" dirty="0" smtClean="0"/>
              <a:t> </a:t>
            </a:r>
            <a:r>
              <a:rPr lang="pl-PL" sz="2800" dirty="0" err="1" smtClean="0"/>
              <a:t>due</a:t>
            </a:r>
            <a:r>
              <a:rPr lang="pl-PL" sz="2800" dirty="0" smtClean="0"/>
              <a:t> to S/C </a:t>
            </a:r>
            <a:r>
              <a:rPr lang="pl-PL" sz="2800" dirty="0" err="1" smtClean="0"/>
              <a:t>nights</a:t>
            </a:r>
            <a:r>
              <a:rPr lang="pl-PL" sz="2800" dirty="0" smtClean="0"/>
              <a:t>,</a:t>
            </a:r>
          </a:p>
          <a:p>
            <a:r>
              <a:rPr lang="pl-PL" sz="2800" dirty="0" smtClean="0"/>
              <a:t>Polar </a:t>
            </a:r>
            <a:r>
              <a:rPr lang="pl-PL" sz="2800" dirty="0" err="1" smtClean="0"/>
              <a:t>ovals</a:t>
            </a:r>
            <a:r>
              <a:rPr lang="pl-PL" sz="2800" dirty="0" smtClean="0"/>
              <a:t>’ and SAA </a:t>
            </a:r>
            <a:r>
              <a:rPr lang="pl-PL" sz="2800" dirty="0" err="1" smtClean="0"/>
              <a:t>particles</a:t>
            </a:r>
            <a:endParaRPr lang="pl-PL" sz="2800" dirty="0" smtClean="0"/>
          </a:p>
          <a:p>
            <a:r>
              <a:rPr lang="pl-PL" sz="2800" dirty="0" err="1" smtClean="0"/>
              <a:t>Detector</a:t>
            </a:r>
            <a:r>
              <a:rPr lang="pl-PL" sz="2800" dirty="0" smtClean="0"/>
              <a:t> </a:t>
            </a:r>
            <a:r>
              <a:rPr lang="pl-PL" sz="2800" dirty="0" err="1" smtClean="0"/>
              <a:t>temperature</a:t>
            </a:r>
            <a:r>
              <a:rPr lang="pl-PL" sz="2800" dirty="0" smtClean="0"/>
              <a:t> </a:t>
            </a:r>
            <a:r>
              <a:rPr lang="pl-PL" sz="2800" dirty="0" err="1" smtClean="0"/>
              <a:t>below</a:t>
            </a:r>
            <a:r>
              <a:rPr lang="pl-PL" sz="2800" dirty="0" smtClean="0"/>
              <a:t> -22C!</a:t>
            </a:r>
            <a:endParaRPr lang="pl-PL"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5737899" cy="223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a 5"/>
          <p:cNvGrpSpPr/>
          <p:nvPr/>
        </p:nvGrpSpPr>
        <p:grpSpPr>
          <a:xfrm>
            <a:off x="683568" y="137034"/>
            <a:ext cx="4824536" cy="6159383"/>
            <a:chOff x="683568" y="137034"/>
            <a:chExt cx="4824536" cy="6159383"/>
          </a:xfrm>
        </p:grpSpPr>
        <p:sp>
          <p:nvSpPr>
            <p:cNvPr id="4" name="pole tekstowe 3"/>
            <p:cNvSpPr txBox="1"/>
            <p:nvPr/>
          </p:nvSpPr>
          <p:spPr>
            <a:xfrm>
              <a:off x="2555776" y="2285181"/>
              <a:ext cx="1563248" cy="461665"/>
            </a:xfrm>
            <a:prstGeom prst="rect">
              <a:avLst/>
            </a:prstGeom>
            <a:noFill/>
          </p:spPr>
          <p:txBody>
            <a:bodyPr wrap="none" rtlCol="0">
              <a:spAutoFit/>
            </a:bodyPr>
            <a:lstStyle/>
            <a:p>
              <a:pPr algn="ctr"/>
              <a:r>
                <a:rPr lang="pl-PL" sz="2400" dirty="0" smtClean="0">
                  <a:solidFill>
                    <a:srgbClr val="0033CC"/>
                  </a:solidFill>
                </a:rPr>
                <a:t>~12 </a:t>
              </a:r>
              <a:r>
                <a:rPr lang="pl-PL" sz="2400" dirty="0" err="1" smtClean="0">
                  <a:solidFill>
                    <a:srgbClr val="0033CC"/>
                  </a:solidFill>
                </a:rPr>
                <a:t>hours</a:t>
              </a:r>
              <a:endParaRPr lang="pl-PL" sz="2400" dirty="0" smtClean="0">
                <a:solidFill>
                  <a:srgbClr val="0033CC"/>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7034"/>
              <a:ext cx="4824536" cy="615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ole tekstowe 4"/>
            <p:cNvSpPr txBox="1"/>
            <p:nvPr/>
          </p:nvSpPr>
          <p:spPr>
            <a:xfrm>
              <a:off x="1332613" y="4077072"/>
              <a:ext cx="3139834" cy="461665"/>
            </a:xfrm>
            <a:prstGeom prst="rect">
              <a:avLst/>
            </a:prstGeom>
            <a:noFill/>
          </p:spPr>
          <p:txBody>
            <a:bodyPr wrap="none" rtlCol="0">
              <a:spAutoFit/>
            </a:bodyPr>
            <a:lstStyle/>
            <a:p>
              <a:pPr algn="ctr"/>
              <a:r>
                <a:rPr lang="pl-PL" sz="2400" dirty="0" smtClean="0">
                  <a:solidFill>
                    <a:srgbClr val="0033CC"/>
                  </a:solidFill>
                </a:rPr>
                <a:t>Multi-T </a:t>
              </a:r>
              <a:r>
                <a:rPr lang="pl-PL" sz="2400" dirty="0" err="1" smtClean="0">
                  <a:solidFill>
                    <a:srgbClr val="0033CC"/>
                  </a:solidFill>
                </a:rPr>
                <a:t>once</a:t>
              </a:r>
              <a:r>
                <a:rPr lang="pl-PL" sz="2400" dirty="0" smtClean="0">
                  <a:solidFill>
                    <a:srgbClr val="0033CC"/>
                  </a:solidFill>
                </a:rPr>
                <a:t> a </a:t>
              </a:r>
              <a:r>
                <a:rPr lang="pl-PL" sz="2400" dirty="0" err="1" smtClean="0">
                  <a:solidFill>
                    <a:srgbClr val="0033CC"/>
                  </a:solidFill>
                </a:rPr>
                <a:t>minute</a:t>
              </a:r>
              <a:endParaRPr lang="pl-PL" sz="2400" dirty="0" smtClean="0">
                <a:solidFill>
                  <a:srgbClr val="0033CC"/>
                </a:solidFill>
              </a:endParaRPr>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323850"/>
            <a:ext cx="8475663"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53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8832" y="284366"/>
            <a:ext cx="6297968" cy="994122"/>
          </a:xfrm>
          <a:solidFill>
            <a:srgbClr val="00B0F0"/>
          </a:solidFill>
        </p:spPr>
        <p:txBody>
          <a:bodyPr>
            <a:noAutofit/>
          </a:bodyPr>
          <a:lstStyle/>
          <a:p>
            <a:r>
              <a:rPr lang="pl-PL" sz="3200" dirty="0" smtClean="0"/>
              <a:t>Expected fluxes to be seen</a:t>
            </a:r>
            <a:br>
              <a:rPr lang="pl-PL" sz="3200" dirty="0" smtClean="0"/>
            </a:br>
            <a:r>
              <a:rPr lang="pl-PL" sz="3200" dirty="0" smtClean="0"/>
              <a:t>(from SphinX heritage)</a:t>
            </a:r>
            <a:endParaRPr lang="pl-PL" sz="3200" dirty="0"/>
          </a:p>
        </p:txBody>
      </p:sp>
      <p:sp>
        <p:nvSpPr>
          <p:cNvPr id="3" name="Content Placeholder 2"/>
          <p:cNvSpPr>
            <a:spLocks noGrp="1"/>
          </p:cNvSpPr>
          <p:nvPr>
            <p:ph idx="1"/>
          </p:nvPr>
        </p:nvSpPr>
        <p:spPr/>
        <p:txBody>
          <a:bodyPr>
            <a:normAutofit/>
          </a:bodyPr>
          <a:lstStyle/>
          <a:p>
            <a:r>
              <a:rPr lang="pl-PL" dirty="0" smtClean="0">
                <a:solidFill>
                  <a:srgbClr val="FFFF00"/>
                </a:solidFill>
              </a:rPr>
              <a:t>Non-active corona (AR absent, often in 2009)</a:t>
            </a:r>
          </a:p>
          <a:p>
            <a:pPr lvl="1"/>
            <a:r>
              <a:rPr lang="pl-PL" dirty="0" smtClean="0">
                <a:solidFill>
                  <a:srgbClr val="FFFF00"/>
                </a:solidFill>
              </a:rPr>
              <a:t>1000 cts/s in large aperture detector, particle background &lt; 0.001 cts/s/bin outside polar ovals and SAA	</a:t>
            </a:r>
          </a:p>
          <a:p>
            <a:r>
              <a:rPr lang="pl-PL" dirty="0" smtClean="0">
                <a:solidFill>
                  <a:srgbClr val="FFFF00"/>
                </a:solidFill>
              </a:rPr>
              <a:t>X-flare: </a:t>
            </a:r>
            <a:r>
              <a:rPr lang="pl-PL" sz="2800" dirty="0" smtClean="0">
                <a:solidFill>
                  <a:srgbClr val="FFFF00"/>
                </a:solidFill>
              </a:rPr>
              <a:t>10^4 cts/s</a:t>
            </a:r>
            <a:r>
              <a:rPr lang="pl-PL" sz="2400" dirty="0" smtClean="0">
                <a:solidFill>
                  <a:srgbClr val="FFFF00"/>
                </a:solidFill>
              </a:rPr>
              <a:t>, through a tiny aperture (1 mm^2)</a:t>
            </a:r>
            <a:endParaRPr lang="pl-PL" dirty="0" smtClean="0">
              <a:solidFill>
                <a:srgbClr val="FFFF00"/>
              </a:solidFill>
            </a:endParaRPr>
          </a:p>
          <a:p>
            <a:r>
              <a:rPr lang="pl-PL" dirty="0" smtClean="0">
                <a:solidFill>
                  <a:srgbClr val="FFFF00"/>
                </a:solidFill>
              </a:rPr>
              <a:t>Polar ovals: </a:t>
            </a:r>
            <a:r>
              <a:rPr lang="pl-PL" sz="2800" dirty="0" smtClean="0">
                <a:solidFill>
                  <a:srgbClr val="FFFF00"/>
                </a:solidFill>
              </a:rPr>
              <a:t>between 100 and 10^4 cts/s/detector </a:t>
            </a:r>
            <a:r>
              <a:rPr lang="pl-PL" dirty="0" smtClean="0">
                <a:solidFill>
                  <a:srgbClr val="FFFF00"/>
                </a:solidFill>
              </a:rPr>
              <a:t>for low and high geomagnetic activity</a:t>
            </a:r>
          </a:p>
          <a:p>
            <a:r>
              <a:rPr lang="pl-PL" dirty="0" smtClean="0">
                <a:solidFill>
                  <a:srgbClr val="FFFF00"/>
                </a:solidFill>
              </a:rPr>
              <a:t>SAA:  ~1000 cts/s</a:t>
            </a:r>
          </a:p>
          <a:p>
            <a:pPr marL="457200" lvl="1" indent="0">
              <a:buNone/>
            </a:pPr>
            <a:endParaRPr lang="pl-PL" dirty="0" smtClean="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94" y="280104"/>
            <a:ext cx="1863538" cy="11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499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SphinX-NG status</a:t>
            </a:r>
            <a:endParaRPr lang="pl-PL" dirty="0"/>
          </a:p>
        </p:txBody>
      </p:sp>
      <p:sp>
        <p:nvSpPr>
          <p:cNvPr id="3" name="Symbol zastępczy zawartości 2"/>
          <p:cNvSpPr>
            <a:spLocks noGrp="1"/>
          </p:cNvSpPr>
          <p:nvPr>
            <p:ph idx="1"/>
          </p:nvPr>
        </p:nvSpPr>
        <p:spPr>
          <a:xfrm>
            <a:off x="457200" y="1268760"/>
            <a:ext cx="8229600" cy="5112568"/>
          </a:xfrm>
        </p:spPr>
        <p:txBody>
          <a:bodyPr>
            <a:normAutofit fontScale="92500" lnSpcReduction="10000"/>
          </a:bodyPr>
          <a:lstStyle/>
          <a:p>
            <a:r>
              <a:rPr lang="pl-PL" dirty="0" smtClean="0">
                <a:solidFill>
                  <a:srgbClr val="FFFF00"/>
                </a:solidFill>
              </a:rPr>
              <a:t>Direct </a:t>
            </a:r>
            <a:r>
              <a:rPr lang="pl-PL" dirty="0" err="1" smtClean="0">
                <a:solidFill>
                  <a:srgbClr val="FFFF00"/>
                </a:solidFill>
              </a:rPr>
              <a:t>collaboration</a:t>
            </a:r>
            <a:r>
              <a:rPr lang="pl-PL" dirty="0" smtClean="0">
                <a:solidFill>
                  <a:srgbClr val="FFFF00"/>
                </a:solidFill>
              </a:rPr>
              <a:t> </a:t>
            </a:r>
            <a:r>
              <a:rPr lang="pl-PL" dirty="0" err="1" smtClean="0">
                <a:solidFill>
                  <a:srgbClr val="FFFF00"/>
                </a:solidFill>
              </a:rPr>
              <a:t>between</a:t>
            </a:r>
            <a:r>
              <a:rPr lang="pl-PL" dirty="0" smtClean="0">
                <a:solidFill>
                  <a:srgbClr val="FFFF00"/>
                </a:solidFill>
              </a:rPr>
              <a:t> SRC and GSFC (</a:t>
            </a:r>
            <a:r>
              <a:rPr lang="pl-PL" dirty="0" err="1" smtClean="0">
                <a:solidFill>
                  <a:srgbClr val="FFFF00"/>
                </a:solidFill>
              </a:rPr>
              <a:t>first</a:t>
            </a:r>
            <a:r>
              <a:rPr lang="pl-PL" dirty="0" smtClean="0">
                <a:solidFill>
                  <a:srgbClr val="FFFF00"/>
                </a:solidFill>
              </a:rPr>
              <a:t> US </a:t>
            </a:r>
            <a:r>
              <a:rPr lang="pl-PL" dirty="0" err="1" smtClean="0">
                <a:solidFill>
                  <a:srgbClr val="FFFF00"/>
                </a:solidFill>
              </a:rPr>
              <a:t>visit</a:t>
            </a:r>
            <a:r>
              <a:rPr lang="pl-PL" dirty="0" smtClean="0">
                <a:solidFill>
                  <a:srgbClr val="FFFF00"/>
                </a:solidFill>
              </a:rPr>
              <a:t> in </a:t>
            </a:r>
            <a:r>
              <a:rPr lang="pl-PL" dirty="0" err="1" smtClean="0">
                <a:solidFill>
                  <a:srgbClr val="FFFF00"/>
                </a:solidFill>
              </a:rPr>
              <a:t>November</a:t>
            </a:r>
            <a:r>
              <a:rPr lang="pl-PL" dirty="0" smtClean="0">
                <a:solidFill>
                  <a:srgbClr val="FFFF00"/>
                </a:solidFill>
              </a:rPr>
              <a:t>, Jim Slavin &amp; </a:t>
            </a:r>
            <a:r>
              <a:rPr lang="pl-PL" dirty="0" err="1" smtClean="0">
                <a:solidFill>
                  <a:srgbClr val="FFFF00"/>
                </a:solidFill>
              </a:rPr>
              <a:t>Doug</a:t>
            </a:r>
            <a:r>
              <a:rPr lang="pl-PL" dirty="0" smtClean="0">
                <a:solidFill>
                  <a:srgbClr val="FFFF00"/>
                </a:solidFill>
              </a:rPr>
              <a:t> Rowland</a:t>
            </a:r>
            <a:r>
              <a:rPr lang="pl-PL" dirty="0">
                <a:solidFill>
                  <a:srgbClr val="FFFF00"/>
                </a:solidFill>
              </a:rPr>
              <a:t>). </a:t>
            </a:r>
            <a:r>
              <a:rPr lang="pl-PL" sz="2200" dirty="0">
                <a:solidFill>
                  <a:srgbClr val="FFFF00"/>
                </a:solidFill>
                <a:hlinkClick r:id="rId2"/>
              </a:rPr>
              <a:t>http://</a:t>
            </a:r>
            <a:r>
              <a:rPr lang="pl-PL" sz="2200" dirty="0" smtClean="0">
                <a:solidFill>
                  <a:srgbClr val="FFFF00"/>
                </a:solidFill>
                <a:hlinkClick r:id="rId2"/>
              </a:rPr>
              <a:t>press.cbk.waw.pl/10/cbk10111701/index.html</a:t>
            </a:r>
            <a:r>
              <a:rPr lang="pl-PL" sz="2200" dirty="0" smtClean="0">
                <a:solidFill>
                  <a:srgbClr val="FFFF00"/>
                </a:solidFill>
              </a:rPr>
              <a:t> </a:t>
            </a:r>
            <a:endParaRPr lang="pl-PL" sz="2200" dirty="0">
              <a:solidFill>
                <a:srgbClr val="FFFF00"/>
              </a:solidFill>
            </a:endParaRPr>
          </a:p>
          <a:p>
            <a:r>
              <a:rPr lang="pl-PL" dirty="0" smtClean="0">
                <a:solidFill>
                  <a:srgbClr val="FFFF00"/>
                </a:solidFill>
              </a:rPr>
              <a:t>Brian Dennis set </a:t>
            </a:r>
            <a:r>
              <a:rPr lang="pl-PL" dirty="0" err="1" smtClean="0">
                <a:solidFill>
                  <a:srgbClr val="FFFF00"/>
                </a:solidFill>
              </a:rPr>
              <a:t>up</a:t>
            </a:r>
            <a:r>
              <a:rPr lang="pl-PL" dirty="0" smtClean="0">
                <a:solidFill>
                  <a:srgbClr val="FFFF00"/>
                </a:solidFill>
              </a:rPr>
              <a:t> as NASA </a:t>
            </a:r>
            <a:r>
              <a:rPr lang="pl-PL" dirty="0" err="1" smtClean="0">
                <a:solidFill>
                  <a:srgbClr val="FFFF00"/>
                </a:solidFill>
              </a:rPr>
              <a:t>contact</a:t>
            </a:r>
            <a:endParaRPr lang="pl-PL" dirty="0" smtClean="0">
              <a:solidFill>
                <a:srgbClr val="FFFF00"/>
              </a:solidFill>
            </a:endParaRPr>
          </a:p>
          <a:p>
            <a:r>
              <a:rPr lang="pl-PL" dirty="0" err="1" smtClean="0">
                <a:solidFill>
                  <a:srgbClr val="FFFF00"/>
                </a:solidFill>
              </a:rPr>
              <a:t>Details</a:t>
            </a:r>
            <a:r>
              <a:rPr lang="pl-PL" dirty="0" smtClean="0">
                <a:solidFill>
                  <a:srgbClr val="FFFF00"/>
                </a:solidFill>
              </a:rPr>
              <a:t> of „return </a:t>
            </a:r>
            <a:r>
              <a:rPr lang="pl-PL" dirty="0" err="1" smtClean="0">
                <a:solidFill>
                  <a:srgbClr val="FFFF00"/>
                </a:solidFill>
              </a:rPr>
              <a:t>visit</a:t>
            </a:r>
            <a:r>
              <a:rPr lang="pl-PL" dirty="0" smtClean="0">
                <a:solidFill>
                  <a:srgbClr val="FFFF00"/>
                </a:solidFill>
              </a:rPr>
              <a:t>” to GSFC to be </a:t>
            </a:r>
            <a:r>
              <a:rPr lang="pl-PL" dirty="0" err="1" smtClean="0">
                <a:solidFill>
                  <a:srgbClr val="FFFF00"/>
                </a:solidFill>
              </a:rPr>
              <a:t>fixed</a:t>
            </a:r>
            <a:r>
              <a:rPr lang="pl-PL" dirty="0" smtClean="0">
                <a:solidFill>
                  <a:srgbClr val="FFFF00"/>
                </a:solidFill>
              </a:rPr>
              <a:t> </a:t>
            </a:r>
            <a:r>
              <a:rPr lang="pl-PL" dirty="0" err="1" smtClean="0">
                <a:solidFill>
                  <a:srgbClr val="FFFF00"/>
                </a:solidFill>
              </a:rPr>
              <a:t>today</a:t>
            </a:r>
            <a:r>
              <a:rPr lang="pl-PL" dirty="0" smtClean="0">
                <a:solidFill>
                  <a:srgbClr val="FFFF00"/>
                </a:solidFill>
              </a:rPr>
              <a:t> </a:t>
            </a:r>
            <a:r>
              <a:rPr lang="pl-PL" dirty="0" err="1" smtClean="0">
                <a:solidFill>
                  <a:srgbClr val="FFFF00"/>
                </a:solidFill>
              </a:rPr>
              <a:t>during</a:t>
            </a:r>
            <a:r>
              <a:rPr lang="pl-PL" dirty="0" smtClean="0">
                <a:solidFill>
                  <a:srgbClr val="FFFF00"/>
                </a:solidFill>
              </a:rPr>
              <a:t> the </a:t>
            </a:r>
            <a:r>
              <a:rPr lang="pl-PL" dirty="0" err="1" smtClean="0">
                <a:solidFill>
                  <a:srgbClr val="FFFF00"/>
                </a:solidFill>
              </a:rPr>
              <a:t>telecon</a:t>
            </a:r>
            <a:r>
              <a:rPr lang="pl-PL" dirty="0" smtClean="0">
                <a:solidFill>
                  <a:srgbClr val="FFFF00"/>
                </a:solidFill>
              </a:rPr>
              <a:t> with Brian-</a:t>
            </a:r>
            <a:r>
              <a:rPr lang="pl-PL" dirty="0" err="1" smtClean="0">
                <a:solidFill>
                  <a:srgbClr val="FFFF00"/>
                </a:solidFill>
              </a:rPr>
              <a:t>sign</a:t>
            </a:r>
            <a:r>
              <a:rPr lang="pl-PL" dirty="0" smtClean="0">
                <a:solidFill>
                  <a:srgbClr val="FFFF00"/>
                </a:solidFill>
              </a:rPr>
              <a:t>-</a:t>
            </a:r>
            <a:r>
              <a:rPr lang="pl-PL" dirty="0" err="1" smtClean="0">
                <a:solidFill>
                  <a:srgbClr val="FFFF00"/>
                </a:solidFill>
              </a:rPr>
              <a:t>up</a:t>
            </a:r>
            <a:r>
              <a:rPr lang="pl-PL" dirty="0" smtClean="0">
                <a:solidFill>
                  <a:srgbClr val="FFFF00"/>
                </a:solidFill>
              </a:rPr>
              <a:t> of </a:t>
            </a:r>
            <a:r>
              <a:rPr lang="pl-PL" dirty="0" err="1" smtClean="0">
                <a:solidFill>
                  <a:srgbClr val="FFFF00"/>
                </a:solidFill>
              </a:rPr>
              <a:t>agreement</a:t>
            </a:r>
            <a:endParaRPr lang="pl-PL" dirty="0" smtClean="0">
              <a:solidFill>
                <a:srgbClr val="FFFF00"/>
              </a:solidFill>
            </a:endParaRPr>
          </a:p>
          <a:p>
            <a:pPr lvl="1"/>
            <a:r>
              <a:rPr lang="pl-PL" dirty="0" smtClean="0">
                <a:solidFill>
                  <a:srgbClr val="FFFF00"/>
                </a:solidFill>
              </a:rPr>
              <a:t>US </a:t>
            </a:r>
            <a:r>
              <a:rPr lang="pl-PL" dirty="0" err="1" smtClean="0">
                <a:solidFill>
                  <a:srgbClr val="FFFF00"/>
                </a:solidFill>
              </a:rPr>
              <a:t>provides</a:t>
            </a:r>
            <a:r>
              <a:rPr lang="pl-PL" dirty="0" smtClean="0">
                <a:solidFill>
                  <a:srgbClr val="FFFF00"/>
                </a:solidFill>
              </a:rPr>
              <a:t> the </a:t>
            </a:r>
            <a:r>
              <a:rPr lang="pl-PL" dirty="0" err="1" smtClean="0">
                <a:solidFill>
                  <a:srgbClr val="FFFF00"/>
                </a:solidFill>
              </a:rPr>
              <a:t>launch</a:t>
            </a:r>
            <a:r>
              <a:rPr lang="pl-PL" dirty="0" smtClean="0">
                <a:solidFill>
                  <a:srgbClr val="FFFF00"/>
                </a:solidFill>
              </a:rPr>
              <a:t> </a:t>
            </a:r>
            <a:r>
              <a:rPr lang="pl-PL" dirty="0" err="1" smtClean="0">
                <a:solidFill>
                  <a:srgbClr val="FFFF00"/>
                </a:solidFill>
              </a:rPr>
              <a:t>opportunity</a:t>
            </a:r>
            <a:r>
              <a:rPr lang="pl-PL" dirty="0" smtClean="0">
                <a:solidFill>
                  <a:srgbClr val="FFFF00"/>
                </a:solidFill>
              </a:rPr>
              <a:t> </a:t>
            </a:r>
            <a:r>
              <a:rPr lang="pl-PL" dirty="0" err="1" smtClean="0">
                <a:solidFill>
                  <a:srgbClr val="FFFF00"/>
                </a:solidFill>
              </a:rPr>
              <a:t>within</a:t>
            </a:r>
            <a:r>
              <a:rPr lang="pl-PL" dirty="0" smtClean="0">
                <a:solidFill>
                  <a:srgbClr val="FFFF00"/>
                </a:solidFill>
              </a:rPr>
              <a:t> </a:t>
            </a:r>
            <a:r>
              <a:rPr lang="pl-PL" dirty="0" err="1" smtClean="0">
                <a:solidFill>
                  <a:srgbClr val="FFFF00"/>
                </a:solidFill>
              </a:rPr>
              <a:t>their</a:t>
            </a:r>
            <a:r>
              <a:rPr lang="pl-PL" dirty="0" smtClean="0">
                <a:solidFill>
                  <a:srgbClr val="FFFF00"/>
                </a:solidFill>
              </a:rPr>
              <a:t> </a:t>
            </a:r>
            <a:r>
              <a:rPr lang="pl-PL" dirty="0" err="1" smtClean="0">
                <a:solidFill>
                  <a:srgbClr val="FFFF00"/>
                </a:solidFill>
              </a:rPr>
              <a:t>nano-satellite</a:t>
            </a:r>
            <a:r>
              <a:rPr lang="pl-PL" dirty="0" smtClean="0">
                <a:solidFill>
                  <a:srgbClr val="FFFF00"/>
                </a:solidFill>
              </a:rPr>
              <a:t> </a:t>
            </a:r>
            <a:r>
              <a:rPr lang="pl-PL" dirty="0" err="1" smtClean="0">
                <a:solidFill>
                  <a:srgbClr val="FFFF00"/>
                </a:solidFill>
              </a:rPr>
              <a:t>programme</a:t>
            </a:r>
            <a:endParaRPr lang="pl-PL" dirty="0" smtClean="0">
              <a:solidFill>
                <a:srgbClr val="FFFF00"/>
              </a:solidFill>
            </a:endParaRPr>
          </a:p>
          <a:p>
            <a:pPr lvl="1"/>
            <a:r>
              <a:rPr lang="pl-PL" dirty="0" smtClean="0">
                <a:solidFill>
                  <a:srgbClr val="FFFF00"/>
                </a:solidFill>
              </a:rPr>
              <a:t>Poland- </a:t>
            </a:r>
            <a:r>
              <a:rPr lang="pl-PL" dirty="0" err="1" smtClean="0">
                <a:solidFill>
                  <a:srgbClr val="FFFF00"/>
                </a:solidFill>
              </a:rPr>
              <a:t>construction</a:t>
            </a:r>
            <a:r>
              <a:rPr lang="pl-PL" dirty="0" smtClean="0">
                <a:solidFill>
                  <a:srgbClr val="FFFF00"/>
                </a:solidFill>
              </a:rPr>
              <a:t> of the instrument (</a:t>
            </a:r>
            <a:r>
              <a:rPr lang="pl-PL" dirty="0" err="1" smtClean="0">
                <a:solidFill>
                  <a:srgbClr val="FFFF00"/>
                </a:solidFill>
              </a:rPr>
              <a:t>funding</a:t>
            </a:r>
            <a:r>
              <a:rPr lang="pl-PL" dirty="0" smtClean="0">
                <a:solidFill>
                  <a:srgbClr val="FFFF00"/>
                </a:solidFill>
              </a:rPr>
              <a:t> </a:t>
            </a:r>
            <a:r>
              <a:rPr lang="pl-PL" dirty="0" err="1" smtClean="0">
                <a:solidFill>
                  <a:srgbClr val="FFFF00"/>
                </a:solidFill>
              </a:rPr>
              <a:t>application</a:t>
            </a:r>
            <a:r>
              <a:rPr lang="pl-PL" dirty="0" smtClean="0">
                <a:solidFill>
                  <a:srgbClr val="FFFF00"/>
                </a:solidFill>
              </a:rPr>
              <a:t> </a:t>
            </a:r>
            <a:r>
              <a:rPr lang="pl-PL" dirty="0" err="1" smtClean="0">
                <a:solidFill>
                  <a:srgbClr val="FFFF00"/>
                </a:solidFill>
              </a:rPr>
              <a:t>through</a:t>
            </a:r>
            <a:r>
              <a:rPr lang="pl-PL" dirty="0" smtClean="0">
                <a:solidFill>
                  <a:srgbClr val="FFFF00"/>
                </a:solidFill>
              </a:rPr>
              <a:t> NCN, 1.5-2 mln zł </a:t>
            </a:r>
            <a:r>
              <a:rPr lang="pl-PL" dirty="0" err="1" smtClean="0">
                <a:solidFill>
                  <a:srgbClr val="FFFF00"/>
                </a:solidFill>
              </a:rPr>
              <a:t>this</a:t>
            </a:r>
            <a:r>
              <a:rPr lang="pl-PL" dirty="0" smtClean="0">
                <a:solidFill>
                  <a:srgbClr val="FFFF00"/>
                </a:solidFill>
              </a:rPr>
              <a:t> spring)</a:t>
            </a:r>
            <a:endParaRPr lang="pl-PL" dirty="0">
              <a:solidFill>
                <a:srgbClr val="FFFF00"/>
              </a:solidFill>
            </a:endParaRPr>
          </a:p>
        </p:txBody>
      </p:sp>
    </p:spTree>
    <p:extLst>
      <p:ext uri="{BB962C8B-B14F-4D97-AF65-F5344CB8AC3E}">
        <p14:creationId xmlns:p14="http://schemas.microsoft.com/office/powerpoint/2010/main" val="3768989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ctrTitle"/>
          </p:nvPr>
        </p:nvSpPr>
        <p:spPr/>
        <p:txBody>
          <a:bodyPr/>
          <a:lstStyle/>
          <a:p>
            <a:r>
              <a:rPr lang="pl-PL" smtClean="0"/>
              <a:t>Thank you</a:t>
            </a:r>
            <a:endParaRPr lang="en-GB"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SphinX</a:t>
            </a:r>
            <a:r>
              <a:rPr lang="pl-PL" dirty="0" smtClean="0"/>
              <a:t>-NG</a:t>
            </a:r>
            <a:endParaRPr lang="pl-PL" dirty="0"/>
          </a:p>
        </p:txBody>
      </p:sp>
      <p:sp>
        <p:nvSpPr>
          <p:cNvPr id="3" name="Symbol zastępczy zawartości 2"/>
          <p:cNvSpPr>
            <a:spLocks noGrp="1"/>
          </p:cNvSpPr>
          <p:nvPr>
            <p:ph idx="1"/>
          </p:nvPr>
        </p:nvSpPr>
        <p:spPr>
          <a:xfrm>
            <a:off x="457200" y="1600200"/>
            <a:ext cx="8229600" cy="4781128"/>
          </a:xfrm>
        </p:spPr>
        <p:txBody>
          <a:bodyPr>
            <a:normAutofit/>
          </a:bodyPr>
          <a:lstStyle/>
          <a:p>
            <a:endParaRPr lang="pl-PL" dirty="0">
              <a:solidFill>
                <a:srgbClr val="FFFF00"/>
              </a:solidFill>
            </a:endParaRPr>
          </a:p>
        </p:txBody>
      </p:sp>
    </p:spTree>
    <p:extLst>
      <p:ext uri="{BB962C8B-B14F-4D97-AF65-F5344CB8AC3E}">
        <p14:creationId xmlns:p14="http://schemas.microsoft.com/office/powerpoint/2010/main" val="50545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ytuł 1"/>
          <p:cNvSpPr>
            <a:spLocks noGrp="1"/>
          </p:cNvSpPr>
          <p:nvPr>
            <p:ph type="title"/>
          </p:nvPr>
        </p:nvSpPr>
        <p:spPr>
          <a:xfrm>
            <a:off x="428625" y="0"/>
            <a:ext cx="8229600" cy="1143000"/>
          </a:xfrm>
        </p:spPr>
        <p:txBody>
          <a:bodyPr/>
          <a:lstStyle/>
          <a:p>
            <a:r>
              <a:rPr lang="pl-PL" smtClean="0"/>
              <a:t>GOES vs SphinX</a:t>
            </a:r>
            <a:endParaRPr lang="en-US" smtClean="0"/>
          </a:p>
        </p:txBody>
      </p:sp>
      <p:pic>
        <p:nvPicPr>
          <p:cNvPr id="49155" name="Picture 2"/>
          <p:cNvPicPr>
            <a:picLocks noChangeAspect="1" noChangeArrowheads="1"/>
          </p:cNvPicPr>
          <p:nvPr/>
        </p:nvPicPr>
        <p:blipFill>
          <a:blip r:embed="rId2" cstate="print"/>
          <a:srcRect/>
          <a:stretch>
            <a:fillRect/>
          </a:stretch>
        </p:blipFill>
        <p:spPr bwMode="auto">
          <a:xfrm>
            <a:off x="500063" y="931863"/>
            <a:ext cx="3922712" cy="5783262"/>
          </a:xfrm>
          <a:prstGeom prst="rect">
            <a:avLst/>
          </a:prstGeom>
          <a:noFill/>
          <a:ln w="9525">
            <a:noFill/>
            <a:miter lim="800000"/>
            <a:headEnd/>
            <a:tailEnd/>
          </a:ln>
        </p:spPr>
      </p:pic>
      <p:pic>
        <p:nvPicPr>
          <p:cNvPr id="49156" name="Picture 3"/>
          <p:cNvPicPr>
            <a:picLocks noChangeAspect="1" noChangeArrowheads="1"/>
          </p:cNvPicPr>
          <p:nvPr/>
        </p:nvPicPr>
        <p:blipFill>
          <a:blip r:embed="rId3" cstate="print"/>
          <a:srcRect/>
          <a:stretch>
            <a:fillRect/>
          </a:stretch>
        </p:blipFill>
        <p:spPr bwMode="auto">
          <a:xfrm>
            <a:off x="4572000" y="1000125"/>
            <a:ext cx="4022725" cy="577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ytuł 2"/>
          <p:cNvSpPr>
            <a:spLocks noGrp="1"/>
          </p:cNvSpPr>
          <p:nvPr>
            <p:ph type="title"/>
          </p:nvPr>
        </p:nvSpPr>
        <p:spPr/>
        <p:txBody>
          <a:bodyPr/>
          <a:lstStyle/>
          <a:p>
            <a:r>
              <a:rPr lang="en-US" smtClean="0">
                <a:solidFill>
                  <a:schemeClr val="bg1"/>
                </a:solidFill>
              </a:rPr>
              <a:t>New X-ray classes</a:t>
            </a:r>
          </a:p>
        </p:txBody>
      </p:sp>
      <p:sp>
        <p:nvSpPr>
          <p:cNvPr id="4" name="Symbol zastępczy zawartości 3"/>
          <p:cNvSpPr>
            <a:spLocks noGrp="1"/>
          </p:cNvSpPr>
          <p:nvPr>
            <p:ph idx="1"/>
          </p:nvPr>
        </p:nvSpPr>
        <p:spPr>
          <a:xfrm>
            <a:off x="357188" y="1600200"/>
            <a:ext cx="8429625" cy="4525963"/>
          </a:xfrm>
        </p:spPr>
        <p:txBody>
          <a:bodyPr>
            <a:normAutofit fontScale="92500"/>
          </a:bodyPr>
          <a:lstStyle/>
          <a:p>
            <a:pPr>
              <a:buFont typeface="Arial" charset="0"/>
              <a:buChar char="•"/>
              <a:defRPr/>
            </a:pPr>
            <a:r>
              <a:rPr lang="en-US" dirty="0" smtClean="0"/>
              <a:t>We are introducing new </a:t>
            </a:r>
            <a:r>
              <a:rPr lang="en-US" dirty="0" smtClean="0">
                <a:solidFill>
                  <a:schemeClr val="bg1"/>
                </a:solidFill>
                <a:sym typeface="Wingdings" pitchFamily="2" charset="2"/>
              </a:rPr>
              <a:t>„classes” </a:t>
            </a:r>
            <a:r>
              <a:rPr lang="en-US" dirty="0" smtClean="0">
                <a:sym typeface="Wingdings" pitchFamily="2" charset="2"/>
              </a:rPr>
              <a:t>of X-ray solar variability, below </a:t>
            </a:r>
            <a:r>
              <a:rPr lang="en-US" i="1" dirty="0" smtClean="0">
                <a:solidFill>
                  <a:schemeClr val="bg1"/>
                </a:solidFill>
                <a:sym typeface="Wingdings" pitchFamily="2" charset="2"/>
              </a:rPr>
              <a:t>GOES</a:t>
            </a:r>
            <a:r>
              <a:rPr lang="en-US" dirty="0" smtClean="0">
                <a:solidFill>
                  <a:schemeClr val="bg1"/>
                </a:solidFill>
                <a:sym typeface="Wingdings" pitchFamily="2" charset="2"/>
              </a:rPr>
              <a:t>  A1.0</a:t>
            </a:r>
          </a:p>
          <a:p>
            <a:pPr lvl="1">
              <a:buFont typeface="Arial" charset="0"/>
              <a:buChar char="–"/>
              <a:defRPr/>
            </a:pPr>
            <a:r>
              <a:rPr lang="en-US" sz="3000" dirty="0" smtClean="0">
                <a:solidFill>
                  <a:schemeClr val="accent2">
                    <a:lumMod val="60000"/>
                    <a:lumOff val="40000"/>
                  </a:schemeClr>
                </a:solidFill>
              </a:rPr>
              <a:t>A  = 10</a:t>
            </a:r>
            <a:r>
              <a:rPr lang="en-US" sz="3000" b="1" baseline="30000" dirty="0" smtClean="0">
                <a:solidFill>
                  <a:schemeClr val="accent2">
                    <a:lumMod val="60000"/>
                    <a:lumOff val="40000"/>
                  </a:schemeClr>
                </a:solidFill>
              </a:rPr>
              <a:t>-8</a:t>
            </a:r>
            <a:r>
              <a:rPr lang="en-US" sz="3000" dirty="0" smtClean="0">
                <a:solidFill>
                  <a:schemeClr val="accent2">
                    <a:lumMod val="60000"/>
                    <a:lumOff val="40000"/>
                  </a:schemeClr>
                </a:solidFill>
              </a:rPr>
              <a:t> W/m</a:t>
            </a:r>
            <a:r>
              <a:rPr lang="en-US" sz="3000" b="1" baseline="30000" dirty="0" smtClean="0">
                <a:solidFill>
                  <a:schemeClr val="accent2">
                    <a:lumMod val="60000"/>
                    <a:lumOff val="40000"/>
                  </a:schemeClr>
                </a:solidFill>
              </a:rPr>
              <a:t>2</a:t>
            </a:r>
            <a:r>
              <a:rPr lang="pl-PL" sz="3000" b="1" baseline="30000" dirty="0" smtClean="0">
                <a:solidFill>
                  <a:schemeClr val="accent2">
                    <a:lumMod val="60000"/>
                    <a:lumOff val="40000"/>
                  </a:schemeClr>
                </a:solidFill>
              </a:rPr>
              <a:t>    </a:t>
            </a:r>
            <a:r>
              <a:rPr lang="pl-PL" sz="3000" dirty="0" smtClean="0">
                <a:solidFill>
                  <a:srgbClr val="FFFF00"/>
                </a:solidFill>
              </a:rPr>
              <a:t>(</a:t>
            </a:r>
            <a:r>
              <a:rPr lang="pl-PL" sz="3000" dirty="0" err="1" smtClean="0">
                <a:solidFill>
                  <a:srgbClr val="FFFF00"/>
                </a:solidFill>
              </a:rPr>
              <a:t>present</a:t>
            </a:r>
            <a:r>
              <a:rPr lang="pl-PL" sz="3000" dirty="0" smtClean="0">
                <a:solidFill>
                  <a:srgbClr val="FFFF00"/>
                </a:solidFill>
              </a:rPr>
              <a:t> </a:t>
            </a:r>
            <a:r>
              <a:rPr lang="pl-PL" sz="3000" dirty="0" err="1" smtClean="0">
                <a:solidFill>
                  <a:srgbClr val="FFFF00"/>
                </a:solidFill>
              </a:rPr>
              <a:t>lowest</a:t>
            </a:r>
            <a:r>
              <a:rPr lang="pl-PL" sz="3000" dirty="0" smtClean="0">
                <a:solidFill>
                  <a:srgbClr val="FFFF00"/>
                </a:solidFill>
              </a:rPr>
              <a:t>)</a:t>
            </a:r>
            <a:endParaRPr lang="en-US" sz="3000" dirty="0" smtClean="0">
              <a:solidFill>
                <a:schemeClr val="bg1"/>
              </a:solidFill>
            </a:endParaRPr>
          </a:p>
          <a:p>
            <a:pPr lvl="1">
              <a:buFont typeface="Arial" charset="0"/>
              <a:buChar char="–"/>
              <a:defRPr/>
            </a:pPr>
            <a:r>
              <a:rPr lang="en-US" sz="3000" dirty="0" smtClean="0">
                <a:solidFill>
                  <a:schemeClr val="bg1"/>
                </a:solidFill>
              </a:rPr>
              <a:t>S  = 10</a:t>
            </a:r>
            <a:r>
              <a:rPr lang="en-US" sz="3000" b="1" baseline="30000" dirty="0" smtClean="0">
                <a:solidFill>
                  <a:schemeClr val="bg1"/>
                </a:solidFill>
              </a:rPr>
              <a:t>-9</a:t>
            </a:r>
            <a:r>
              <a:rPr lang="en-US" sz="3000" dirty="0" smtClean="0">
                <a:solidFill>
                  <a:schemeClr val="bg1"/>
                </a:solidFill>
              </a:rPr>
              <a:t> W/m</a:t>
            </a:r>
            <a:r>
              <a:rPr lang="en-US" sz="3000" b="1" baseline="30000" dirty="0" smtClean="0">
                <a:solidFill>
                  <a:schemeClr val="bg1"/>
                </a:solidFill>
              </a:rPr>
              <a:t>2</a:t>
            </a:r>
            <a:r>
              <a:rPr lang="pl-PL" sz="3000" b="1" baseline="30000" dirty="0" smtClean="0">
                <a:solidFill>
                  <a:schemeClr val="bg1"/>
                </a:solidFill>
              </a:rPr>
              <a:t>     </a:t>
            </a:r>
            <a:endParaRPr lang="en-US" sz="3000" b="1" baseline="30000" dirty="0" smtClean="0">
              <a:solidFill>
                <a:schemeClr val="bg1"/>
              </a:solidFill>
            </a:endParaRPr>
          </a:p>
          <a:p>
            <a:pPr lvl="1">
              <a:buFont typeface="Arial" charset="0"/>
              <a:buChar char="–"/>
              <a:defRPr/>
            </a:pPr>
            <a:r>
              <a:rPr lang="en-US" dirty="0" smtClean="0">
                <a:solidFill>
                  <a:schemeClr val="bg1"/>
                </a:solidFill>
              </a:rPr>
              <a:t>Q  = 10</a:t>
            </a:r>
            <a:r>
              <a:rPr lang="en-US" b="1" baseline="30000" dirty="0" smtClean="0">
                <a:solidFill>
                  <a:schemeClr val="bg1"/>
                </a:solidFill>
              </a:rPr>
              <a:t>-10</a:t>
            </a:r>
            <a:r>
              <a:rPr lang="en-US" dirty="0" smtClean="0">
                <a:solidFill>
                  <a:schemeClr val="bg1"/>
                </a:solidFill>
              </a:rPr>
              <a:t> W/m</a:t>
            </a:r>
            <a:r>
              <a:rPr lang="en-US" b="1" baseline="30000" dirty="0" smtClean="0">
                <a:solidFill>
                  <a:schemeClr val="bg1"/>
                </a:solidFill>
              </a:rPr>
              <a:t>2</a:t>
            </a:r>
            <a:endParaRPr lang="en-US" dirty="0" smtClean="0">
              <a:solidFill>
                <a:schemeClr val="bg1"/>
              </a:solidFill>
              <a:sym typeface="Wingdings" pitchFamily="2" charset="2"/>
            </a:endParaRPr>
          </a:p>
          <a:p>
            <a:pPr>
              <a:buFont typeface="Arial" charset="0"/>
              <a:buChar char="•"/>
              <a:defRPr/>
            </a:pPr>
            <a:r>
              <a:rPr lang="en-US" dirty="0" smtClean="0">
                <a:sym typeface="Wingdings" pitchFamily="2" charset="2"/>
              </a:rPr>
              <a:t>SphinX in its D1 channel</a:t>
            </a:r>
            <a:r>
              <a:rPr lang="pl-PL" dirty="0" smtClean="0">
                <a:sym typeface="Wingdings" pitchFamily="2" charset="2"/>
              </a:rPr>
              <a:t> </a:t>
            </a:r>
            <a:r>
              <a:rPr lang="en-US" dirty="0" smtClean="0">
                <a:sym typeface="Wingdings" pitchFamily="2" charset="2"/>
              </a:rPr>
              <a:t>is capable to</a:t>
            </a:r>
            <a:r>
              <a:rPr lang="pl-PL" dirty="0" smtClean="0">
                <a:sym typeface="Wingdings" pitchFamily="2" charset="2"/>
              </a:rPr>
              <a:t> </a:t>
            </a:r>
            <a:r>
              <a:rPr lang="en-US" dirty="0" smtClean="0">
                <a:sym typeface="Wingdings" pitchFamily="2" charset="2"/>
              </a:rPr>
              <a:t>observe events </a:t>
            </a:r>
            <a:r>
              <a:rPr lang="en-US" dirty="0" smtClean="0">
                <a:solidFill>
                  <a:schemeClr val="bg1"/>
                </a:solidFill>
                <a:sym typeface="Wingdings" pitchFamily="2" charset="2"/>
              </a:rPr>
              <a:t>100 x</a:t>
            </a:r>
            <a:r>
              <a:rPr lang="en-US" dirty="0" smtClean="0">
                <a:sym typeface="Wingdings" pitchFamily="2" charset="2"/>
              </a:rPr>
              <a:t> less intense than </a:t>
            </a:r>
            <a:r>
              <a:rPr lang="en-US" i="1" dirty="0" smtClean="0">
                <a:sym typeface="Wingdings" pitchFamily="2" charset="2"/>
              </a:rPr>
              <a:t>GOES</a:t>
            </a:r>
          </a:p>
          <a:p>
            <a:pPr lvl="1">
              <a:buFont typeface="Arial" charset="0"/>
              <a:buChar char="–"/>
              <a:defRPr/>
            </a:pPr>
            <a:r>
              <a:rPr lang="en-US" dirty="0" smtClean="0">
                <a:solidFill>
                  <a:srgbClr val="FFFF00"/>
                </a:solidFill>
                <a:sym typeface="Wingdings" pitchFamily="2" charset="2"/>
              </a:rPr>
              <a:t>Most of variability since the launch is observed to happen below </a:t>
            </a:r>
            <a:r>
              <a:rPr lang="en-US" dirty="0" smtClean="0">
                <a:solidFill>
                  <a:schemeClr val="bg1"/>
                </a:solidFill>
                <a:sym typeface="Wingdings" pitchFamily="2" charset="2"/>
              </a:rPr>
              <a:t>the </a:t>
            </a:r>
            <a:r>
              <a:rPr lang="en-US" i="1" dirty="0" smtClean="0">
                <a:solidFill>
                  <a:schemeClr val="bg1"/>
                </a:solidFill>
                <a:sym typeface="Wingdings" pitchFamily="2" charset="2"/>
              </a:rPr>
              <a:t>GOES</a:t>
            </a:r>
            <a:r>
              <a:rPr lang="en-US" dirty="0" smtClean="0">
                <a:solidFill>
                  <a:schemeClr val="bg1"/>
                </a:solidFill>
                <a:sym typeface="Wingdings" pitchFamily="2" charset="2"/>
              </a:rPr>
              <a:t> </a:t>
            </a:r>
            <a:r>
              <a:rPr lang="en-US" dirty="0" smtClean="0">
                <a:solidFill>
                  <a:srgbClr val="FFFF00"/>
                </a:solidFill>
                <a:sym typeface="Wingdings" pitchFamily="2" charset="2"/>
              </a:rPr>
              <a:t>delectability threshold</a:t>
            </a:r>
          </a:p>
          <a:p>
            <a:pPr lvl="1">
              <a:buFont typeface="Arial" charset="0"/>
              <a:buChar char="–"/>
              <a:defRPr/>
            </a:pPr>
            <a:endParaRPr lang="en-US" dirty="0"/>
          </a:p>
        </p:txBody>
      </p:sp>
      <p:sp>
        <p:nvSpPr>
          <p:cNvPr id="6" name="Prostokąt 5"/>
          <p:cNvSpPr/>
          <p:nvPr/>
        </p:nvSpPr>
        <p:spPr>
          <a:xfrm>
            <a:off x="214313" y="6345238"/>
            <a:ext cx="8786812" cy="369887"/>
          </a:xfrm>
          <a:prstGeom prst="rect">
            <a:avLst/>
          </a:prstGeom>
        </p:spPr>
        <p:txBody>
          <a:bodyPr>
            <a:spAutoFit/>
          </a:bodyPr>
          <a:lstStyle/>
          <a:p>
            <a:pPr algn="ctr">
              <a:defRPr/>
            </a:pPr>
            <a:r>
              <a:rPr lang="pl-PL" sz="1600" dirty="0">
                <a:solidFill>
                  <a:schemeClr val="tx1">
                    <a:lumMod val="65000"/>
                    <a:lumOff val="35000"/>
                  </a:schemeClr>
                </a:solidFill>
                <a:latin typeface="Arial" charset="0"/>
              </a:rPr>
              <a:t> XXXIV Zjazd PTA  Kraków , </a:t>
            </a:r>
            <a:r>
              <a:rPr lang="pl-PL" sz="1600" dirty="0" err="1">
                <a:solidFill>
                  <a:schemeClr val="tx1">
                    <a:lumMod val="65000"/>
                    <a:lumOff val="35000"/>
                  </a:schemeClr>
                </a:solidFill>
                <a:latin typeface="Arial" charset="0"/>
              </a:rPr>
              <a:t>Solar</a:t>
            </a:r>
            <a:r>
              <a:rPr lang="pl-PL" sz="1600" dirty="0">
                <a:solidFill>
                  <a:schemeClr val="tx1">
                    <a:lumMod val="65000"/>
                    <a:lumOff val="35000"/>
                  </a:schemeClr>
                </a:solidFill>
                <a:latin typeface="Arial" charset="0"/>
              </a:rPr>
              <a:t> Session, 15 </a:t>
            </a:r>
            <a:r>
              <a:rPr lang="pl-PL" sz="1600" dirty="0" err="1">
                <a:solidFill>
                  <a:schemeClr val="tx1">
                    <a:lumMod val="65000"/>
                    <a:lumOff val="35000"/>
                  </a:schemeClr>
                </a:solidFill>
                <a:latin typeface="Arial" charset="0"/>
              </a:rPr>
              <a:t>September</a:t>
            </a:r>
            <a:r>
              <a:rPr lang="pl-PL" sz="1600" dirty="0">
                <a:solidFill>
                  <a:schemeClr val="tx1">
                    <a:lumMod val="65000"/>
                    <a:lumOff val="35000"/>
                  </a:schemeClr>
                </a:solidFill>
                <a:latin typeface="Arial" charset="0"/>
              </a:rPr>
              <a:t> 2009                 </a:t>
            </a:r>
            <a:r>
              <a:rPr lang="en-US" dirty="0">
                <a:solidFill>
                  <a:schemeClr val="tx1">
                    <a:lumMod val="65000"/>
                    <a:lumOff val="35000"/>
                  </a:schemeClr>
                </a:solidFill>
                <a:latin typeface="Arial" charset="0"/>
              </a:rPr>
              <a:t>Janusz Sylwester</a:t>
            </a:r>
          </a:p>
        </p:txBody>
      </p:sp>
      <p:pic>
        <p:nvPicPr>
          <p:cNvPr id="50181" name="Picture 5" descr="D:\PRESENTATIONS\SZablony\Linie_rozne\line-12ry.gif"/>
          <p:cNvPicPr>
            <a:picLocks noChangeAspect="1" noChangeArrowheads="1"/>
          </p:cNvPicPr>
          <p:nvPr/>
        </p:nvPicPr>
        <p:blipFill>
          <a:blip r:embed="rId2" cstate="print"/>
          <a:srcRect/>
          <a:stretch>
            <a:fillRect/>
          </a:stretch>
        </p:blipFill>
        <p:spPr bwMode="auto">
          <a:xfrm>
            <a:off x="642938" y="1144588"/>
            <a:ext cx="8286750" cy="69850"/>
          </a:xfrm>
          <a:prstGeom prst="rect">
            <a:avLst/>
          </a:prstGeom>
          <a:noFill/>
          <a:ln w="9525">
            <a:noFill/>
            <a:miter lim="800000"/>
            <a:headEnd/>
            <a:tailEnd/>
          </a:ln>
        </p:spPr>
      </p:pic>
      <p:pic>
        <p:nvPicPr>
          <p:cNvPr id="50182" name="Picture 2"/>
          <p:cNvPicPr>
            <a:picLocks noChangeArrowheads="1"/>
          </p:cNvPicPr>
          <p:nvPr/>
        </p:nvPicPr>
        <p:blipFill>
          <a:blip r:embed="rId3" cstate="print"/>
          <a:srcRect/>
          <a:stretch>
            <a:fillRect/>
          </a:stretch>
        </p:blipFill>
        <p:spPr bwMode="auto">
          <a:xfrm>
            <a:off x="8501063" y="142875"/>
            <a:ext cx="4699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ytuł 1"/>
          <p:cNvSpPr>
            <a:spLocks noGrp="1"/>
          </p:cNvSpPr>
          <p:nvPr>
            <p:ph type="title"/>
          </p:nvPr>
        </p:nvSpPr>
        <p:spPr>
          <a:xfrm>
            <a:off x="214313" y="274638"/>
            <a:ext cx="8229600" cy="1143000"/>
          </a:xfrm>
        </p:spPr>
        <p:txBody>
          <a:bodyPr/>
          <a:lstStyle/>
          <a:p>
            <a:r>
              <a:rPr lang="en-US" sz="3600" smtClean="0"/>
              <a:t>Determination of absolute levels of </a:t>
            </a:r>
            <a:r>
              <a:rPr lang="pl-PL" sz="3600" smtClean="0"/>
              <a:t/>
            </a:r>
            <a:br>
              <a:rPr lang="pl-PL" sz="3600" smtClean="0"/>
            </a:br>
            <a:r>
              <a:rPr lang="en-US" sz="3600" smtClean="0"/>
              <a:t>X-ray solar luminosity </a:t>
            </a:r>
            <a:r>
              <a:rPr lang="en-US" sz="3600" smtClean="0">
                <a:solidFill>
                  <a:schemeClr val="bg1"/>
                </a:solidFill>
              </a:rPr>
              <a:t>E</a:t>
            </a:r>
            <a:r>
              <a:rPr lang="pl-PL" sz="3600" smtClean="0">
                <a:solidFill>
                  <a:schemeClr val="bg1"/>
                </a:solidFill>
              </a:rPr>
              <a:t> </a:t>
            </a:r>
            <a:r>
              <a:rPr lang="en-US" sz="3600" smtClean="0">
                <a:solidFill>
                  <a:schemeClr val="bg1"/>
                </a:solidFill>
              </a:rPr>
              <a:t>&gt;</a:t>
            </a:r>
            <a:r>
              <a:rPr lang="pl-PL" sz="3600" smtClean="0">
                <a:solidFill>
                  <a:schemeClr val="bg1"/>
                </a:solidFill>
              </a:rPr>
              <a:t> </a:t>
            </a:r>
            <a:r>
              <a:rPr lang="en-US" sz="3600" smtClean="0">
                <a:solidFill>
                  <a:schemeClr val="bg1"/>
                </a:solidFill>
              </a:rPr>
              <a:t>1 keV</a:t>
            </a:r>
          </a:p>
        </p:txBody>
      </p:sp>
      <p:pic>
        <p:nvPicPr>
          <p:cNvPr id="52227" name="Picture 2"/>
          <p:cNvPicPr>
            <a:picLocks noChangeArrowheads="1"/>
          </p:cNvPicPr>
          <p:nvPr/>
        </p:nvPicPr>
        <p:blipFill>
          <a:blip r:embed="rId2" cstate="print"/>
          <a:srcRect/>
          <a:stretch>
            <a:fillRect/>
          </a:stretch>
        </p:blipFill>
        <p:spPr bwMode="auto">
          <a:xfrm>
            <a:off x="8215313" y="428625"/>
            <a:ext cx="784225" cy="785813"/>
          </a:xfrm>
          <a:prstGeom prst="rect">
            <a:avLst/>
          </a:prstGeom>
          <a:noFill/>
          <a:ln w="9525">
            <a:noFill/>
            <a:miter lim="800000"/>
            <a:headEnd/>
            <a:tailEnd/>
          </a:ln>
        </p:spPr>
      </p:pic>
      <p:pic>
        <p:nvPicPr>
          <p:cNvPr id="52228" name="Picture 2"/>
          <p:cNvPicPr>
            <a:picLocks noChangeAspect="1" noChangeArrowheads="1"/>
          </p:cNvPicPr>
          <p:nvPr/>
        </p:nvPicPr>
        <p:blipFill>
          <a:blip r:embed="rId3" cstate="print"/>
          <a:srcRect/>
          <a:stretch>
            <a:fillRect/>
          </a:stretch>
        </p:blipFill>
        <p:spPr bwMode="auto">
          <a:xfrm>
            <a:off x="1143000" y="1500188"/>
            <a:ext cx="3257550" cy="4879975"/>
          </a:xfrm>
          <a:prstGeom prst="rect">
            <a:avLst/>
          </a:prstGeom>
          <a:noFill/>
          <a:ln w="9525">
            <a:noFill/>
            <a:miter lim="800000"/>
            <a:headEnd/>
            <a:tailEnd/>
          </a:ln>
        </p:spPr>
      </p:pic>
      <p:pic>
        <p:nvPicPr>
          <p:cNvPr id="52229" name="Picture 3"/>
          <p:cNvPicPr>
            <a:picLocks noChangeAspect="1" noChangeArrowheads="1"/>
          </p:cNvPicPr>
          <p:nvPr/>
        </p:nvPicPr>
        <p:blipFill>
          <a:blip r:embed="rId4" cstate="print"/>
          <a:srcRect/>
          <a:stretch>
            <a:fillRect/>
          </a:stretch>
        </p:blipFill>
        <p:spPr bwMode="auto">
          <a:xfrm>
            <a:off x="4919663" y="1500188"/>
            <a:ext cx="3224212" cy="4857750"/>
          </a:xfrm>
          <a:prstGeom prst="rect">
            <a:avLst/>
          </a:prstGeom>
          <a:noFill/>
          <a:ln w="9525">
            <a:noFill/>
            <a:miter lim="800000"/>
            <a:headEnd/>
            <a:tailEnd/>
          </a:ln>
        </p:spPr>
      </p:pic>
      <p:cxnSp>
        <p:nvCxnSpPr>
          <p:cNvPr id="8" name="Straight Connector 7"/>
          <p:cNvCxnSpPr/>
          <p:nvPr/>
        </p:nvCxnSpPr>
        <p:spPr>
          <a:xfrm rot="5400000">
            <a:off x="678657" y="3964781"/>
            <a:ext cx="2000250" cy="642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3125" y="3286125"/>
            <a:ext cx="2143125"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52232" name="TextBox 10"/>
          <p:cNvSpPr txBox="1">
            <a:spLocks noChangeArrowheads="1"/>
          </p:cNvSpPr>
          <p:nvPr/>
        </p:nvSpPr>
        <p:spPr bwMode="auto">
          <a:xfrm>
            <a:off x="2428875" y="1714500"/>
            <a:ext cx="1722438" cy="461963"/>
          </a:xfrm>
          <a:prstGeom prst="rect">
            <a:avLst/>
          </a:prstGeom>
          <a:noFill/>
          <a:ln w="9525">
            <a:noFill/>
            <a:miter lim="800000"/>
            <a:headEnd/>
            <a:tailEnd/>
          </a:ln>
        </p:spPr>
        <p:txBody>
          <a:bodyPr wrap="none">
            <a:spAutoFit/>
          </a:bodyPr>
          <a:lstStyle/>
          <a:p>
            <a:pPr algn="ctr"/>
            <a:r>
              <a:rPr lang="pl-PL" sz="2400">
                <a:solidFill>
                  <a:srgbClr val="FF0000"/>
                </a:solidFill>
              </a:rPr>
              <a:t>D1</a:t>
            </a:r>
            <a:r>
              <a:rPr lang="pl-PL" sz="2400"/>
              <a:t>- DGI 1s</a:t>
            </a:r>
            <a:endParaRPr lang="en-US" sz="2400"/>
          </a:p>
        </p:txBody>
      </p:sp>
      <p:sp>
        <p:nvSpPr>
          <p:cNvPr id="52233" name="TextBox 11"/>
          <p:cNvSpPr txBox="1">
            <a:spLocks noChangeArrowheads="1"/>
          </p:cNvSpPr>
          <p:nvPr/>
        </p:nvSpPr>
        <p:spPr bwMode="auto">
          <a:xfrm>
            <a:off x="1428750" y="2786063"/>
            <a:ext cx="579438" cy="461962"/>
          </a:xfrm>
          <a:prstGeom prst="rect">
            <a:avLst/>
          </a:prstGeom>
          <a:noFill/>
          <a:ln w="9525">
            <a:noFill/>
            <a:miter lim="800000"/>
            <a:headEnd/>
            <a:tailEnd/>
          </a:ln>
        </p:spPr>
        <p:txBody>
          <a:bodyPr wrap="none">
            <a:spAutoFit/>
          </a:bodyPr>
          <a:lstStyle/>
          <a:p>
            <a:pPr algn="ctr"/>
            <a:r>
              <a:rPr lang="pl-PL" sz="2400">
                <a:solidFill>
                  <a:srgbClr val="FF0000"/>
                </a:solidFill>
              </a:rPr>
              <a:t>D1</a:t>
            </a:r>
            <a:endParaRPr lang="en-US" sz="2400">
              <a:solidFill>
                <a:srgbClr val="FF0000"/>
              </a:solidFill>
            </a:endParaRPr>
          </a:p>
        </p:txBody>
      </p:sp>
      <p:sp>
        <p:nvSpPr>
          <p:cNvPr id="52234" name="TextBox 12"/>
          <p:cNvSpPr txBox="1">
            <a:spLocks noChangeArrowheads="1"/>
          </p:cNvSpPr>
          <p:nvPr/>
        </p:nvSpPr>
        <p:spPr bwMode="auto">
          <a:xfrm>
            <a:off x="1785938" y="4000500"/>
            <a:ext cx="579437" cy="461963"/>
          </a:xfrm>
          <a:prstGeom prst="rect">
            <a:avLst/>
          </a:prstGeom>
          <a:noFill/>
          <a:ln w="9525">
            <a:noFill/>
            <a:miter lim="800000"/>
            <a:headEnd/>
            <a:tailEnd/>
          </a:ln>
        </p:spPr>
        <p:txBody>
          <a:bodyPr wrap="none">
            <a:spAutoFit/>
          </a:bodyPr>
          <a:lstStyle/>
          <a:p>
            <a:pPr algn="ctr"/>
            <a:r>
              <a:rPr lang="pl-PL" sz="2400">
                <a:solidFill>
                  <a:srgbClr val="006600"/>
                </a:solidFill>
              </a:rPr>
              <a:t>D2</a:t>
            </a:r>
            <a:endParaRPr lang="en-US" sz="2400">
              <a:solidFill>
                <a:srgbClr val="006600"/>
              </a:solidFill>
            </a:endParaRPr>
          </a:p>
        </p:txBody>
      </p:sp>
      <p:cxnSp>
        <p:nvCxnSpPr>
          <p:cNvPr id="15" name="Straight Connector 14"/>
          <p:cNvCxnSpPr/>
          <p:nvPr/>
        </p:nvCxnSpPr>
        <p:spPr>
          <a:xfrm rot="5400000">
            <a:off x="4288631" y="2464594"/>
            <a:ext cx="1785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374356" y="2474119"/>
            <a:ext cx="1785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536281" y="2464594"/>
            <a:ext cx="1785938" cy="0"/>
          </a:xfrm>
          <a:prstGeom prst="line">
            <a:avLst/>
          </a:prstGeom>
        </p:spPr>
        <p:style>
          <a:lnRef idx="1">
            <a:schemeClr val="accent1"/>
          </a:lnRef>
          <a:fillRef idx="0">
            <a:schemeClr val="accent1"/>
          </a:fillRef>
          <a:effectRef idx="0">
            <a:schemeClr val="accent1"/>
          </a:effectRef>
          <a:fontRef idx="minor">
            <a:schemeClr val="tx1"/>
          </a:fontRef>
        </p:style>
      </p:cxnSp>
      <p:sp>
        <p:nvSpPr>
          <p:cNvPr id="52238" name="Prostokąt 71"/>
          <p:cNvSpPr>
            <a:spLocks noChangeArrowheads="1"/>
          </p:cNvSpPr>
          <p:nvPr/>
        </p:nvSpPr>
        <p:spPr bwMode="auto">
          <a:xfrm>
            <a:off x="5214938" y="1652588"/>
            <a:ext cx="571500" cy="276225"/>
          </a:xfrm>
          <a:prstGeom prst="rect">
            <a:avLst/>
          </a:prstGeom>
          <a:noFill/>
          <a:ln w="9525">
            <a:noFill/>
            <a:miter lim="800000"/>
            <a:headEnd/>
            <a:tailEnd/>
          </a:ln>
        </p:spPr>
        <p:txBody>
          <a:bodyPr>
            <a:spAutoFit/>
          </a:bodyPr>
          <a:lstStyle/>
          <a:p>
            <a:r>
              <a:rPr lang="pl-PL" sz="1200" b="1"/>
              <a:t>/E</a:t>
            </a:r>
            <a:r>
              <a:rPr lang="pl-PL" sz="1200" b="1" baseline="-25000"/>
              <a:t>2</a:t>
            </a:r>
            <a:r>
              <a:rPr lang="pl-PL" sz="1200" b="1"/>
              <a:t> </a:t>
            </a:r>
            <a:endParaRPr lang="en-US" sz="1200"/>
          </a:p>
        </p:txBody>
      </p:sp>
      <p:sp>
        <p:nvSpPr>
          <p:cNvPr id="52239" name="Prostokąt 71"/>
          <p:cNvSpPr>
            <a:spLocks noChangeArrowheads="1"/>
          </p:cNvSpPr>
          <p:nvPr/>
        </p:nvSpPr>
        <p:spPr bwMode="auto">
          <a:xfrm>
            <a:off x="5029200" y="1641475"/>
            <a:ext cx="571500" cy="277813"/>
          </a:xfrm>
          <a:prstGeom prst="rect">
            <a:avLst/>
          </a:prstGeom>
          <a:noFill/>
          <a:ln w="9525">
            <a:noFill/>
            <a:miter lim="800000"/>
            <a:headEnd/>
            <a:tailEnd/>
          </a:ln>
        </p:spPr>
        <p:txBody>
          <a:bodyPr>
            <a:spAutoFit/>
          </a:bodyPr>
          <a:lstStyle/>
          <a:p>
            <a:r>
              <a:rPr lang="pl-PL" sz="1200" b="1"/>
              <a:t>E</a:t>
            </a:r>
            <a:r>
              <a:rPr lang="pl-PL" sz="1200" b="1" baseline="-25000"/>
              <a:t>1</a:t>
            </a:r>
            <a:r>
              <a:rPr lang="pl-PL" sz="1200" b="1"/>
              <a:t> </a:t>
            </a:r>
            <a:endParaRPr lang="en-US" sz="1200"/>
          </a:p>
        </p:txBody>
      </p:sp>
      <p:sp>
        <p:nvSpPr>
          <p:cNvPr id="20" name="Prostokąt 19"/>
          <p:cNvSpPr/>
          <p:nvPr/>
        </p:nvSpPr>
        <p:spPr>
          <a:xfrm>
            <a:off x="214313" y="6345238"/>
            <a:ext cx="8786812" cy="369887"/>
          </a:xfrm>
          <a:prstGeom prst="rect">
            <a:avLst/>
          </a:prstGeom>
        </p:spPr>
        <p:txBody>
          <a:bodyPr>
            <a:spAutoFit/>
          </a:bodyPr>
          <a:lstStyle/>
          <a:p>
            <a:pPr algn="ctr">
              <a:defRPr/>
            </a:pPr>
            <a:r>
              <a:rPr lang="pl-PL" sz="1600" dirty="0">
                <a:solidFill>
                  <a:schemeClr val="tx1">
                    <a:lumMod val="65000"/>
                    <a:lumOff val="35000"/>
                  </a:schemeClr>
                </a:solidFill>
                <a:latin typeface="Arial" charset="0"/>
              </a:rPr>
              <a:t> XXXIV Zjazd PTA  Kraków , </a:t>
            </a:r>
            <a:r>
              <a:rPr lang="pl-PL" sz="1600" dirty="0" err="1">
                <a:solidFill>
                  <a:schemeClr val="tx1">
                    <a:lumMod val="65000"/>
                    <a:lumOff val="35000"/>
                  </a:schemeClr>
                </a:solidFill>
                <a:latin typeface="Arial" charset="0"/>
              </a:rPr>
              <a:t>Solar</a:t>
            </a:r>
            <a:r>
              <a:rPr lang="pl-PL" sz="1600" dirty="0">
                <a:solidFill>
                  <a:schemeClr val="tx1">
                    <a:lumMod val="65000"/>
                    <a:lumOff val="35000"/>
                  </a:schemeClr>
                </a:solidFill>
                <a:latin typeface="Arial" charset="0"/>
              </a:rPr>
              <a:t> Session, 15 </a:t>
            </a:r>
            <a:r>
              <a:rPr lang="pl-PL" sz="1600" dirty="0" err="1">
                <a:solidFill>
                  <a:schemeClr val="tx1">
                    <a:lumMod val="65000"/>
                    <a:lumOff val="35000"/>
                  </a:schemeClr>
                </a:solidFill>
                <a:latin typeface="Arial" charset="0"/>
              </a:rPr>
              <a:t>September</a:t>
            </a:r>
            <a:r>
              <a:rPr lang="pl-PL" sz="1600" dirty="0">
                <a:solidFill>
                  <a:schemeClr val="tx1">
                    <a:lumMod val="65000"/>
                    <a:lumOff val="35000"/>
                  </a:schemeClr>
                </a:solidFill>
                <a:latin typeface="Arial" charset="0"/>
              </a:rPr>
              <a:t> 2009                 </a:t>
            </a:r>
            <a:r>
              <a:rPr lang="en-US" dirty="0">
                <a:solidFill>
                  <a:schemeClr val="tx1">
                    <a:lumMod val="65000"/>
                    <a:lumOff val="35000"/>
                  </a:schemeClr>
                </a:solidFill>
                <a:latin typeface="Arial" charset="0"/>
              </a:rPr>
              <a:t>Janusz Sylwester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ytuł 1"/>
          <p:cNvSpPr>
            <a:spLocks noGrp="1"/>
          </p:cNvSpPr>
          <p:nvPr>
            <p:ph type="title"/>
          </p:nvPr>
        </p:nvSpPr>
        <p:spPr/>
        <p:txBody>
          <a:bodyPr/>
          <a:lstStyle/>
          <a:p>
            <a:r>
              <a:rPr lang="pl-PL" sz="3600" smtClean="0"/>
              <a:t>X-ray fluence at </a:t>
            </a:r>
            <a:r>
              <a:rPr lang="en-US" sz="3600" smtClean="0">
                <a:solidFill>
                  <a:schemeClr val="bg1"/>
                </a:solidFill>
              </a:rPr>
              <a:t>E</a:t>
            </a:r>
            <a:r>
              <a:rPr lang="pl-PL" sz="3600" smtClean="0">
                <a:solidFill>
                  <a:schemeClr val="bg1"/>
                </a:solidFill>
              </a:rPr>
              <a:t> </a:t>
            </a:r>
            <a:r>
              <a:rPr lang="en-US" sz="3600" smtClean="0">
                <a:solidFill>
                  <a:schemeClr val="bg1"/>
                </a:solidFill>
              </a:rPr>
              <a:t>&gt;</a:t>
            </a:r>
            <a:r>
              <a:rPr lang="pl-PL" sz="3600" smtClean="0">
                <a:solidFill>
                  <a:schemeClr val="bg1"/>
                </a:solidFill>
              </a:rPr>
              <a:t> </a:t>
            </a:r>
            <a:r>
              <a:rPr lang="en-US" sz="3600" smtClean="0">
                <a:solidFill>
                  <a:schemeClr val="bg1"/>
                </a:solidFill>
              </a:rPr>
              <a:t>1 keV</a:t>
            </a:r>
          </a:p>
        </p:txBody>
      </p:sp>
      <p:pic>
        <p:nvPicPr>
          <p:cNvPr id="53251" name="Picture 2"/>
          <p:cNvPicPr>
            <a:picLocks noChangeArrowheads="1"/>
          </p:cNvPicPr>
          <p:nvPr/>
        </p:nvPicPr>
        <p:blipFill>
          <a:blip r:embed="rId2" cstate="print"/>
          <a:srcRect/>
          <a:stretch>
            <a:fillRect/>
          </a:stretch>
        </p:blipFill>
        <p:spPr bwMode="auto">
          <a:xfrm>
            <a:off x="7874000" y="142875"/>
            <a:ext cx="1096963" cy="1143000"/>
          </a:xfrm>
          <a:prstGeom prst="rect">
            <a:avLst/>
          </a:prstGeom>
          <a:noFill/>
          <a:ln w="9525">
            <a:noFill/>
            <a:miter lim="800000"/>
            <a:headEnd/>
            <a:tailEnd/>
          </a:ln>
        </p:spPr>
      </p:pic>
      <p:pic>
        <p:nvPicPr>
          <p:cNvPr id="53252" name="Picture 2"/>
          <p:cNvPicPr>
            <a:picLocks noChangeAspect="1" noChangeArrowheads="1"/>
          </p:cNvPicPr>
          <p:nvPr/>
        </p:nvPicPr>
        <p:blipFill>
          <a:blip r:embed="rId3" cstate="print"/>
          <a:srcRect/>
          <a:stretch>
            <a:fillRect/>
          </a:stretch>
        </p:blipFill>
        <p:spPr bwMode="auto">
          <a:xfrm>
            <a:off x="571500" y="1500188"/>
            <a:ext cx="3181350" cy="4765675"/>
          </a:xfrm>
          <a:prstGeom prst="rect">
            <a:avLst/>
          </a:prstGeom>
          <a:noFill/>
          <a:ln w="9525">
            <a:noFill/>
            <a:miter lim="800000"/>
            <a:headEnd/>
            <a:tailEnd/>
          </a:ln>
        </p:spPr>
      </p:pic>
      <p:pic>
        <p:nvPicPr>
          <p:cNvPr id="53253" name="Picture 3"/>
          <p:cNvPicPr>
            <a:picLocks noChangeAspect="1" noChangeArrowheads="1"/>
          </p:cNvPicPr>
          <p:nvPr/>
        </p:nvPicPr>
        <p:blipFill>
          <a:blip r:embed="rId4" cstate="print"/>
          <a:srcRect/>
          <a:stretch>
            <a:fillRect/>
          </a:stretch>
        </p:blipFill>
        <p:spPr bwMode="auto">
          <a:xfrm>
            <a:off x="3857625" y="1500188"/>
            <a:ext cx="2109788" cy="2224087"/>
          </a:xfrm>
          <a:prstGeom prst="rect">
            <a:avLst/>
          </a:prstGeom>
          <a:noFill/>
          <a:ln w="9525">
            <a:noFill/>
            <a:miter lim="800000"/>
            <a:headEnd/>
            <a:tailEnd/>
          </a:ln>
        </p:spPr>
      </p:pic>
      <p:pic>
        <p:nvPicPr>
          <p:cNvPr id="53254" name="Picture 4"/>
          <p:cNvPicPr>
            <a:picLocks noChangeAspect="1" noChangeArrowheads="1"/>
          </p:cNvPicPr>
          <p:nvPr/>
        </p:nvPicPr>
        <p:blipFill>
          <a:blip r:embed="rId5" cstate="print"/>
          <a:srcRect/>
          <a:stretch>
            <a:fillRect/>
          </a:stretch>
        </p:blipFill>
        <p:spPr bwMode="auto">
          <a:xfrm>
            <a:off x="6072188" y="1500188"/>
            <a:ext cx="2214562" cy="2235200"/>
          </a:xfrm>
          <a:prstGeom prst="rect">
            <a:avLst/>
          </a:prstGeom>
          <a:noFill/>
          <a:ln w="9525">
            <a:noFill/>
            <a:miter lim="800000"/>
            <a:headEnd/>
            <a:tailEnd/>
          </a:ln>
        </p:spPr>
      </p:pic>
      <p:sp>
        <p:nvSpPr>
          <p:cNvPr id="53255" name="pole tekstowe 11"/>
          <p:cNvSpPr txBox="1">
            <a:spLocks noChangeArrowheads="1"/>
          </p:cNvSpPr>
          <p:nvPr/>
        </p:nvSpPr>
        <p:spPr bwMode="auto">
          <a:xfrm>
            <a:off x="3929063" y="4071938"/>
            <a:ext cx="5214937" cy="2678112"/>
          </a:xfrm>
          <a:prstGeom prst="rect">
            <a:avLst/>
          </a:prstGeom>
          <a:noFill/>
          <a:ln w="9525">
            <a:noFill/>
            <a:miter lim="800000"/>
            <a:headEnd/>
            <a:tailEnd/>
          </a:ln>
        </p:spPr>
        <p:txBody>
          <a:bodyPr>
            <a:spAutoFit/>
          </a:bodyPr>
          <a:lstStyle/>
          <a:p>
            <a:r>
              <a:rPr lang="pl-PL" sz="2400">
                <a:solidFill>
                  <a:srgbClr val="FFC000"/>
                </a:solidFill>
              </a:rPr>
              <a:t>Example: for data set  No. </a:t>
            </a:r>
            <a:r>
              <a:rPr lang="pl-PL" sz="2400">
                <a:solidFill>
                  <a:schemeClr val="bg1"/>
                </a:solidFill>
              </a:rPr>
              <a:t>50</a:t>
            </a:r>
          </a:p>
          <a:p>
            <a:r>
              <a:rPr lang="pl-PL" sz="2400">
                <a:solidFill>
                  <a:srgbClr val="FFC000"/>
                </a:solidFill>
              </a:rPr>
              <a:t>Te      </a:t>
            </a:r>
            <a:r>
              <a:rPr lang="pl-PL" sz="2400">
                <a:solidFill>
                  <a:schemeClr val="bg1"/>
                </a:solidFill>
              </a:rPr>
              <a:t>1.71 MK  </a:t>
            </a:r>
            <a:r>
              <a:rPr lang="pl-PL" sz="2400">
                <a:solidFill>
                  <a:srgbClr val="FFC000"/>
                </a:solidFill>
              </a:rPr>
              <a:t>   [  1.69, 1.72 ]</a:t>
            </a:r>
          </a:p>
          <a:p>
            <a:r>
              <a:rPr lang="pl-PL" sz="2400">
                <a:solidFill>
                  <a:srgbClr val="FFC000"/>
                </a:solidFill>
              </a:rPr>
              <a:t>EM    </a:t>
            </a:r>
            <a:r>
              <a:rPr lang="pl-PL" sz="2400">
                <a:solidFill>
                  <a:schemeClr val="bg1"/>
                </a:solidFill>
              </a:rPr>
              <a:t>6.2 </a:t>
            </a:r>
            <a:r>
              <a:rPr lang="pl-PL" sz="2400">
                <a:solidFill>
                  <a:srgbClr val="FFC000"/>
                </a:solidFill>
              </a:rPr>
              <a:t>[ 5.7 , 6.7]</a:t>
            </a:r>
            <a:r>
              <a:rPr lang="pl-PL" sz="1600">
                <a:solidFill>
                  <a:srgbClr val="FFC000"/>
                </a:solidFill>
              </a:rPr>
              <a:t> </a:t>
            </a:r>
            <a:r>
              <a:rPr lang="pl-PL" sz="2400">
                <a:solidFill>
                  <a:schemeClr val="bg1"/>
                </a:solidFill>
              </a:rPr>
              <a:t> 10</a:t>
            </a:r>
            <a:r>
              <a:rPr lang="pl-PL" sz="2400" b="1" baseline="30000">
                <a:solidFill>
                  <a:schemeClr val="bg1"/>
                </a:solidFill>
              </a:rPr>
              <a:t>47</a:t>
            </a:r>
            <a:r>
              <a:rPr lang="pl-PL" sz="2400">
                <a:solidFill>
                  <a:srgbClr val="FFC000"/>
                </a:solidFill>
              </a:rPr>
              <a:t> </a:t>
            </a:r>
            <a:r>
              <a:rPr lang="pl-PL">
                <a:solidFill>
                  <a:schemeClr val="bg1"/>
                </a:solidFill>
              </a:rPr>
              <a:t>cm</a:t>
            </a:r>
            <a:r>
              <a:rPr lang="pl-PL" baseline="30000">
                <a:solidFill>
                  <a:schemeClr val="bg1"/>
                </a:solidFill>
              </a:rPr>
              <a:t>-3</a:t>
            </a:r>
            <a:endParaRPr lang="pl-PL" sz="2400" baseline="30000">
              <a:solidFill>
                <a:schemeClr val="bg1"/>
              </a:solidFill>
            </a:endParaRPr>
          </a:p>
          <a:p>
            <a:r>
              <a:rPr lang="pl-PL" sz="2400">
                <a:solidFill>
                  <a:srgbClr val="FFC000"/>
                </a:solidFill>
              </a:rPr>
              <a:t>Flux  [1 - 15 keV]    </a:t>
            </a:r>
            <a:r>
              <a:rPr lang="pl-PL" sz="2400">
                <a:solidFill>
                  <a:schemeClr val="bg1"/>
                </a:solidFill>
              </a:rPr>
              <a:t>1.4 10</a:t>
            </a:r>
            <a:r>
              <a:rPr lang="pl-PL" sz="2400" b="1" baseline="30000">
                <a:solidFill>
                  <a:schemeClr val="bg1"/>
                </a:solidFill>
              </a:rPr>
              <a:t>-8</a:t>
            </a:r>
            <a:r>
              <a:rPr lang="pl-PL" sz="2400">
                <a:solidFill>
                  <a:srgbClr val="FFC000"/>
                </a:solidFill>
              </a:rPr>
              <a:t>  W/m2</a:t>
            </a:r>
          </a:p>
          <a:p>
            <a:r>
              <a:rPr lang="pl-PL" sz="2400">
                <a:solidFill>
                  <a:srgbClr val="FFC000"/>
                </a:solidFill>
              </a:rPr>
              <a:t>Flux </a:t>
            </a:r>
            <a:r>
              <a:rPr lang="pl-PL" sz="2400" baseline="-25000">
                <a:solidFill>
                  <a:srgbClr val="FFC000"/>
                </a:solidFill>
              </a:rPr>
              <a:t>GOES</a:t>
            </a:r>
            <a:r>
              <a:rPr lang="pl-PL" sz="2400">
                <a:solidFill>
                  <a:srgbClr val="FFC000"/>
                </a:solidFill>
              </a:rPr>
              <a:t> [1 – 8 Å]   </a:t>
            </a:r>
            <a:r>
              <a:rPr lang="pl-PL" sz="2400">
                <a:solidFill>
                  <a:schemeClr val="bg1"/>
                </a:solidFill>
              </a:rPr>
              <a:t>4.2 10</a:t>
            </a:r>
            <a:r>
              <a:rPr lang="pl-PL" sz="2400" b="1" baseline="30000">
                <a:solidFill>
                  <a:schemeClr val="bg1"/>
                </a:solidFill>
              </a:rPr>
              <a:t>-10</a:t>
            </a:r>
            <a:r>
              <a:rPr lang="pl-PL" sz="2400">
                <a:solidFill>
                  <a:schemeClr val="bg1"/>
                </a:solidFill>
              </a:rPr>
              <a:t> </a:t>
            </a:r>
            <a:r>
              <a:rPr lang="pl-PL" sz="2400">
                <a:solidFill>
                  <a:srgbClr val="FFC000"/>
                </a:solidFill>
              </a:rPr>
              <a:t> W/m2</a:t>
            </a:r>
          </a:p>
          <a:p>
            <a:r>
              <a:rPr lang="pl-PL" sz="2400">
                <a:solidFill>
                  <a:srgbClr val="FFC000"/>
                </a:solidFill>
              </a:rPr>
              <a:t> </a:t>
            </a:r>
          </a:p>
          <a:p>
            <a:pPr algn="ctr"/>
            <a:endParaRPr lang="en-US" sz="2400">
              <a:solidFill>
                <a:srgbClr val="FFC000"/>
              </a:solidFill>
            </a:endParaRPr>
          </a:p>
        </p:txBody>
      </p:sp>
      <p:sp>
        <p:nvSpPr>
          <p:cNvPr id="53256" name="TextBox 10"/>
          <p:cNvSpPr txBox="1">
            <a:spLocks noChangeArrowheads="1"/>
          </p:cNvSpPr>
          <p:nvPr/>
        </p:nvSpPr>
        <p:spPr bwMode="auto">
          <a:xfrm>
            <a:off x="6786563" y="1571625"/>
            <a:ext cx="1492250" cy="584200"/>
          </a:xfrm>
          <a:prstGeom prst="rect">
            <a:avLst/>
          </a:prstGeom>
          <a:noFill/>
          <a:ln w="9525">
            <a:noFill/>
            <a:miter lim="800000"/>
            <a:headEnd/>
            <a:tailEnd/>
          </a:ln>
        </p:spPr>
        <p:txBody>
          <a:bodyPr>
            <a:spAutoFit/>
          </a:bodyPr>
          <a:lstStyle/>
          <a:p>
            <a:pPr algn="ctr"/>
            <a:r>
              <a:rPr lang="pl-PL" sz="1600">
                <a:solidFill>
                  <a:srgbClr val="FF0000"/>
                </a:solidFill>
              </a:rPr>
              <a:t>Histogram of T values</a:t>
            </a:r>
            <a:endParaRPr lang="en-US" sz="1600">
              <a:solidFill>
                <a:srgbClr val="FF0000"/>
              </a:solidFill>
            </a:endParaRPr>
          </a:p>
        </p:txBody>
      </p:sp>
      <p:cxnSp>
        <p:nvCxnSpPr>
          <p:cNvPr id="14" name="Straight Arrow Connector 13"/>
          <p:cNvCxnSpPr/>
          <p:nvPr/>
        </p:nvCxnSpPr>
        <p:spPr>
          <a:xfrm rot="10800000">
            <a:off x="2214563" y="2071688"/>
            <a:ext cx="3643312" cy="2214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258" name="TextBox 12"/>
          <p:cNvSpPr txBox="1">
            <a:spLocks noChangeArrowheads="1"/>
          </p:cNvSpPr>
          <p:nvPr/>
        </p:nvSpPr>
        <p:spPr bwMode="auto">
          <a:xfrm>
            <a:off x="1785938" y="1643063"/>
            <a:ext cx="792162" cy="307975"/>
          </a:xfrm>
          <a:prstGeom prst="rect">
            <a:avLst/>
          </a:prstGeom>
          <a:noFill/>
          <a:ln w="9525">
            <a:noFill/>
            <a:miter lim="800000"/>
            <a:headEnd/>
            <a:tailEnd/>
          </a:ln>
        </p:spPr>
        <p:txBody>
          <a:bodyPr wrap="none">
            <a:spAutoFit/>
          </a:bodyPr>
          <a:lstStyle/>
          <a:p>
            <a:pPr algn="ctr"/>
            <a:r>
              <a:rPr lang="pl-PL" sz="1400" b="1"/>
              <a:t>D1 rate</a:t>
            </a:r>
            <a:endParaRPr lang="en-US" sz="1400" b="1"/>
          </a:p>
        </p:txBody>
      </p:sp>
      <p:sp>
        <p:nvSpPr>
          <p:cNvPr id="53259" name="TextBox 14"/>
          <p:cNvSpPr txBox="1">
            <a:spLocks noChangeArrowheads="1"/>
          </p:cNvSpPr>
          <p:nvPr/>
        </p:nvSpPr>
        <p:spPr bwMode="auto">
          <a:xfrm>
            <a:off x="1571625" y="2928938"/>
            <a:ext cx="1187450" cy="307975"/>
          </a:xfrm>
          <a:prstGeom prst="rect">
            <a:avLst/>
          </a:prstGeom>
          <a:noFill/>
          <a:ln w="9525">
            <a:noFill/>
            <a:miter lim="800000"/>
            <a:headEnd/>
            <a:tailEnd/>
          </a:ln>
        </p:spPr>
        <p:txBody>
          <a:bodyPr wrap="none">
            <a:spAutoFit/>
          </a:bodyPr>
          <a:lstStyle/>
          <a:p>
            <a:pPr algn="ctr"/>
            <a:r>
              <a:rPr lang="pl-PL" sz="1400">
                <a:solidFill>
                  <a:srgbClr val="FF0000"/>
                </a:solidFill>
              </a:rPr>
              <a:t>Temperature</a:t>
            </a:r>
            <a:endParaRPr lang="en-US" sz="1400">
              <a:solidFill>
                <a:srgbClr val="FF0000"/>
              </a:solidFill>
            </a:endParaRPr>
          </a:p>
        </p:txBody>
      </p:sp>
      <p:cxnSp>
        <p:nvCxnSpPr>
          <p:cNvPr id="17" name="Straight Arrow Connector 16"/>
          <p:cNvCxnSpPr/>
          <p:nvPr/>
        </p:nvCxnSpPr>
        <p:spPr>
          <a:xfrm>
            <a:off x="1500188" y="3357563"/>
            <a:ext cx="10001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261" name="TextBox 17"/>
          <p:cNvSpPr txBox="1">
            <a:spLocks noChangeArrowheads="1"/>
          </p:cNvSpPr>
          <p:nvPr/>
        </p:nvSpPr>
        <p:spPr bwMode="auto">
          <a:xfrm>
            <a:off x="1357313" y="3929063"/>
            <a:ext cx="1928812" cy="307975"/>
          </a:xfrm>
          <a:prstGeom prst="rect">
            <a:avLst/>
          </a:prstGeom>
          <a:noFill/>
          <a:ln w="9525">
            <a:noFill/>
            <a:miter lim="800000"/>
            <a:headEnd/>
            <a:tailEnd/>
          </a:ln>
        </p:spPr>
        <p:txBody>
          <a:bodyPr>
            <a:spAutoFit/>
          </a:bodyPr>
          <a:lstStyle/>
          <a:p>
            <a:pPr algn="ctr"/>
            <a:r>
              <a:rPr lang="pl-PL" sz="1400">
                <a:solidFill>
                  <a:srgbClr val="0033CC"/>
                </a:solidFill>
              </a:rPr>
              <a:t>Emission Measure</a:t>
            </a:r>
            <a:endParaRPr lang="en-US" sz="1400">
              <a:solidFill>
                <a:srgbClr val="0033CC"/>
              </a:solidFill>
            </a:endParaRPr>
          </a:p>
        </p:txBody>
      </p:sp>
      <p:sp>
        <p:nvSpPr>
          <p:cNvPr id="16" name="Prostokąt 15"/>
          <p:cNvSpPr/>
          <p:nvPr/>
        </p:nvSpPr>
        <p:spPr>
          <a:xfrm>
            <a:off x="214313" y="6345238"/>
            <a:ext cx="8786812" cy="369887"/>
          </a:xfrm>
          <a:prstGeom prst="rect">
            <a:avLst/>
          </a:prstGeom>
        </p:spPr>
        <p:txBody>
          <a:bodyPr>
            <a:spAutoFit/>
          </a:bodyPr>
          <a:lstStyle/>
          <a:p>
            <a:pPr algn="ctr">
              <a:defRPr/>
            </a:pPr>
            <a:r>
              <a:rPr lang="pl-PL" sz="1600" dirty="0">
                <a:solidFill>
                  <a:schemeClr val="tx1">
                    <a:lumMod val="65000"/>
                    <a:lumOff val="35000"/>
                  </a:schemeClr>
                </a:solidFill>
                <a:latin typeface="Arial" charset="0"/>
              </a:rPr>
              <a:t> XXXIV Zjazd PTA  Kraków , </a:t>
            </a:r>
            <a:r>
              <a:rPr lang="pl-PL" sz="1600" dirty="0" err="1">
                <a:solidFill>
                  <a:schemeClr val="tx1">
                    <a:lumMod val="65000"/>
                    <a:lumOff val="35000"/>
                  </a:schemeClr>
                </a:solidFill>
                <a:latin typeface="Arial" charset="0"/>
              </a:rPr>
              <a:t>Solar</a:t>
            </a:r>
            <a:r>
              <a:rPr lang="pl-PL" sz="1600" dirty="0">
                <a:solidFill>
                  <a:schemeClr val="tx1">
                    <a:lumMod val="65000"/>
                    <a:lumOff val="35000"/>
                  </a:schemeClr>
                </a:solidFill>
                <a:latin typeface="Arial" charset="0"/>
              </a:rPr>
              <a:t> Session, 15 </a:t>
            </a:r>
            <a:r>
              <a:rPr lang="pl-PL" sz="1600" dirty="0" err="1">
                <a:solidFill>
                  <a:schemeClr val="tx1">
                    <a:lumMod val="65000"/>
                    <a:lumOff val="35000"/>
                  </a:schemeClr>
                </a:solidFill>
                <a:latin typeface="Arial" charset="0"/>
              </a:rPr>
              <a:t>September</a:t>
            </a:r>
            <a:r>
              <a:rPr lang="pl-PL" sz="1600" dirty="0">
                <a:solidFill>
                  <a:schemeClr val="tx1">
                    <a:lumMod val="65000"/>
                    <a:lumOff val="35000"/>
                  </a:schemeClr>
                </a:solidFill>
                <a:latin typeface="Arial" charset="0"/>
              </a:rPr>
              <a:t> 2009                 </a:t>
            </a:r>
            <a:r>
              <a:rPr lang="en-US" dirty="0">
                <a:solidFill>
                  <a:schemeClr val="tx1">
                    <a:lumMod val="65000"/>
                    <a:lumOff val="35000"/>
                  </a:schemeClr>
                </a:solidFill>
                <a:latin typeface="Arial" charset="0"/>
              </a:rPr>
              <a:t>Janusz Sylwester</a:t>
            </a:r>
          </a:p>
        </p:txBody>
      </p:sp>
      <p:cxnSp>
        <p:nvCxnSpPr>
          <p:cNvPr id="20" name="Łącznik prosty 19"/>
          <p:cNvCxnSpPr/>
          <p:nvPr/>
        </p:nvCxnSpPr>
        <p:spPr>
          <a:xfrm rot="5400000" flipH="1" flipV="1">
            <a:off x="-951706" y="3880644"/>
            <a:ext cx="4786312" cy="25400"/>
          </a:xfrm>
          <a:prstGeom prst="line">
            <a:avLst/>
          </a:prstGeom>
        </p:spPr>
        <p:style>
          <a:lnRef idx="1">
            <a:schemeClr val="accent1"/>
          </a:lnRef>
          <a:fillRef idx="0">
            <a:schemeClr val="accent1"/>
          </a:fillRef>
          <a:effectRef idx="0">
            <a:schemeClr val="accent1"/>
          </a:effectRef>
          <a:fontRef idx="minor">
            <a:schemeClr val="tx1"/>
          </a:fontRef>
        </p:style>
      </p:cxnSp>
      <p:sp>
        <p:nvSpPr>
          <p:cNvPr id="53264" name="TextBox 17"/>
          <p:cNvSpPr txBox="1">
            <a:spLocks noChangeArrowheads="1"/>
          </p:cNvSpPr>
          <p:nvPr/>
        </p:nvSpPr>
        <p:spPr bwMode="auto">
          <a:xfrm>
            <a:off x="1276350" y="5192713"/>
            <a:ext cx="2581275" cy="307975"/>
          </a:xfrm>
          <a:prstGeom prst="rect">
            <a:avLst/>
          </a:prstGeom>
          <a:noFill/>
          <a:ln w="9525">
            <a:noFill/>
            <a:miter lim="800000"/>
            <a:headEnd/>
            <a:tailEnd/>
          </a:ln>
        </p:spPr>
        <p:txBody>
          <a:bodyPr>
            <a:spAutoFit/>
          </a:bodyPr>
          <a:lstStyle/>
          <a:p>
            <a:pPr algn="ctr"/>
            <a:r>
              <a:rPr lang="pl-PL" sz="1400"/>
              <a:t>Thermodynamic Measure</a:t>
            </a:r>
            <a:endParaRPr lang="en-US" sz="1400"/>
          </a:p>
        </p:txBody>
      </p:sp>
      <p:sp>
        <p:nvSpPr>
          <p:cNvPr id="53265" name="TextBox 12"/>
          <p:cNvSpPr txBox="1">
            <a:spLocks noChangeArrowheads="1"/>
          </p:cNvSpPr>
          <p:nvPr/>
        </p:nvSpPr>
        <p:spPr bwMode="auto">
          <a:xfrm>
            <a:off x="5072063" y="3214688"/>
            <a:ext cx="792162" cy="307975"/>
          </a:xfrm>
          <a:prstGeom prst="rect">
            <a:avLst/>
          </a:prstGeom>
          <a:noFill/>
          <a:ln w="9525">
            <a:noFill/>
            <a:miter lim="800000"/>
            <a:headEnd/>
            <a:tailEnd/>
          </a:ln>
        </p:spPr>
        <p:txBody>
          <a:bodyPr wrap="none">
            <a:spAutoFit/>
          </a:bodyPr>
          <a:lstStyle/>
          <a:p>
            <a:pPr algn="ctr"/>
            <a:r>
              <a:rPr lang="pl-PL" sz="1400" b="1"/>
              <a:t>D1 rate</a:t>
            </a:r>
            <a:endParaRPr lang="en-US" sz="1400" b="1"/>
          </a:p>
        </p:txBody>
      </p:sp>
      <p:sp>
        <p:nvSpPr>
          <p:cNvPr id="53266" name="TextBox 12"/>
          <p:cNvSpPr txBox="1">
            <a:spLocks noChangeArrowheads="1"/>
          </p:cNvSpPr>
          <p:nvPr/>
        </p:nvSpPr>
        <p:spPr bwMode="auto">
          <a:xfrm rot="-5400000">
            <a:off x="3807619" y="1928019"/>
            <a:ext cx="792163" cy="307975"/>
          </a:xfrm>
          <a:prstGeom prst="rect">
            <a:avLst/>
          </a:prstGeom>
          <a:noFill/>
          <a:ln w="9525">
            <a:noFill/>
            <a:miter lim="800000"/>
            <a:headEnd/>
            <a:tailEnd/>
          </a:ln>
        </p:spPr>
        <p:txBody>
          <a:bodyPr wrap="none">
            <a:spAutoFit/>
          </a:bodyPr>
          <a:lstStyle/>
          <a:p>
            <a:pPr algn="ctr"/>
            <a:r>
              <a:rPr lang="pl-PL" sz="1400" b="1"/>
              <a:t>D2 rate</a:t>
            </a:r>
            <a:endParaRPr lang="en-US" sz="1400" b="1"/>
          </a:p>
        </p:txBody>
      </p:sp>
      <p:sp>
        <p:nvSpPr>
          <p:cNvPr id="53267" name="pole tekstowe 22"/>
          <p:cNvSpPr txBox="1">
            <a:spLocks noChangeArrowheads="1"/>
          </p:cNvSpPr>
          <p:nvPr/>
        </p:nvSpPr>
        <p:spPr bwMode="auto">
          <a:xfrm>
            <a:off x="5786438" y="3759200"/>
            <a:ext cx="2500312" cy="384175"/>
          </a:xfrm>
          <a:prstGeom prst="rect">
            <a:avLst/>
          </a:prstGeom>
          <a:solidFill>
            <a:schemeClr val="bg1"/>
          </a:solidFill>
          <a:ln w="9525">
            <a:noFill/>
            <a:miter lim="800000"/>
            <a:headEnd/>
            <a:tailEnd/>
          </a:ln>
        </p:spPr>
        <p:txBody>
          <a:bodyPr>
            <a:spAutoFit/>
          </a:bodyPr>
          <a:lstStyle/>
          <a:p>
            <a:pPr algn="ctr"/>
            <a:r>
              <a:rPr lang="pl-PL" sz="1900"/>
              <a:t>1.6  1.8  2.0   MK</a:t>
            </a:r>
            <a:endParaRPr lang="en-US" sz="1900"/>
          </a:p>
        </p:txBody>
      </p:sp>
      <p:sp>
        <p:nvSpPr>
          <p:cNvPr id="53268" name="pole tekstowe 27"/>
          <p:cNvSpPr txBox="1">
            <a:spLocks noChangeArrowheads="1"/>
          </p:cNvSpPr>
          <p:nvPr/>
        </p:nvSpPr>
        <p:spPr bwMode="auto">
          <a:xfrm>
            <a:off x="714375" y="2214563"/>
            <a:ext cx="736600" cy="369887"/>
          </a:xfrm>
          <a:prstGeom prst="rect">
            <a:avLst/>
          </a:prstGeom>
          <a:noFill/>
          <a:ln w="9525">
            <a:noFill/>
            <a:miter lim="800000"/>
            <a:headEnd/>
            <a:tailEnd/>
          </a:ln>
        </p:spPr>
        <p:txBody>
          <a:bodyPr>
            <a:spAutoFit/>
          </a:bodyPr>
          <a:lstStyle/>
          <a:p>
            <a:pPr algn="ctr"/>
            <a:r>
              <a:rPr lang="pl-PL" sz="900"/>
              <a:t>Instrument heating</a:t>
            </a:r>
            <a:endParaRPr lang="en-US" sz="9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pl-PL" smtClean="0"/>
              <a:t>TESIS images </a:t>
            </a:r>
            <a:r>
              <a:rPr lang="pl-PL" sz="2000" smtClean="0"/>
              <a:t>(courtesy Sergey Bogaczev FIAN)</a:t>
            </a:r>
            <a:endParaRPr lang="en-US" smtClean="0"/>
          </a:p>
        </p:txBody>
      </p:sp>
      <p:pic>
        <p:nvPicPr>
          <p:cNvPr id="54275" name="Picture 2"/>
          <p:cNvPicPr>
            <a:picLocks noChangeAspect="1" noChangeArrowheads="1"/>
          </p:cNvPicPr>
          <p:nvPr/>
        </p:nvPicPr>
        <p:blipFill>
          <a:blip r:embed="rId2" cstate="print"/>
          <a:srcRect/>
          <a:stretch>
            <a:fillRect/>
          </a:stretch>
        </p:blipFill>
        <p:spPr bwMode="auto">
          <a:xfrm>
            <a:off x="4940300" y="1785938"/>
            <a:ext cx="3489325" cy="4500562"/>
          </a:xfrm>
          <a:prstGeom prst="rect">
            <a:avLst/>
          </a:prstGeom>
          <a:noFill/>
          <a:ln w="9525">
            <a:noFill/>
            <a:miter lim="800000"/>
            <a:headEnd/>
            <a:tailEnd/>
          </a:ln>
        </p:spPr>
      </p:pic>
      <p:sp>
        <p:nvSpPr>
          <p:cNvPr id="54276" name="TextBox 3"/>
          <p:cNvSpPr txBox="1">
            <a:spLocks noChangeArrowheads="1"/>
          </p:cNvSpPr>
          <p:nvPr/>
        </p:nvSpPr>
        <p:spPr bwMode="auto">
          <a:xfrm>
            <a:off x="4714875" y="1285875"/>
            <a:ext cx="3900488" cy="461963"/>
          </a:xfrm>
          <a:prstGeom prst="rect">
            <a:avLst/>
          </a:prstGeom>
          <a:solidFill>
            <a:schemeClr val="tx1"/>
          </a:solidFill>
          <a:ln w="9525">
            <a:noFill/>
            <a:miter lim="800000"/>
            <a:headEnd/>
            <a:tailEnd/>
          </a:ln>
        </p:spPr>
        <p:txBody>
          <a:bodyPr wrap="none">
            <a:spAutoFit/>
          </a:bodyPr>
          <a:lstStyle/>
          <a:p>
            <a:pPr algn="ctr"/>
            <a:r>
              <a:rPr lang="pl-PL" sz="2400">
                <a:solidFill>
                  <a:srgbClr val="FFFF00"/>
                </a:solidFill>
              </a:rPr>
              <a:t>2009 02 20 18:27:42 171 Å</a:t>
            </a:r>
            <a:endParaRPr lang="en-US" sz="2400">
              <a:solidFill>
                <a:srgbClr val="FFFF00"/>
              </a:solidFill>
            </a:endParaRPr>
          </a:p>
        </p:txBody>
      </p:sp>
      <p:pic>
        <p:nvPicPr>
          <p:cNvPr id="54277" name="Picture 3"/>
          <p:cNvPicPr>
            <a:picLocks noChangeAspect="1" noChangeArrowheads="1"/>
          </p:cNvPicPr>
          <p:nvPr/>
        </p:nvPicPr>
        <p:blipFill>
          <a:blip r:embed="rId3" cstate="print"/>
          <a:srcRect/>
          <a:stretch>
            <a:fillRect/>
          </a:stretch>
        </p:blipFill>
        <p:spPr bwMode="auto">
          <a:xfrm>
            <a:off x="928688" y="1785938"/>
            <a:ext cx="3487737" cy="4497387"/>
          </a:xfrm>
          <a:prstGeom prst="rect">
            <a:avLst/>
          </a:prstGeom>
          <a:noFill/>
          <a:ln w="9525">
            <a:noFill/>
            <a:miter lim="800000"/>
            <a:headEnd/>
            <a:tailEnd/>
          </a:ln>
        </p:spPr>
      </p:pic>
      <p:sp>
        <p:nvSpPr>
          <p:cNvPr id="54278" name="TextBox 5"/>
          <p:cNvSpPr txBox="1">
            <a:spLocks noChangeArrowheads="1"/>
          </p:cNvSpPr>
          <p:nvPr/>
        </p:nvSpPr>
        <p:spPr bwMode="auto">
          <a:xfrm>
            <a:off x="714375" y="1285875"/>
            <a:ext cx="3900488" cy="461963"/>
          </a:xfrm>
          <a:prstGeom prst="rect">
            <a:avLst/>
          </a:prstGeom>
          <a:solidFill>
            <a:schemeClr val="tx1"/>
          </a:solidFill>
          <a:ln w="9525">
            <a:noFill/>
            <a:miter lim="800000"/>
            <a:headEnd/>
            <a:tailEnd/>
          </a:ln>
        </p:spPr>
        <p:txBody>
          <a:bodyPr wrap="none">
            <a:spAutoFit/>
          </a:bodyPr>
          <a:lstStyle/>
          <a:p>
            <a:pPr algn="ctr"/>
            <a:r>
              <a:rPr lang="pl-PL" sz="2400">
                <a:solidFill>
                  <a:srgbClr val="FFFF00"/>
                </a:solidFill>
              </a:rPr>
              <a:t>2009 02 20 18:28:42 304 Å</a:t>
            </a:r>
            <a:endParaRPr lang="en-US" sz="2400">
              <a:solidFill>
                <a:srgbClr val="FFFF00"/>
              </a:solidFill>
            </a:endParaRPr>
          </a:p>
        </p:txBody>
      </p:sp>
      <p:sp>
        <p:nvSpPr>
          <p:cNvPr id="7" name="Prostokąt 6"/>
          <p:cNvSpPr/>
          <p:nvPr/>
        </p:nvSpPr>
        <p:spPr>
          <a:xfrm>
            <a:off x="214313" y="6345238"/>
            <a:ext cx="8786812" cy="369887"/>
          </a:xfrm>
          <a:prstGeom prst="rect">
            <a:avLst/>
          </a:prstGeom>
        </p:spPr>
        <p:txBody>
          <a:bodyPr>
            <a:spAutoFit/>
          </a:bodyPr>
          <a:lstStyle/>
          <a:p>
            <a:pPr algn="ctr">
              <a:defRPr/>
            </a:pPr>
            <a:r>
              <a:rPr lang="pl-PL" sz="1600" dirty="0">
                <a:solidFill>
                  <a:schemeClr val="tx1">
                    <a:lumMod val="65000"/>
                    <a:lumOff val="35000"/>
                  </a:schemeClr>
                </a:solidFill>
                <a:latin typeface="Arial" charset="0"/>
              </a:rPr>
              <a:t> XXXIV Zjazd PTA  Kraków , </a:t>
            </a:r>
            <a:r>
              <a:rPr lang="pl-PL" sz="1600" dirty="0" err="1">
                <a:solidFill>
                  <a:schemeClr val="tx1">
                    <a:lumMod val="65000"/>
                    <a:lumOff val="35000"/>
                  </a:schemeClr>
                </a:solidFill>
                <a:latin typeface="Arial" charset="0"/>
              </a:rPr>
              <a:t>Solar</a:t>
            </a:r>
            <a:r>
              <a:rPr lang="pl-PL" sz="1600" dirty="0">
                <a:solidFill>
                  <a:schemeClr val="tx1">
                    <a:lumMod val="65000"/>
                    <a:lumOff val="35000"/>
                  </a:schemeClr>
                </a:solidFill>
                <a:latin typeface="Arial" charset="0"/>
              </a:rPr>
              <a:t> Session, 15 </a:t>
            </a:r>
            <a:r>
              <a:rPr lang="pl-PL" sz="1600" dirty="0" err="1">
                <a:solidFill>
                  <a:schemeClr val="tx1">
                    <a:lumMod val="65000"/>
                    <a:lumOff val="35000"/>
                  </a:schemeClr>
                </a:solidFill>
                <a:latin typeface="Arial" charset="0"/>
              </a:rPr>
              <a:t>September</a:t>
            </a:r>
            <a:r>
              <a:rPr lang="pl-PL" sz="1600" dirty="0">
                <a:solidFill>
                  <a:schemeClr val="tx1">
                    <a:lumMod val="65000"/>
                    <a:lumOff val="35000"/>
                  </a:schemeClr>
                </a:solidFill>
                <a:latin typeface="Arial" charset="0"/>
              </a:rPr>
              <a:t> 2009                 </a:t>
            </a:r>
            <a:r>
              <a:rPr lang="en-US" dirty="0">
                <a:solidFill>
                  <a:schemeClr val="tx1">
                    <a:lumMod val="65000"/>
                    <a:lumOff val="35000"/>
                  </a:schemeClr>
                </a:solidFill>
                <a:latin typeface="Arial" charset="0"/>
              </a:rPr>
              <a:t>Janusz Sylwester</a:t>
            </a:r>
          </a:p>
        </p:txBody>
      </p:sp>
      <p:sp>
        <p:nvSpPr>
          <p:cNvPr id="54280" name="pole tekstowe 7"/>
          <p:cNvSpPr txBox="1">
            <a:spLocks noChangeArrowheads="1"/>
          </p:cNvSpPr>
          <p:nvPr/>
        </p:nvSpPr>
        <p:spPr bwMode="auto">
          <a:xfrm>
            <a:off x="2838450" y="1857375"/>
            <a:ext cx="1597025" cy="461963"/>
          </a:xfrm>
          <a:prstGeom prst="rect">
            <a:avLst/>
          </a:prstGeom>
          <a:noFill/>
          <a:ln w="9525">
            <a:solidFill>
              <a:schemeClr val="tx1"/>
            </a:solidFill>
            <a:miter lim="800000"/>
            <a:headEnd/>
            <a:tailEnd/>
          </a:ln>
        </p:spPr>
        <p:txBody>
          <a:bodyPr wrap="none">
            <a:spAutoFit/>
          </a:bodyPr>
          <a:lstStyle/>
          <a:p>
            <a:pPr algn="ctr"/>
            <a:r>
              <a:rPr lang="pl-PL" sz="2400">
                <a:solidFill>
                  <a:srgbClr val="FF0000"/>
                </a:solidFill>
              </a:rPr>
              <a:t>~80 000 K</a:t>
            </a:r>
          </a:p>
        </p:txBody>
      </p:sp>
      <p:sp>
        <p:nvSpPr>
          <p:cNvPr id="54281" name="pole tekstowe 8"/>
          <p:cNvSpPr txBox="1">
            <a:spLocks noChangeArrowheads="1"/>
          </p:cNvSpPr>
          <p:nvPr/>
        </p:nvSpPr>
        <p:spPr bwMode="auto">
          <a:xfrm>
            <a:off x="6953250" y="1857375"/>
            <a:ext cx="1166813" cy="461963"/>
          </a:xfrm>
          <a:prstGeom prst="rect">
            <a:avLst/>
          </a:prstGeom>
          <a:noFill/>
          <a:ln w="9525">
            <a:solidFill>
              <a:schemeClr val="tx1"/>
            </a:solidFill>
            <a:miter lim="800000"/>
            <a:headEnd/>
            <a:tailEnd/>
          </a:ln>
        </p:spPr>
        <p:txBody>
          <a:bodyPr wrap="none">
            <a:spAutoFit/>
          </a:bodyPr>
          <a:lstStyle/>
          <a:p>
            <a:pPr algn="ctr"/>
            <a:r>
              <a:rPr lang="pl-PL" sz="2400">
                <a:solidFill>
                  <a:srgbClr val="FF0000"/>
                </a:solidFill>
              </a:rPr>
              <a:t> ~1 MK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214313"/>
            <a:ext cx="8229600" cy="1143000"/>
          </a:xfrm>
        </p:spPr>
        <p:txBody>
          <a:bodyPr/>
          <a:lstStyle/>
          <a:p>
            <a:r>
              <a:rPr lang="en-US" smtClean="0"/>
              <a:t>Longer </a:t>
            </a:r>
            <a:r>
              <a:rPr lang="pl-PL" smtClean="0"/>
              <a:t>exposure</a:t>
            </a:r>
            <a:r>
              <a:rPr lang="en-US" smtClean="0"/>
              <a:t>: </a:t>
            </a:r>
            <a:r>
              <a:rPr lang="pl-PL" smtClean="0"/>
              <a:t>~</a:t>
            </a:r>
            <a:r>
              <a:rPr lang="en-US" smtClean="0"/>
              <a:t>18 hours</a:t>
            </a:r>
          </a:p>
        </p:txBody>
      </p:sp>
      <p:pic>
        <p:nvPicPr>
          <p:cNvPr id="55299" name="Picture 2"/>
          <p:cNvPicPr>
            <a:picLocks noChangeAspect="1" noChangeArrowheads="1"/>
          </p:cNvPicPr>
          <p:nvPr/>
        </p:nvPicPr>
        <p:blipFill>
          <a:blip r:embed="rId2" cstate="print"/>
          <a:srcRect/>
          <a:stretch>
            <a:fillRect/>
          </a:stretch>
        </p:blipFill>
        <p:spPr bwMode="auto">
          <a:xfrm>
            <a:off x="1143000" y="1428750"/>
            <a:ext cx="4471988" cy="4773613"/>
          </a:xfrm>
          <a:prstGeom prst="rect">
            <a:avLst/>
          </a:prstGeom>
          <a:noFill/>
          <a:ln w="9525">
            <a:noFill/>
            <a:miter lim="800000"/>
            <a:headEnd/>
            <a:tailEnd/>
          </a:ln>
        </p:spPr>
      </p:pic>
      <p:sp>
        <p:nvSpPr>
          <p:cNvPr id="55300" name="TextBox 3"/>
          <p:cNvSpPr txBox="1">
            <a:spLocks noChangeArrowheads="1"/>
          </p:cNvSpPr>
          <p:nvPr/>
        </p:nvSpPr>
        <p:spPr bwMode="auto">
          <a:xfrm>
            <a:off x="6000750" y="1714500"/>
            <a:ext cx="3000375" cy="3786188"/>
          </a:xfrm>
          <a:prstGeom prst="rect">
            <a:avLst/>
          </a:prstGeom>
          <a:noFill/>
          <a:ln w="9525">
            <a:noFill/>
            <a:miter lim="800000"/>
            <a:headEnd/>
            <a:tailEnd/>
          </a:ln>
        </p:spPr>
        <p:txBody>
          <a:bodyPr>
            <a:spAutoFit/>
          </a:bodyPr>
          <a:lstStyle/>
          <a:p>
            <a:pPr algn="ctr"/>
            <a:r>
              <a:rPr lang="en-US" sz="2400">
                <a:solidFill>
                  <a:srgbClr val="FFFF00"/>
                </a:solidFill>
              </a:rPr>
              <a:t>Counts below 3 keV ~ 1 mln</a:t>
            </a:r>
          </a:p>
          <a:p>
            <a:pPr algn="ctr"/>
            <a:r>
              <a:rPr lang="en-US" sz="2400">
                <a:solidFill>
                  <a:srgbClr val="FFFF00"/>
                </a:solidFill>
              </a:rPr>
              <a:t>Counts above 3 ke</a:t>
            </a:r>
            <a:r>
              <a:rPr lang="pl-PL" sz="2400">
                <a:solidFill>
                  <a:srgbClr val="FFFF00"/>
                </a:solidFill>
              </a:rPr>
              <a:t>V</a:t>
            </a:r>
            <a:r>
              <a:rPr lang="en-US" sz="2400">
                <a:solidFill>
                  <a:srgbClr val="FFFF00"/>
                </a:solidFill>
              </a:rPr>
              <a:t> ~ 3000</a:t>
            </a:r>
          </a:p>
          <a:p>
            <a:pPr algn="ctr"/>
            <a:endParaRPr lang="en-US" sz="2400">
              <a:solidFill>
                <a:srgbClr val="FFFF00"/>
              </a:solidFill>
            </a:endParaRPr>
          </a:p>
          <a:p>
            <a:pPr algn="ctr"/>
            <a:r>
              <a:rPr lang="en-US" sz="2400">
                <a:solidFill>
                  <a:srgbClr val="FFFF00"/>
                </a:solidFill>
              </a:rPr>
              <a:t>Ratio: 0.003</a:t>
            </a:r>
          </a:p>
          <a:p>
            <a:pPr algn="ctr"/>
            <a:r>
              <a:rPr lang="en-US" sz="2400">
                <a:solidFill>
                  <a:schemeClr val="bg1"/>
                </a:solidFill>
              </a:rPr>
              <a:t>Any coronal heating model should „obey” this measurement</a:t>
            </a:r>
          </a:p>
          <a:p>
            <a:pPr algn="ctr"/>
            <a:r>
              <a:rPr lang="en-US" sz="2400">
                <a:solidFill>
                  <a:schemeClr val="bg1"/>
                </a:solidFill>
              </a:rPr>
              <a:t> from now on</a:t>
            </a:r>
          </a:p>
        </p:txBody>
      </p:sp>
      <p:sp>
        <p:nvSpPr>
          <p:cNvPr id="5" name="Prostokąt 4"/>
          <p:cNvSpPr/>
          <p:nvPr/>
        </p:nvSpPr>
        <p:spPr>
          <a:xfrm>
            <a:off x="214313" y="6345238"/>
            <a:ext cx="8786812" cy="369887"/>
          </a:xfrm>
          <a:prstGeom prst="rect">
            <a:avLst/>
          </a:prstGeom>
        </p:spPr>
        <p:txBody>
          <a:bodyPr>
            <a:spAutoFit/>
          </a:bodyPr>
          <a:lstStyle/>
          <a:p>
            <a:pPr algn="ctr">
              <a:defRPr/>
            </a:pPr>
            <a:r>
              <a:rPr lang="pl-PL" sz="1600" dirty="0">
                <a:solidFill>
                  <a:schemeClr val="tx1">
                    <a:lumMod val="65000"/>
                    <a:lumOff val="35000"/>
                  </a:schemeClr>
                </a:solidFill>
                <a:latin typeface="Arial" charset="0"/>
              </a:rPr>
              <a:t> XXXIV Zjazd PTA  Kraków , </a:t>
            </a:r>
            <a:r>
              <a:rPr lang="pl-PL" sz="1600" dirty="0" err="1">
                <a:solidFill>
                  <a:schemeClr val="tx1">
                    <a:lumMod val="65000"/>
                    <a:lumOff val="35000"/>
                  </a:schemeClr>
                </a:solidFill>
                <a:latin typeface="Arial" charset="0"/>
              </a:rPr>
              <a:t>Solar</a:t>
            </a:r>
            <a:r>
              <a:rPr lang="pl-PL" sz="1600" dirty="0">
                <a:solidFill>
                  <a:schemeClr val="tx1">
                    <a:lumMod val="65000"/>
                    <a:lumOff val="35000"/>
                  </a:schemeClr>
                </a:solidFill>
                <a:latin typeface="Arial" charset="0"/>
              </a:rPr>
              <a:t> Session, 15 </a:t>
            </a:r>
            <a:r>
              <a:rPr lang="pl-PL" sz="1600" dirty="0" err="1">
                <a:solidFill>
                  <a:schemeClr val="tx1">
                    <a:lumMod val="65000"/>
                    <a:lumOff val="35000"/>
                  </a:schemeClr>
                </a:solidFill>
                <a:latin typeface="Arial" charset="0"/>
              </a:rPr>
              <a:t>September</a:t>
            </a:r>
            <a:r>
              <a:rPr lang="pl-PL" sz="1600" dirty="0">
                <a:solidFill>
                  <a:schemeClr val="tx1">
                    <a:lumMod val="65000"/>
                    <a:lumOff val="35000"/>
                  </a:schemeClr>
                </a:solidFill>
                <a:latin typeface="Arial" charset="0"/>
              </a:rPr>
              <a:t> 2009                 </a:t>
            </a:r>
            <a:r>
              <a:rPr lang="en-US" dirty="0">
                <a:solidFill>
                  <a:schemeClr val="tx1">
                    <a:lumMod val="65000"/>
                    <a:lumOff val="35000"/>
                  </a:schemeClr>
                </a:solidFill>
                <a:latin typeface="Arial" charset="0"/>
              </a:rPr>
              <a:t>Janusz Sylwester</a:t>
            </a:r>
          </a:p>
        </p:txBody>
      </p:sp>
      <p:cxnSp>
        <p:nvCxnSpPr>
          <p:cNvPr id="7" name="Łącznik prosty 6"/>
          <p:cNvCxnSpPr/>
          <p:nvPr/>
        </p:nvCxnSpPr>
        <p:spPr>
          <a:xfrm rot="16200000" flipV="1">
            <a:off x="932656" y="3679032"/>
            <a:ext cx="421481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5303" name="Picture 2"/>
          <p:cNvPicPr>
            <a:picLocks noChangeArrowheads="1"/>
          </p:cNvPicPr>
          <p:nvPr/>
        </p:nvPicPr>
        <p:blipFill>
          <a:blip r:embed="rId3" cstate="print"/>
          <a:srcRect/>
          <a:stretch>
            <a:fillRect/>
          </a:stretch>
        </p:blipFill>
        <p:spPr bwMode="auto">
          <a:xfrm>
            <a:off x="7874000" y="142875"/>
            <a:ext cx="109696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Expected</a:t>
            </a:r>
            <a:r>
              <a:rPr lang="pl-PL" dirty="0" smtClean="0"/>
              <a:t> </a:t>
            </a:r>
            <a:r>
              <a:rPr lang="pl-PL" dirty="0" err="1" smtClean="0"/>
              <a:t>future</a:t>
            </a:r>
            <a:r>
              <a:rPr lang="pl-PL" dirty="0" smtClean="0"/>
              <a:t> solar </a:t>
            </a:r>
            <a:r>
              <a:rPr lang="pl-PL" dirty="0" err="1" smtClean="0"/>
              <a:t>activity</a:t>
            </a:r>
            <a:r>
              <a:rPr lang="pl-PL" dirty="0"/>
              <a:t/>
            </a:r>
            <a:br>
              <a:rPr lang="pl-PL" dirty="0"/>
            </a:br>
            <a:r>
              <a:rPr lang="pl-PL" sz="2400" dirty="0">
                <a:hlinkClick r:id="rId2"/>
              </a:rPr>
              <a:t>http://</a:t>
            </a:r>
            <a:r>
              <a:rPr lang="pl-PL" sz="2400" dirty="0" smtClean="0">
                <a:hlinkClick r:id="rId2"/>
              </a:rPr>
              <a:t>solarscience.msfc.nasa.gov/images/ssn_predict_l.gif</a:t>
            </a:r>
            <a:r>
              <a:rPr lang="pl-PL" sz="2400" dirty="0" smtClean="0"/>
              <a:t> </a:t>
            </a:r>
            <a:endParaRPr lang="pl-P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6084168" cy="456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a 4"/>
          <p:cNvGrpSpPr/>
          <p:nvPr/>
        </p:nvGrpSpPr>
        <p:grpSpPr>
          <a:xfrm>
            <a:off x="1524000" y="1143000"/>
            <a:ext cx="6096000" cy="4572000"/>
            <a:chOff x="1524000" y="1143000"/>
            <a:chExt cx="6096000" cy="457200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2699792" y="4062262"/>
              <a:ext cx="4174541" cy="461665"/>
            </a:xfrm>
            <a:prstGeom prst="rect">
              <a:avLst/>
            </a:prstGeom>
            <a:noFill/>
          </p:spPr>
          <p:txBody>
            <a:bodyPr wrap="none" rtlCol="0">
              <a:spAutoFit/>
            </a:bodyPr>
            <a:lstStyle/>
            <a:p>
              <a:pPr algn="ctr"/>
              <a:r>
                <a:rPr lang="pl-PL" sz="2400" dirty="0" smtClean="0">
                  <a:solidFill>
                    <a:srgbClr val="0033CC"/>
                  </a:solidFill>
                </a:rPr>
                <a:t>Not </a:t>
              </a:r>
              <a:r>
                <a:rPr lang="pl-PL" sz="2400" dirty="0" err="1" smtClean="0">
                  <a:solidFill>
                    <a:srgbClr val="0033CC"/>
                  </a:solidFill>
                </a:rPr>
                <a:t>very</a:t>
              </a:r>
              <a:r>
                <a:rPr lang="pl-PL" sz="2400" dirty="0" smtClean="0">
                  <a:solidFill>
                    <a:srgbClr val="0033CC"/>
                  </a:solidFill>
                </a:rPr>
                <a:t> </a:t>
              </a:r>
              <a:r>
                <a:rPr lang="pl-PL" sz="2400" dirty="0" err="1" smtClean="0">
                  <a:solidFill>
                    <a:srgbClr val="0033CC"/>
                  </a:solidFill>
                </a:rPr>
                <a:t>reliable</a:t>
              </a:r>
              <a:r>
                <a:rPr lang="pl-PL" sz="2400" dirty="0" smtClean="0">
                  <a:solidFill>
                    <a:srgbClr val="0033CC"/>
                  </a:solidFill>
                </a:rPr>
                <a:t> </a:t>
              </a:r>
              <a:r>
                <a:rPr lang="pl-PL" sz="2400" dirty="0" err="1" smtClean="0">
                  <a:solidFill>
                    <a:srgbClr val="0033CC"/>
                  </a:solidFill>
                </a:rPr>
                <a:t>at</a:t>
              </a:r>
              <a:r>
                <a:rPr lang="pl-PL" sz="2400" dirty="0" smtClean="0">
                  <a:solidFill>
                    <a:srgbClr val="0033CC"/>
                  </a:solidFill>
                </a:rPr>
                <a:t> </a:t>
              </a:r>
              <a:r>
                <a:rPr lang="pl-PL" sz="2400" dirty="0" err="1" smtClean="0">
                  <a:solidFill>
                    <a:srgbClr val="0033CC"/>
                  </a:solidFill>
                </a:rPr>
                <a:t>low</a:t>
              </a:r>
              <a:r>
                <a:rPr lang="pl-PL" sz="2400" dirty="0" smtClean="0">
                  <a:solidFill>
                    <a:srgbClr val="0033CC"/>
                  </a:solidFill>
                </a:rPr>
                <a:t> </a:t>
              </a:r>
              <a:r>
                <a:rPr lang="pl-PL" sz="2400" dirty="0" err="1" smtClean="0">
                  <a:solidFill>
                    <a:srgbClr val="0033CC"/>
                  </a:solidFill>
                </a:rPr>
                <a:t>levels</a:t>
              </a:r>
              <a:endParaRPr lang="pl-PL" sz="2400" dirty="0" smtClean="0">
                <a:solidFill>
                  <a:srgbClr val="0033CC"/>
                </a:solidFill>
              </a:endParaRPr>
            </a:p>
          </p:txBody>
        </p:sp>
      </p:grpSp>
    </p:spTree>
    <p:extLst>
      <p:ext uri="{BB962C8B-B14F-4D97-AF65-F5344CB8AC3E}">
        <p14:creationId xmlns:p14="http://schemas.microsoft.com/office/powerpoint/2010/main" val="37539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err="1" smtClean="0">
                <a:solidFill>
                  <a:srgbClr val="FFFF00"/>
                </a:solidFill>
              </a:rPr>
              <a:t>Advance</a:t>
            </a:r>
            <a:r>
              <a:rPr lang="pl-PL" sz="3200" dirty="0" smtClean="0">
                <a:solidFill>
                  <a:srgbClr val="FFFF00"/>
                </a:solidFill>
              </a:rPr>
              <a:t> </a:t>
            </a:r>
            <a:r>
              <a:rPr lang="pl-PL" sz="3200" dirty="0" err="1" smtClean="0">
                <a:solidFill>
                  <a:srgbClr val="FFFF00"/>
                </a:solidFill>
              </a:rPr>
              <a:t>spectral</a:t>
            </a:r>
            <a:r>
              <a:rPr lang="pl-PL" sz="3200" dirty="0" smtClean="0">
                <a:solidFill>
                  <a:srgbClr val="FFFF00"/>
                </a:solidFill>
              </a:rPr>
              <a:t> and high-</a:t>
            </a:r>
            <a:r>
              <a:rPr lang="pl-PL" sz="3200" dirty="0" err="1" smtClean="0">
                <a:solidFill>
                  <a:srgbClr val="FFFF00"/>
                </a:solidFill>
              </a:rPr>
              <a:t>time</a:t>
            </a:r>
            <a:r>
              <a:rPr lang="pl-PL" sz="3200" dirty="0" smtClean="0">
                <a:solidFill>
                  <a:srgbClr val="FFFF00"/>
                </a:solidFill>
              </a:rPr>
              <a:t> </a:t>
            </a:r>
            <a:r>
              <a:rPr lang="pl-PL" sz="3200" dirty="0" err="1" smtClean="0">
                <a:solidFill>
                  <a:srgbClr val="FFFF00"/>
                </a:solidFill>
              </a:rPr>
              <a:t>measurements</a:t>
            </a:r>
            <a:r>
              <a:rPr lang="pl-PL" sz="3200" dirty="0" smtClean="0">
                <a:solidFill>
                  <a:srgbClr val="FFFF00"/>
                </a:solidFill>
              </a:rPr>
              <a:t> of solar spectra </a:t>
            </a:r>
            <a:br>
              <a:rPr lang="pl-PL" sz="3200" dirty="0" smtClean="0">
                <a:solidFill>
                  <a:srgbClr val="FFFF00"/>
                </a:solidFill>
              </a:rPr>
            </a:br>
            <a:r>
              <a:rPr lang="pl-PL" sz="3200" dirty="0" smtClean="0">
                <a:solidFill>
                  <a:srgbClr val="FFFF00"/>
                </a:solidFill>
              </a:rPr>
              <a:t>in the </a:t>
            </a:r>
            <a:r>
              <a:rPr lang="pl-PL" sz="3200" dirty="0" err="1" smtClean="0">
                <a:solidFill>
                  <a:srgbClr val="FFFF00"/>
                </a:solidFill>
              </a:rPr>
              <a:t>energy</a:t>
            </a:r>
            <a:r>
              <a:rPr lang="pl-PL" sz="3200" dirty="0" smtClean="0">
                <a:solidFill>
                  <a:srgbClr val="FFFF00"/>
                </a:solidFill>
              </a:rPr>
              <a:t> </a:t>
            </a:r>
            <a:r>
              <a:rPr lang="pl-PL" sz="3200" dirty="0" err="1" smtClean="0">
                <a:solidFill>
                  <a:srgbClr val="FFFF00"/>
                </a:solidFill>
              </a:rPr>
              <a:t>range</a:t>
            </a:r>
            <a:r>
              <a:rPr lang="pl-PL" sz="3200" dirty="0" smtClean="0"/>
              <a:t> </a:t>
            </a:r>
            <a:r>
              <a:rPr lang="pl-PL" sz="3200" dirty="0" smtClean="0">
                <a:solidFill>
                  <a:schemeClr val="bg1"/>
                </a:solidFill>
              </a:rPr>
              <a:t>1- 15 </a:t>
            </a:r>
            <a:r>
              <a:rPr lang="pl-PL" sz="3200" dirty="0" err="1" smtClean="0">
                <a:solidFill>
                  <a:schemeClr val="bg1"/>
                </a:solidFill>
              </a:rPr>
              <a:t>keV</a:t>
            </a:r>
            <a:endParaRPr lang="pl-PL" sz="3200" dirty="0">
              <a:solidFill>
                <a:schemeClr val="bg1"/>
              </a:solidFill>
            </a:endParaRPr>
          </a:p>
        </p:txBody>
      </p:sp>
      <p:sp>
        <p:nvSpPr>
          <p:cNvPr id="3" name="Symbol zastępczy zawartości 2"/>
          <p:cNvSpPr>
            <a:spLocks noGrp="1"/>
          </p:cNvSpPr>
          <p:nvPr>
            <p:ph idx="1"/>
          </p:nvPr>
        </p:nvSpPr>
        <p:spPr>
          <a:xfrm>
            <a:off x="467544" y="1844824"/>
            <a:ext cx="8229600" cy="4525963"/>
          </a:xfrm>
        </p:spPr>
        <p:txBody>
          <a:bodyPr/>
          <a:lstStyle/>
          <a:p>
            <a:r>
              <a:rPr lang="pl-PL" dirty="0" err="1" smtClean="0"/>
              <a:t>Study</a:t>
            </a:r>
            <a:r>
              <a:rPr lang="pl-PL" dirty="0" smtClean="0"/>
              <a:t> </a:t>
            </a:r>
            <a:r>
              <a:rPr lang="pl-PL" dirty="0" err="1" smtClean="0"/>
              <a:t>variability</a:t>
            </a:r>
            <a:r>
              <a:rPr lang="pl-PL" dirty="0" smtClean="0"/>
              <a:t> of the X-</a:t>
            </a:r>
            <a:r>
              <a:rPr lang="pl-PL" dirty="0" err="1" smtClean="0"/>
              <a:t>ray</a:t>
            </a:r>
            <a:r>
              <a:rPr lang="pl-PL" dirty="0" smtClean="0"/>
              <a:t> Sun with </a:t>
            </a:r>
            <a:r>
              <a:rPr lang="pl-PL" dirty="0" err="1" smtClean="0"/>
              <a:t>sensitivity</a:t>
            </a:r>
            <a:r>
              <a:rPr lang="pl-PL" dirty="0" smtClean="0"/>
              <a:t> 100-1000 x GOES</a:t>
            </a:r>
            <a:r>
              <a:rPr lang="pl-PL" dirty="0" smtClean="0">
                <a:sym typeface="Wingdings" pitchFamily="2" charset="2"/>
              </a:rPr>
              <a:t> </a:t>
            </a:r>
            <a:r>
              <a:rPr lang="pl-PL" dirty="0" smtClean="0">
                <a:solidFill>
                  <a:schemeClr val="bg1"/>
                </a:solidFill>
                <a:sym typeface="Wingdings" pitchFamily="2" charset="2"/>
              </a:rPr>
              <a:t>T &amp; EM </a:t>
            </a:r>
            <a:r>
              <a:rPr lang="pl-PL" dirty="0" smtClean="0">
                <a:sym typeface="Wingdings" pitchFamily="2" charset="2"/>
              </a:rPr>
              <a:t>v </a:t>
            </a:r>
            <a:r>
              <a:rPr lang="pl-PL" dirty="0" err="1" smtClean="0">
                <a:sym typeface="Wingdings" pitchFamily="2" charset="2"/>
              </a:rPr>
              <a:t>short</a:t>
            </a:r>
            <a:r>
              <a:rPr lang="pl-PL" dirty="0" smtClean="0">
                <a:sym typeface="Wingdings" pitchFamily="2" charset="2"/>
              </a:rPr>
              <a:t>  (</a:t>
            </a:r>
            <a:r>
              <a:rPr lang="pl-PL" dirty="0" smtClean="0">
                <a:sym typeface="Wingdings" pitchFamily="2" charset="2"/>
              </a:rPr>
              <a:t>0.1s) </a:t>
            </a:r>
            <a:r>
              <a:rPr lang="pl-PL" dirty="0" smtClean="0">
                <a:sym typeface="Wingdings" pitchFamily="2" charset="2"/>
              </a:rPr>
              <a:t>&amp; </a:t>
            </a:r>
            <a:r>
              <a:rPr lang="pl-PL" dirty="0" err="1" smtClean="0">
                <a:sym typeface="Wingdings" pitchFamily="2" charset="2"/>
              </a:rPr>
              <a:t>long</a:t>
            </a:r>
            <a:r>
              <a:rPr lang="pl-PL" dirty="0" smtClean="0">
                <a:sym typeface="Wingdings" pitchFamily="2" charset="2"/>
              </a:rPr>
              <a:t> (</a:t>
            </a:r>
            <a:r>
              <a:rPr lang="pl-PL" dirty="0" err="1" smtClean="0">
                <a:sym typeface="Wingdings" pitchFamily="2" charset="2"/>
              </a:rPr>
              <a:t>hours</a:t>
            </a:r>
            <a:r>
              <a:rPr lang="pl-PL" dirty="0" smtClean="0">
                <a:sym typeface="Wingdings" pitchFamily="2" charset="2"/>
              </a:rPr>
              <a:t>) </a:t>
            </a:r>
            <a:r>
              <a:rPr lang="pl-PL" dirty="0" err="1" smtClean="0">
                <a:sym typeface="Wingdings" pitchFamily="2" charset="2"/>
              </a:rPr>
              <a:t>timescales</a:t>
            </a:r>
            <a:endParaRPr lang="pl-PL" dirty="0" smtClean="0"/>
          </a:p>
          <a:p>
            <a:r>
              <a:rPr lang="pl-PL" dirty="0" err="1" smtClean="0"/>
              <a:t>Allow</a:t>
            </a:r>
            <a:r>
              <a:rPr lang="pl-PL" dirty="0" smtClean="0"/>
              <a:t> for </a:t>
            </a:r>
            <a:r>
              <a:rPr lang="pl-PL" dirty="0" smtClean="0"/>
              <a:t>medium-</a:t>
            </a:r>
            <a:r>
              <a:rPr lang="pl-PL" dirty="0" err="1" smtClean="0"/>
              <a:t>angular</a:t>
            </a:r>
            <a:r>
              <a:rPr lang="pl-PL" dirty="0" smtClean="0"/>
              <a:t>-resolution </a:t>
            </a:r>
            <a:r>
              <a:rPr lang="pl-PL" dirty="0" err="1" smtClean="0"/>
              <a:t>imaging</a:t>
            </a:r>
            <a:r>
              <a:rPr lang="pl-PL" dirty="0" smtClean="0"/>
              <a:t> in </a:t>
            </a:r>
            <a:r>
              <a:rPr lang="pl-PL" dirty="0" err="1" smtClean="0"/>
              <a:t>this</a:t>
            </a:r>
            <a:r>
              <a:rPr lang="pl-PL" dirty="0" smtClean="0"/>
              <a:t> </a:t>
            </a:r>
            <a:r>
              <a:rPr lang="pl-PL" dirty="0" err="1" smtClean="0"/>
              <a:t>range</a:t>
            </a:r>
            <a:r>
              <a:rPr lang="pl-PL" dirty="0" smtClean="0"/>
              <a:t> – </a:t>
            </a:r>
            <a:r>
              <a:rPr lang="pl-PL" dirty="0" err="1" smtClean="0"/>
              <a:t>resolve</a:t>
            </a:r>
            <a:r>
              <a:rPr lang="pl-PL" dirty="0" smtClean="0"/>
              <a:t> </a:t>
            </a:r>
            <a:r>
              <a:rPr lang="pl-PL" dirty="0" err="1" smtClean="0"/>
              <a:t>individual</a:t>
            </a:r>
            <a:r>
              <a:rPr lang="pl-PL" dirty="0" smtClean="0"/>
              <a:t> AR </a:t>
            </a:r>
            <a:r>
              <a:rPr lang="pl-PL" dirty="0" err="1" smtClean="0"/>
              <a:t>spectral</a:t>
            </a:r>
            <a:r>
              <a:rPr lang="pl-PL" dirty="0" smtClean="0"/>
              <a:t> &amp; </a:t>
            </a:r>
            <a:r>
              <a:rPr lang="pl-PL" dirty="0" err="1" smtClean="0"/>
              <a:t>time</a:t>
            </a:r>
            <a:r>
              <a:rPr lang="pl-PL" dirty="0" smtClean="0"/>
              <a:t> </a:t>
            </a:r>
            <a:r>
              <a:rPr lang="pl-PL" dirty="0" err="1" smtClean="0"/>
              <a:t>components</a:t>
            </a:r>
            <a:r>
              <a:rPr lang="pl-PL" dirty="0" smtClean="0"/>
              <a:t> </a:t>
            </a:r>
            <a:r>
              <a:rPr lang="pl-PL" dirty="0" smtClean="0">
                <a:sym typeface="Wingdings" pitchFamily="2" charset="2"/>
              </a:rPr>
              <a:t> </a:t>
            </a:r>
            <a:r>
              <a:rPr lang="pl-PL" dirty="0" err="1" smtClean="0">
                <a:sym typeface="Wingdings" pitchFamily="2" charset="2"/>
              </a:rPr>
              <a:t>study</a:t>
            </a:r>
            <a:r>
              <a:rPr lang="pl-PL" dirty="0" smtClean="0">
                <a:sym typeface="Wingdings" pitchFamily="2" charset="2"/>
              </a:rPr>
              <a:t> AR </a:t>
            </a:r>
            <a:r>
              <a:rPr lang="pl-PL" dirty="0" err="1" smtClean="0">
                <a:sym typeface="Wingdings" pitchFamily="2" charset="2"/>
              </a:rPr>
              <a:t>energy</a:t>
            </a:r>
            <a:r>
              <a:rPr lang="pl-PL" dirty="0" smtClean="0">
                <a:sym typeface="Wingdings" pitchFamily="2" charset="2"/>
              </a:rPr>
              <a:t> </a:t>
            </a:r>
            <a:r>
              <a:rPr lang="pl-PL" dirty="0" err="1" smtClean="0">
                <a:sym typeface="Wingdings" pitchFamily="2" charset="2"/>
              </a:rPr>
              <a:t>balance</a:t>
            </a:r>
            <a:r>
              <a:rPr lang="pl-PL" dirty="0" smtClean="0">
                <a:sym typeface="Wingdings" pitchFamily="2" charset="2"/>
              </a:rPr>
              <a:t> </a:t>
            </a:r>
            <a:r>
              <a:rPr lang="pl-PL" dirty="0" smtClean="0">
                <a:sym typeface="Wingdings" pitchFamily="2" charset="2"/>
              </a:rPr>
              <a:t>– </a:t>
            </a:r>
            <a:r>
              <a:rPr lang="pl-PL" dirty="0" err="1" smtClean="0">
                <a:sym typeface="Wingdings" pitchFamily="2" charset="2"/>
              </a:rPr>
              <a:t>i.e</a:t>
            </a:r>
            <a:r>
              <a:rPr lang="pl-PL" dirty="0" smtClean="0">
                <a:sym typeface="Wingdings" pitchFamily="2" charset="2"/>
              </a:rPr>
              <a:t> </a:t>
            </a:r>
            <a:r>
              <a:rPr lang="pl-PL" dirty="0" smtClean="0">
                <a:solidFill>
                  <a:schemeClr val="bg1"/>
                </a:solidFill>
                <a:sym typeface="Wingdings" pitchFamily="2" charset="2"/>
              </a:rPr>
              <a:t>the </a:t>
            </a:r>
            <a:r>
              <a:rPr lang="pl-PL" dirty="0" err="1" smtClean="0">
                <a:solidFill>
                  <a:schemeClr val="bg1"/>
                </a:solidFill>
                <a:sym typeface="Wingdings" pitchFamily="2" charset="2"/>
              </a:rPr>
              <a:t>thermal</a:t>
            </a:r>
            <a:r>
              <a:rPr lang="pl-PL" dirty="0" smtClean="0">
                <a:solidFill>
                  <a:schemeClr val="bg1"/>
                </a:solidFill>
                <a:sym typeface="Wingdings" pitchFamily="2" charset="2"/>
              </a:rPr>
              <a:t> component</a:t>
            </a:r>
            <a:endParaRPr lang="pl-PL" dirty="0">
              <a:solidFill>
                <a:schemeClr val="bg1"/>
              </a:solidFill>
            </a:endParaRPr>
          </a:p>
        </p:txBody>
      </p:sp>
    </p:spTree>
    <p:extLst>
      <p:ext uri="{BB962C8B-B14F-4D97-AF65-F5344CB8AC3E}">
        <p14:creationId xmlns:p14="http://schemas.microsoft.com/office/powerpoint/2010/main" val="1432654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Lone</a:t>
            </a:r>
            <a:r>
              <a:rPr lang="pl-PL" dirty="0" smtClean="0"/>
              <a:t> AR 11024 </a:t>
            </a:r>
            <a:r>
              <a:rPr lang="pl-PL" dirty="0" err="1" smtClean="0"/>
              <a:t>studies</a:t>
            </a:r>
            <a:r>
              <a:rPr lang="pl-PL" dirty="0" smtClean="0"/>
              <a:t> </a:t>
            </a:r>
            <a:r>
              <a:rPr lang="pl-PL" sz="2800" dirty="0" smtClean="0"/>
              <a:t>in </a:t>
            </a:r>
            <a:r>
              <a:rPr lang="pl-PL" sz="2800" dirty="0" err="1" smtClean="0"/>
              <a:t>progress</a:t>
            </a:r>
            <a:r>
              <a:rPr lang="pl-PL" sz="2800" dirty="0" smtClean="0"/>
              <a:t> (BS, MS, Harvard)</a:t>
            </a:r>
            <a:endParaRPr lang="pl-PL" sz="2800" dirty="0"/>
          </a:p>
        </p:txBody>
      </p:sp>
      <p:sp>
        <p:nvSpPr>
          <p:cNvPr id="3" name="Symbol zastępczy zawartości 2"/>
          <p:cNvSpPr>
            <a:spLocks noGrp="1"/>
          </p:cNvSpPr>
          <p:nvPr>
            <p:ph idx="1"/>
          </p:nvPr>
        </p:nvSpPr>
        <p:spPr>
          <a:xfrm>
            <a:off x="6012160" y="1600200"/>
            <a:ext cx="2674640" cy="4525963"/>
          </a:xfrm>
        </p:spPr>
        <p:txBody>
          <a:bodyPr/>
          <a:lstStyle/>
          <a:p>
            <a:r>
              <a:rPr lang="pl-PL" dirty="0" err="1" smtClean="0"/>
              <a:t>Variability</a:t>
            </a:r>
            <a:r>
              <a:rPr lang="pl-PL" dirty="0" smtClean="0"/>
              <a:t> in </a:t>
            </a:r>
            <a:r>
              <a:rPr lang="pl-PL" dirty="0" err="1" smtClean="0"/>
              <a:t>timescales</a:t>
            </a:r>
            <a:r>
              <a:rPr lang="pl-PL" dirty="0" smtClean="0"/>
              <a:t> 1 s ÷ </a:t>
            </a:r>
            <a:r>
              <a:rPr lang="pl-PL" dirty="0" err="1" smtClean="0"/>
              <a:t>days</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556659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Łącznik prostoliniowy 4"/>
          <p:cNvCxnSpPr/>
          <p:nvPr/>
        </p:nvCxnSpPr>
        <p:spPr>
          <a:xfrm>
            <a:off x="683568" y="2924944"/>
            <a:ext cx="527856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pole tekstowe 5"/>
          <p:cNvSpPr txBox="1"/>
          <p:nvPr/>
        </p:nvSpPr>
        <p:spPr>
          <a:xfrm>
            <a:off x="899592" y="2596842"/>
            <a:ext cx="3233578" cy="400110"/>
          </a:xfrm>
          <a:prstGeom prst="rect">
            <a:avLst/>
          </a:prstGeom>
          <a:noFill/>
        </p:spPr>
        <p:txBody>
          <a:bodyPr wrap="none" rtlCol="0">
            <a:spAutoFit/>
          </a:bodyPr>
          <a:lstStyle/>
          <a:p>
            <a:pPr algn="ctr"/>
            <a:r>
              <a:rPr lang="pl-PL" sz="2000" dirty="0" smtClean="0">
                <a:solidFill>
                  <a:schemeClr val="tx2">
                    <a:lumMod val="60000"/>
                    <a:lumOff val="40000"/>
                  </a:schemeClr>
                </a:solidFill>
              </a:rPr>
              <a:t>GOES </a:t>
            </a:r>
            <a:r>
              <a:rPr lang="pl-PL" sz="2000" dirty="0" err="1" smtClean="0">
                <a:solidFill>
                  <a:schemeClr val="tx2">
                    <a:lumMod val="60000"/>
                    <a:lumOff val="40000"/>
                  </a:schemeClr>
                </a:solidFill>
              </a:rPr>
              <a:t>sensitivity</a:t>
            </a:r>
            <a:r>
              <a:rPr lang="pl-PL" sz="2000" dirty="0" smtClean="0">
                <a:solidFill>
                  <a:schemeClr val="tx2">
                    <a:lumMod val="60000"/>
                    <a:lumOff val="40000"/>
                  </a:schemeClr>
                </a:solidFill>
              </a:rPr>
              <a:t> </a:t>
            </a:r>
            <a:r>
              <a:rPr lang="pl-PL" sz="2000" dirty="0" err="1" smtClean="0">
                <a:solidFill>
                  <a:schemeClr val="tx2">
                    <a:lumMod val="60000"/>
                    <a:lumOff val="40000"/>
                  </a:schemeClr>
                </a:solidFill>
              </a:rPr>
              <a:t>threshold</a:t>
            </a:r>
            <a:endParaRPr lang="pl-PL" sz="2000" dirty="0" smtClean="0">
              <a:solidFill>
                <a:schemeClr val="tx2">
                  <a:lumMod val="60000"/>
                  <a:lumOff val="40000"/>
                </a:schemeClr>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717032"/>
            <a:ext cx="2084599" cy="212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491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solidFill>
                  <a:srgbClr val="FFFF00"/>
                </a:solidFill>
              </a:rPr>
              <a:t>Typical</a:t>
            </a:r>
            <a:r>
              <a:rPr lang="pl-PL" dirty="0" smtClean="0">
                <a:solidFill>
                  <a:srgbClr val="FFFF00"/>
                </a:solidFill>
              </a:rPr>
              <a:t> </a:t>
            </a:r>
            <a:r>
              <a:rPr lang="pl-PL" dirty="0" err="1" smtClean="0">
                <a:solidFill>
                  <a:srgbClr val="FFFF00"/>
                </a:solidFill>
              </a:rPr>
              <a:t>flux</a:t>
            </a:r>
            <a:r>
              <a:rPr lang="pl-PL" dirty="0" smtClean="0">
                <a:solidFill>
                  <a:srgbClr val="FFFF00"/>
                </a:solidFill>
              </a:rPr>
              <a:t> </a:t>
            </a:r>
            <a:r>
              <a:rPr lang="pl-PL" dirty="0" err="1" smtClean="0">
                <a:solidFill>
                  <a:srgbClr val="FFFF00"/>
                </a:solidFill>
              </a:rPr>
              <a:t>values</a:t>
            </a:r>
            <a:r>
              <a:rPr lang="pl-PL" dirty="0" smtClean="0">
                <a:solidFill>
                  <a:srgbClr val="FFFF00"/>
                </a:solidFill>
              </a:rPr>
              <a:t> for non-</a:t>
            </a:r>
            <a:r>
              <a:rPr lang="pl-PL" dirty="0" err="1" smtClean="0">
                <a:solidFill>
                  <a:srgbClr val="FFFF00"/>
                </a:solidFill>
              </a:rPr>
              <a:t>active</a:t>
            </a:r>
            <a:r>
              <a:rPr lang="pl-PL" dirty="0" smtClean="0">
                <a:solidFill>
                  <a:srgbClr val="FFFF00"/>
                </a:solidFill>
              </a:rPr>
              <a:t> Sun</a:t>
            </a:r>
            <a:endParaRPr lang="pl-PL" dirty="0">
              <a:solidFill>
                <a:srgbClr val="FFFF00"/>
              </a:solidFill>
            </a:endParaRPr>
          </a:p>
        </p:txBody>
      </p:sp>
      <p:sp>
        <p:nvSpPr>
          <p:cNvPr id="3" name="Symbol zastępczy zawartości 2"/>
          <p:cNvSpPr>
            <a:spLocks noGrp="1"/>
          </p:cNvSpPr>
          <p:nvPr>
            <p:ph idx="1"/>
          </p:nvPr>
        </p:nvSpPr>
        <p:spPr/>
        <p:txBody>
          <a:bodyPr/>
          <a:lstStyle/>
          <a:p>
            <a:r>
              <a:rPr lang="pl-PL" dirty="0" smtClean="0"/>
              <a:t>Be 12 </a:t>
            </a:r>
            <a:r>
              <a:rPr lang="pl-PL" dirty="0"/>
              <a:t>µ </a:t>
            </a:r>
            <a:r>
              <a:rPr lang="pl-PL" dirty="0" err="1"/>
              <a:t>thicknes</a:t>
            </a:r>
            <a:r>
              <a:rPr lang="pl-PL" dirty="0"/>
              <a:t> </a:t>
            </a:r>
            <a:r>
              <a:rPr lang="pl-PL" dirty="0" err="1" smtClean="0"/>
              <a:t>filter</a:t>
            </a:r>
            <a:r>
              <a:rPr lang="pl-PL" dirty="0" smtClean="0"/>
              <a:t>, </a:t>
            </a:r>
          </a:p>
          <a:p>
            <a:r>
              <a:rPr lang="pl-PL" dirty="0" smtClean="0"/>
              <a:t>0.5 mm </a:t>
            </a:r>
            <a:r>
              <a:rPr lang="pl-PL" dirty="0" err="1" smtClean="0"/>
              <a:t>thickness</a:t>
            </a:r>
            <a:r>
              <a:rPr lang="pl-PL" dirty="0" smtClean="0"/>
              <a:t> Si </a:t>
            </a:r>
            <a:r>
              <a:rPr lang="pl-PL" dirty="0" err="1" smtClean="0"/>
              <a:t>crystal</a:t>
            </a:r>
            <a:r>
              <a:rPr lang="pl-PL" dirty="0" smtClean="0"/>
              <a:t> (absorber)</a:t>
            </a:r>
          </a:p>
          <a:p>
            <a:pPr marL="0" indent="0" algn="ctr">
              <a:buNone/>
            </a:pPr>
            <a:r>
              <a:rPr lang="pl-PL" sz="4000" dirty="0" smtClean="0"/>
              <a:t>~10 </a:t>
            </a:r>
            <a:r>
              <a:rPr lang="pl-PL" sz="4000" dirty="0" err="1" smtClean="0"/>
              <a:t>cts</a:t>
            </a:r>
            <a:r>
              <a:rPr lang="pl-PL" sz="4000" dirty="0" smtClean="0"/>
              <a:t>/s/mm</a:t>
            </a:r>
            <a:r>
              <a:rPr lang="pl-PL" sz="4000" b="1" baseline="30000" dirty="0" smtClean="0"/>
              <a:t>2</a:t>
            </a:r>
          </a:p>
          <a:p>
            <a:pPr lvl="1"/>
            <a:r>
              <a:rPr lang="pl-PL" dirty="0" smtClean="0"/>
              <a:t>1-few cm</a:t>
            </a:r>
            <a:r>
              <a:rPr lang="pl-PL" b="1" baseline="30000" dirty="0" smtClean="0"/>
              <a:t>2</a:t>
            </a:r>
            <a:r>
              <a:rPr lang="pl-PL" dirty="0" smtClean="0"/>
              <a:t> in order to </a:t>
            </a:r>
            <a:r>
              <a:rPr lang="pl-PL" dirty="0" err="1" smtClean="0"/>
              <a:t>collect</a:t>
            </a:r>
            <a:r>
              <a:rPr lang="pl-PL" dirty="0" smtClean="0"/>
              <a:t>  </a:t>
            </a:r>
            <a:r>
              <a:rPr lang="pl-PL" dirty="0" err="1" smtClean="0"/>
              <a:t>few</a:t>
            </a:r>
            <a:r>
              <a:rPr lang="pl-PL" dirty="0" smtClean="0"/>
              <a:t> </a:t>
            </a:r>
            <a:r>
              <a:rPr lang="pl-PL" dirty="0" err="1" smtClean="0"/>
              <a:t>thousands</a:t>
            </a:r>
            <a:r>
              <a:rPr lang="pl-PL" dirty="0" smtClean="0"/>
              <a:t> </a:t>
            </a:r>
            <a:r>
              <a:rPr lang="pl-PL" dirty="0" err="1" smtClean="0"/>
              <a:t>cts</a:t>
            </a:r>
            <a:r>
              <a:rPr lang="pl-PL" dirty="0"/>
              <a:t> </a:t>
            </a:r>
            <a:r>
              <a:rPr lang="pl-PL" dirty="0" smtClean="0"/>
              <a:t>in 1s </a:t>
            </a:r>
            <a:r>
              <a:rPr lang="pl-PL" dirty="0" err="1" smtClean="0"/>
              <a:t>necessary</a:t>
            </a:r>
            <a:r>
              <a:rPr lang="pl-PL" dirty="0" smtClean="0"/>
              <a:t> </a:t>
            </a:r>
            <a:r>
              <a:rPr lang="pl-PL" dirty="0" smtClean="0">
                <a:sym typeface="Wingdings" pitchFamily="2" charset="2"/>
              </a:rPr>
              <a:t> </a:t>
            </a:r>
            <a:r>
              <a:rPr lang="pl-PL" dirty="0" err="1" smtClean="0"/>
              <a:t>reveal</a:t>
            </a:r>
            <a:r>
              <a:rPr lang="pl-PL" dirty="0" smtClean="0"/>
              <a:t> spectra </a:t>
            </a:r>
            <a:r>
              <a:rPr lang="pl-PL" dirty="0" err="1" smtClean="0"/>
              <a:t>at</a:t>
            </a:r>
            <a:r>
              <a:rPr lang="pl-PL" dirty="0" smtClean="0"/>
              <a:t> </a:t>
            </a:r>
            <a:r>
              <a:rPr lang="pl-PL" dirty="0" err="1" smtClean="0"/>
              <a:t>few</a:t>
            </a:r>
            <a:r>
              <a:rPr lang="pl-PL" dirty="0" smtClean="0"/>
              <a:t> </a:t>
            </a:r>
            <a:r>
              <a:rPr lang="pl-PL" dirty="0" err="1" smtClean="0"/>
              <a:t>keV</a:t>
            </a:r>
            <a:endParaRPr lang="pl-PL" dirty="0" smtClean="0"/>
          </a:p>
          <a:p>
            <a:r>
              <a:rPr lang="pl-PL" dirty="0" err="1" smtClean="0"/>
              <a:t>Classical</a:t>
            </a:r>
            <a:r>
              <a:rPr lang="pl-PL" dirty="0" smtClean="0"/>
              <a:t> </a:t>
            </a:r>
            <a:r>
              <a:rPr lang="pl-PL" dirty="0" err="1" smtClean="0"/>
              <a:t>detectors</a:t>
            </a:r>
            <a:r>
              <a:rPr lang="pl-PL" dirty="0" smtClean="0"/>
              <a:t>:  300eV resolution, </a:t>
            </a:r>
            <a:r>
              <a:rPr lang="pl-PL" dirty="0" err="1" smtClean="0"/>
              <a:t>better</a:t>
            </a:r>
            <a:r>
              <a:rPr lang="pl-PL" dirty="0" smtClean="0"/>
              <a:t> (~130 </a:t>
            </a:r>
            <a:r>
              <a:rPr lang="pl-PL" dirty="0" err="1" smtClean="0"/>
              <a:t>eV</a:t>
            </a:r>
            <a:r>
              <a:rPr lang="pl-PL" dirty="0" smtClean="0"/>
              <a:t>) </a:t>
            </a:r>
            <a:r>
              <a:rPr lang="pl-PL" dirty="0" err="1" smtClean="0"/>
              <a:t>desired</a:t>
            </a:r>
            <a:endParaRPr lang="pl-PL" dirty="0"/>
          </a:p>
        </p:txBody>
      </p:sp>
    </p:spTree>
    <p:extLst>
      <p:ext uri="{BB962C8B-B14F-4D97-AF65-F5344CB8AC3E}">
        <p14:creationId xmlns:p14="http://schemas.microsoft.com/office/powerpoint/2010/main" val="3461693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FF00"/>
                </a:solidFill>
              </a:rPr>
              <a:t>For </a:t>
            </a:r>
            <a:r>
              <a:rPr lang="pl-PL" dirty="0" err="1" smtClean="0">
                <a:solidFill>
                  <a:srgbClr val="FFFF00"/>
                </a:solidFill>
              </a:rPr>
              <a:t>very</a:t>
            </a:r>
            <a:r>
              <a:rPr lang="pl-PL" dirty="0" smtClean="0">
                <a:solidFill>
                  <a:srgbClr val="FFFF00"/>
                </a:solidFill>
              </a:rPr>
              <a:t> </a:t>
            </a:r>
            <a:r>
              <a:rPr lang="pl-PL" dirty="0" err="1" smtClean="0">
                <a:solidFill>
                  <a:srgbClr val="FFFF00"/>
                </a:solidFill>
              </a:rPr>
              <a:t>active</a:t>
            </a:r>
            <a:r>
              <a:rPr lang="pl-PL" dirty="0" smtClean="0">
                <a:solidFill>
                  <a:srgbClr val="FFFF00"/>
                </a:solidFill>
              </a:rPr>
              <a:t> Sun (X20 </a:t>
            </a:r>
            <a:r>
              <a:rPr lang="pl-PL" dirty="0" err="1" smtClean="0">
                <a:solidFill>
                  <a:srgbClr val="FFFF00"/>
                </a:solidFill>
              </a:rPr>
              <a:t>flare</a:t>
            </a:r>
            <a:r>
              <a:rPr lang="pl-PL" dirty="0" smtClean="0">
                <a:solidFill>
                  <a:srgbClr val="FFFF00"/>
                </a:solidFill>
              </a:rPr>
              <a:t>)</a:t>
            </a:r>
            <a:endParaRPr lang="pl-PL" dirty="0">
              <a:solidFill>
                <a:srgbClr val="FFFF00"/>
              </a:solidFill>
            </a:endParaRPr>
          </a:p>
        </p:txBody>
      </p:sp>
      <p:sp>
        <p:nvSpPr>
          <p:cNvPr id="3" name="Symbol zastępczy zawartości 2"/>
          <p:cNvSpPr>
            <a:spLocks noGrp="1"/>
          </p:cNvSpPr>
          <p:nvPr>
            <p:ph idx="1"/>
          </p:nvPr>
        </p:nvSpPr>
        <p:spPr/>
        <p:txBody>
          <a:bodyPr/>
          <a:lstStyle/>
          <a:p>
            <a:r>
              <a:rPr lang="pl-PL" dirty="0" smtClean="0">
                <a:solidFill>
                  <a:schemeClr val="bg1"/>
                </a:solidFill>
              </a:rPr>
              <a:t>10^8 </a:t>
            </a:r>
            <a:r>
              <a:rPr lang="pl-PL" dirty="0" err="1" smtClean="0">
                <a:solidFill>
                  <a:schemeClr val="bg1"/>
                </a:solidFill>
              </a:rPr>
              <a:t>cts</a:t>
            </a:r>
            <a:r>
              <a:rPr lang="pl-PL" dirty="0" smtClean="0">
                <a:solidFill>
                  <a:schemeClr val="bg1"/>
                </a:solidFill>
              </a:rPr>
              <a:t>/s/mm2 </a:t>
            </a:r>
            <a:r>
              <a:rPr lang="pl-PL" sz="2800" dirty="0" smtClean="0"/>
              <a:t>!!!, </a:t>
            </a:r>
            <a:r>
              <a:rPr lang="pl-PL" sz="2800" dirty="0" err="1" smtClean="0"/>
              <a:t>so</a:t>
            </a:r>
            <a:r>
              <a:rPr lang="pl-PL" sz="2800" dirty="0" smtClean="0"/>
              <a:t> </a:t>
            </a:r>
            <a:r>
              <a:rPr lang="pl-PL" sz="2800" dirty="0" err="1" smtClean="0"/>
              <a:t>apertures</a:t>
            </a:r>
            <a:r>
              <a:rPr lang="pl-PL" sz="2800" dirty="0" smtClean="0"/>
              <a:t> </a:t>
            </a:r>
            <a:r>
              <a:rPr lang="pl-PL" sz="2800" dirty="0" err="1" smtClean="0"/>
              <a:t>should</a:t>
            </a:r>
            <a:r>
              <a:rPr lang="pl-PL" sz="2800" dirty="0" smtClean="0"/>
              <a:t> be of the order of 10 </a:t>
            </a:r>
            <a:r>
              <a:rPr lang="pl-PL" sz="2800" dirty="0" err="1" smtClean="0"/>
              <a:t>microns</a:t>
            </a:r>
            <a:r>
              <a:rPr lang="pl-PL" sz="2800" dirty="0" smtClean="0"/>
              <a:t> in order to </a:t>
            </a:r>
            <a:r>
              <a:rPr lang="pl-PL" sz="2800" dirty="0" err="1" smtClean="0"/>
              <a:t>operate</a:t>
            </a:r>
            <a:r>
              <a:rPr lang="pl-PL" sz="2800" dirty="0" smtClean="0"/>
              <a:t> </a:t>
            </a:r>
            <a:r>
              <a:rPr lang="pl-PL" sz="2800" dirty="0" err="1" smtClean="0"/>
              <a:t>at</a:t>
            </a:r>
            <a:r>
              <a:rPr lang="pl-PL" sz="2800" dirty="0" smtClean="0"/>
              <a:t> 10</a:t>
            </a:r>
            <a:r>
              <a:rPr lang="pl-PL" sz="2800" b="1" baseline="30000" dirty="0" smtClean="0"/>
              <a:t>4</a:t>
            </a:r>
            <a:r>
              <a:rPr lang="pl-PL" sz="2800" dirty="0" smtClean="0"/>
              <a:t> </a:t>
            </a:r>
            <a:r>
              <a:rPr lang="pl-PL" sz="2800" dirty="0" err="1" smtClean="0"/>
              <a:t>cts</a:t>
            </a:r>
            <a:r>
              <a:rPr lang="pl-PL" sz="2800" dirty="0" smtClean="0"/>
              <a:t>/s </a:t>
            </a:r>
            <a:r>
              <a:rPr lang="pl-PL" sz="2800" dirty="0" err="1" smtClean="0"/>
              <a:t>or</a:t>
            </a:r>
            <a:r>
              <a:rPr lang="pl-PL" sz="2800" dirty="0" smtClean="0"/>
              <a:t> much </a:t>
            </a:r>
            <a:r>
              <a:rPr lang="pl-PL" sz="2800" dirty="0" err="1" smtClean="0"/>
              <a:t>thicker</a:t>
            </a:r>
            <a:r>
              <a:rPr lang="pl-PL" sz="2800" dirty="0" smtClean="0"/>
              <a:t> </a:t>
            </a:r>
            <a:r>
              <a:rPr lang="pl-PL" sz="2800" dirty="0" err="1" smtClean="0"/>
              <a:t>filters</a:t>
            </a:r>
            <a:r>
              <a:rPr lang="pl-PL" sz="2800" dirty="0" smtClean="0"/>
              <a:t> </a:t>
            </a:r>
            <a:r>
              <a:rPr lang="pl-PL" sz="2800" dirty="0" err="1" smtClean="0"/>
              <a:t>must</a:t>
            </a:r>
            <a:r>
              <a:rPr lang="pl-PL" sz="2800" dirty="0" smtClean="0"/>
              <a:t> be applied </a:t>
            </a:r>
            <a:r>
              <a:rPr lang="pl-PL" sz="2000" dirty="0" smtClean="0">
                <a:solidFill>
                  <a:schemeClr val="bg1"/>
                </a:solidFill>
              </a:rPr>
              <a:t>(</a:t>
            </a:r>
            <a:r>
              <a:rPr lang="pl-PL" sz="2000" dirty="0" err="1" smtClean="0">
                <a:solidFill>
                  <a:schemeClr val="bg1"/>
                </a:solidFill>
              </a:rPr>
              <a:t>three</a:t>
            </a:r>
            <a:r>
              <a:rPr lang="pl-PL" sz="2000" dirty="0" smtClean="0">
                <a:solidFill>
                  <a:schemeClr val="bg1"/>
                </a:solidFill>
              </a:rPr>
              <a:t> </a:t>
            </a:r>
            <a:r>
              <a:rPr lang="pl-PL" sz="2000" dirty="0" err="1" smtClean="0">
                <a:solidFill>
                  <a:schemeClr val="bg1"/>
                </a:solidFill>
              </a:rPr>
              <a:t>apertures</a:t>
            </a:r>
            <a:r>
              <a:rPr lang="pl-PL" sz="2000" dirty="0" smtClean="0">
                <a:solidFill>
                  <a:schemeClr val="bg1"/>
                </a:solidFill>
              </a:rPr>
              <a:t>, </a:t>
            </a:r>
            <a:r>
              <a:rPr lang="pl-PL" sz="2000" dirty="0" err="1" smtClean="0">
                <a:solidFill>
                  <a:schemeClr val="bg1"/>
                </a:solidFill>
              </a:rPr>
              <a:t>factor</a:t>
            </a:r>
            <a:r>
              <a:rPr lang="pl-PL" sz="2000" dirty="0" smtClean="0">
                <a:solidFill>
                  <a:schemeClr val="bg1"/>
                </a:solidFill>
              </a:rPr>
              <a:t> 50 </a:t>
            </a:r>
            <a:r>
              <a:rPr lang="pl-PL" sz="2000" dirty="0" err="1" smtClean="0">
                <a:solidFill>
                  <a:schemeClr val="bg1"/>
                </a:solidFill>
              </a:rPr>
              <a:t>progression</a:t>
            </a:r>
            <a:r>
              <a:rPr lang="pl-PL" sz="2000" dirty="0" smtClean="0">
                <a:solidFill>
                  <a:schemeClr val="bg1"/>
                </a:solidFill>
              </a:rPr>
              <a:t> of </a:t>
            </a:r>
            <a:r>
              <a:rPr lang="pl-PL" sz="2000" dirty="0" err="1" smtClean="0">
                <a:solidFill>
                  <a:schemeClr val="bg1"/>
                </a:solidFill>
              </a:rPr>
              <a:t>decreasing</a:t>
            </a:r>
            <a:r>
              <a:rPr lang="pl-PL" sz="2000" dirty="0" smtClean="0">
                <a:solidFill>
                  <a:schemeClr val="bg1"/>
                </a:solidFill>
              </a:rPr>
              <a:t> </a:t>
            </a:r>
            <a:r>
              <a:rPr lang="pl-PL" sz="2000" dirty="0" err="1" smtClean="0">
                <a:solidFill>
                  <a:schemeClr val="bg1"/>
                </a:solidFill>
              </a:rPr>
              <a:t>size</a:t>
            </a:r>
            <a:r>
              <a:rPr lang="pl-PL" sz="2000" dirty="0" smtClean="0">
                <a:solidFill>
                  <a:schemeClr val="bg1"/>
                </a:solidFill>
              </a:rPr>
              <a:t> </a:t>
            </a:r>
            <a:r>
              <a:rPr lang="pl-PL" sz="2000" dirty="0" err="1" smtClean="0">
                <a:solidFill>
                  <a:schemeClr val="bg1"/>
                </a:solidFill>
              </a:rPr>
              <a:t>used</a:t>
            </a:r>
            <a:r>
              <a:rPr lang="pl-PL" sz="2000" dirty="0" smtClean="0">
                <a:solidFill>
                  <a:schemeClr val="bg1"/>
                </a:solidFill>
              </a:rPr>
              <a:t> in SphinX)</a:t>
            </a:r>
            <a:endParaRPr lang="pl-PL" sz="2800" dirty="0" smtClean="0">
              <a:solidFill>
                <a:schemeClr val="bg1"/>
              </a:solidFill>
            </a:endParaRPr>
          </a:p>
          <a:p>
            <a:r>
              <a:rPr lang="pl-PL" sz="2800" dirty="0" smtClean="0"/>
              <a:t>RHESSI „</a:t>
            </a:r>
            <a:r>
              <a:rPr lang="pl-PL" sz="2800" dirty="0" err="1" smtClean="0"/>
              <a:t>adventure</a:t>
            </a:r>
            <a:r>
              <a:rPr lang="pl-PL" sz="2800" dirty="0" smtClean="0"/>
              <a:t>” with </a:t>
            </a:r>
            <a:r>
              <a:rPr lang="pl-PL" sz="2800" dirty="0" err="1" smtClean="0"/>
              <a:t>attenuators</a:t>
            </a:r>
            <a:r>
              <a:rPr lang="pl-PL" sz="2800" dirty="0" smtClean="0"/>
              <a:t> (</a:t>
            </a:r>
            <a:r>
              <a:rPr lang="pl-PL" sz="2800" dirty="0" err="1" smtClean="0"/>
              <a:t>elaborated</a:t>
            </a:r>
            <a:r>
              <a:rPr lang="pl-PL" sz="2800" dirty="0" smtClean="0"/>
              <a:t> </a:t>
            </a:r>
            <a:r>
              <a:rPr lang="pl-PL" sz="2800" dirty="0" err="1" smtClean="0"/>
              <a:t>thicker</a:t>
            </a:r>
            <a:r>
              <a:rPr lang="pl-PL" sz="2800" dirty="0" smtClean="0"/>
              <a:t> </a:t>
            </a:r>
            <a:r>
              <a:rPr lang="pl-PL" sz="2800" dirty="0" err="1" smtClean="0"/>
              <a:t>filters</a:t>
            </a:r>
            <a:r>
              <a:rPr lang="pl-PL" sz="2800" dirty="0" smtClean="0"/>
              <a:t>) </a:t>
            </a:r>
            <a:r>
              <a:rPr lang="pl-PL" sz="2800" dirty="0" err="1" smtClean="0"/>
              <a:t>has</a:t>
            </a:r>
            <a:r>
              <a:rPr lang="pl-PL" sz="2800" dirty="0" smtClean="0"/>
              <a:t> not </a:t>
            </a:r>
            <a:r>
              <a:rPr lang="pl-PL" sz="2800" dirty="0" err="1" smtClean="0"/>
              <a:t>been</a:t>
            </a:r>
            <a:r>
              <a:rPr lang="pl-PL" sz="2800" dirty="0" smtClean="0"/>
              <a:t> </a:t>
            </a:r>
            <a:r>
              <a:rPr lang="pl-PL" sz="2800" dirty="0" err="1" smtClean="0"/>
              <a:t>fully</a:t>
            </a:r>
            <a:r>
              <a:rPr lang="pl-PL" sz="2800" dirty="0" smtClean="0"/>
              <a:t> </a:t>
            </a:r>
            <a:r>
              <a:rPr lang="pl-PL" sz="2800" dirty="0" err="1" smtClean="0"/>
              <a:t>successful</a:t>
            </a:r>
            <a:r>
              <a:rPr lang="pl-PL" sz="2800" dirty="0" smtClean="0"/>
              <a:t> </a:t>
            </a:r>
            <a:r>
              <a:rPr lang="pl-PL" sz="2800" dirty="0" err="1" smtClean="0"/>
              <a:t>however</a:t>
            </a:r>
            <a:r>
              <a:rPr lang="pl-PL" sz="2800" dirty="0" smtClean="0"/>
              <a:t>…</a:t>
            </a:r>
          </a:p>
          <a:p>
            <a:r>
              <a:rPr lang="pl-PL" sz="2800" dirty="0" smtClean="0"/>
              <a:t>In STIX, no </a:t>
            </a:r>
            <a:r>
              <a:rPr lang="pl-PL" sz="2800" dirty="0" err="1" smtClean="0"/>
              <a:t>attenuators</a:t>
            </a:r>
            <a:r>
              <a:rPr lang="pl-PL" sz="2800" dirty="0" smtClean="0"/>
              <a:t> </a:t>
            </a:r>
            <a:r>
              <a:rPr lang="pl-PL" sz="2800" dirty="0" err="1" smtClean="0"/>
              <a:t>will</a:t>
            </a:r>
            <a:r>
              <a:rPr lang="pl-PL" sz="2800" dirty="0" smtClean="0"/>
              <a:t> most </a:t>
            </a:r>
            <a:r>
              <a:rPr lang="pl-PL" sz="2800" dirty="0" err="1" smtClean="0"/>
              <a:t>probably</a:t>
            </a:r>
            <a:r>
              <a:rPr lang="pl-PL" sz="2800" dirty="0" smtClean="0"/>
              <a:t> be </a:t>
            </a:r>
            <a:r>
              <a:rPr lang="pl-PL" sz="2800" dirty="0" err="1" smtClean="0"/>
              <a:t>used</a:t>
            </a:r>
            <a:r>
              <a:rPr lang="pl-PL" sz="2800" dirty="0" smtClean="0"/>
              <a:t> (</a:t>
            </a:r>
            <a:r>
              <a:rPr lang="pl-PL" sz="2800" dirty="0" err="1" smtClean="0"/>
              <a:t>this</a:t>
            </a:r>
            <a:r>
              <a:rPr lang="pl-PL" sz="2800" dirty="0" smtClean="0"/>
              <a:t> </a:t>
            </a:r>
            <a:r>
              <a:rPr lang="pl-PL" sz="2800" dirty="0" err="1" smtClean="0"/>
              <a:t>week</a:t>
            </a:r>
            <a:r>
              <a:rPr lang="pl-PL" sz="2800" dirty="0" smtClean="0"/>
              <a:t> </a:t>
            </a:r>
            <a:r>
              <a:rPr lang="pl-PL" sz="2800" dirty="0" err="1" smtClean="0"/>
              <a:t>discussion</a:t>
            </a:r>
            <a:r>
              <a:rPr lang="pl-PL" sz="2800" dirty="0" smtClean="0"/>
              <a:t>)</a:t>
            </a:r>
            <a:endParaRPr lang="pl-PL" sz="2800" dirty="0"/>
          </a:p>
        </p:txBody>
      </p:sp>
    </p:spTree>
    <p:extLst>
      <p:ext uri="{BB962C8B-B14F-4D97-AF65-F5344CB8AC3E}">
        <p14:creationId xmlns:p14="http://schemas.microsoft.com/office/powerpoint/2010/main" val="2677459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57808"/>
            <a:ext cx="8229600" cy="1143000"/>
          </a:xfrm>
        </p:spPr>
        <p:txBody>
          <a:bodyPr/>
          <a:lstStyle/>
          <a:p>
            <a:r>
              <a:rPr lang="pl-PL" dirty="0" smtClean="0">
                <a:solidFill>
                  <a:schemeClr val="bg1"/>
                </a:solidFill>
              </a:rPr>
              <a:t>SDD</a:t>
            </a:r>
            <a:r>
              <a:rPr lang="pl-PL" dirty="0" smtClean="0"/>
              <a:t/>
            </a:r>
            <a:br>
              <a:rPr lang="pl-PL" dirty="0" smtClean="0"/>
            </a:br>
            <a:r>
              <a:rPr lang="pl-PL" sz="3600" dirty="0" smtClean="0"/>
              <a:t>Si </a:t>
            </a:r>
            <a:r>
              <a:rPr lang="pl-PL" sz="3600" dirty="0" err="1" smtClean="0"/>
              <a:t>drift</a:t>
            </a:r>
            <a:r>
              <a:rPr lang="pl-PL" sz="3600" dirty="0" smtClean="0"/>
              <a:t> </a:t>
            </a:r>
            <a:r>
              <a:rPr lang="pl-PL" sz="3600" dirty="0" err="1" smtClean="0"/>
              <a:t>detectors</a:t>
            </a:r>
            <a:r>
              <a:rPr lang="pl-PL" sz="3600" dirty="0" smtClean="0"/>
              <a:t> (</a:t>
            </a:r>
            <a:r>
              <a:rPr lang="pl-PL" sz="3600" dirty="0" err="1" smtClean="0"/>
              <a:t>Amptek</a:t>
            </a:r>
            <a:r>
              <a:rPr lang="pl-PL" sz="3600" dirty="0" smtClean="0"/>
              <a:t>, </a:t>
            </a:r>
            <a:r>
              <a:rPr lang="pl-PL" sz="3600" dirty="0" err="1" smtClean="0"/>
              <a:t>Ketek</a:t>
            </a:r>
            <a:r>
              <a:rPr lang="pl-PL" sz="3600" dirty="0"/>
              <a:t>)</a:t>
            </a:r>
            <a:br>
              <a:rPr lang="pl-PL" sz="3600" dirty="0"/>
            </a:br>
            <a:r>
              <a:rPr lang="pl-PL" sz="2400" dirty="0">
                <a:hlinkClick r:id="rId2"/>
              </a:rPr>
              <a:t>http://</a:t>
            </a:r>
            <a:r>
              <a:rPr lang="pl-PL" sz="2400" dirty="0" smtClean="0">
                <a:hlinkClick r:id="rId2"/>
              </a:rPr>
              <a:t>www.amptek.com/drift.html</a:t>
            </a:r>
            <a:r>
              <a:rPr lang="pl-PL" sz="2400" dirty="0" smtClean="0"/>
              <a:t> </a:t>
            </a:r>
            <a:r>
              <a:rPr lang="pl-PL" sz="3600" dirty="0" smtClean="0"/>
              <a:t/>
            </a:r>
            <a:br>
              <a:rPr lang="pl-PL" sz="3600" dirty="0" smtClean="0"/>
            </a:br>
            <a:endParaRPr lang="pl-PL" dirty="0"/>
          </a:p>
        </p:txBody>
      </p:sp>
      <p:sp>
        <p:nvSpPr>
          <p:cNvPr id="3" name="Symbol zastępczy zawartości 2"/>
          <p:cNvSpPr>
            <a:spLocks noGrp="1"/>
          </p:cNvSpPr>
          <p:nvPr>
            <p:ph idx="1"/>
          </p:nvPr>
        </p:nvSpPr>
        <p:spPr/>
        <p:txBody>
          <a:bodyPr/>
          <a:lstStyle/>
          <a:p>
            <a:r>
              <a:rPr lang="pl-PL" dirty="0" err="1" smtClean="0"/>
              <a:t>Filters</a:t>
            </a:r>
            <a:r>
              <a:rPr lang="pl-PL" dirty="0" smtClean="0"/>
              <a:t>, Be 12 µ </a:t>
            </a:r>
            <a:r>
              <a:rPr lang="pl-PL" dirty="0" err="1" smtClean="0"/>
              <a:t>thicknes</a:t>
            </a:r>
            <a:r>
              <a:rPr lang="pl-PL" dirty="0" smtClean="0"/>
              <a:t> on </a:t>
            </a:r>
            <a:r>
              <a:rPr lang="pl-PL" dirty="0" err="1" smtClean="0"/>
              <a:t>sealed</a:t>
            </a:r>
            <a:r>
              <a:rPr lang="pl-PL" dirty="0" smtClean="0"/>
              <a:t> </a:t>
            </a:r>
            <a:r>
              <a:rPr lang="pl-PL" dirty="0" err="1" smtClean="0"/>
              <a:t>apertures</a:t>
            </a:r>
            <a:r>
              <a:rPr lang="pl-PL" dirty="0" smtClean="0"/>
              <a:t> </a:t>
            </a:r>
            <a:r>
              <a:rPr lang="pl-PL" dirty="0" err="1" smtClean="0"/>
              <a:t>up</a:t>
            </a:r>
            <a:r>
              <a:rPr lang="pl-PL" dirty="0" smtClean="0"/>
              <a:t> to 1cm^2</a:t>
            </a:r>
          </a:p>
          <a:p>
            <a:r>
              <a:rPr lang="pl-PL" dirty="0" err="1" smtClean="0"/>
              <a:t>Crystal</a:t>
            </a:r>
            <a:r>
              <a:rPr lang="pl-PL" dirty="0" smtClean="0"/>
              <a:t> </a:t>
            </a:r>
            <a:r>
              <a:rPr lang="pl-PL" dirty="0" err="1" smtClean="0"/>
              <a:t>thickness</a:t>
            </a:r>
            <a:r>
              <a:rPr lang="pl-PL" dirty="0" smtClean="0"/>
              <a:t> (Si absorber) &lt;0.5 mm</a:t>
            </a:r>
            <a:endParaRPr lang="pl-PL" dirty="0"/>
          </a:p>
        </p:txBody>
      </p:sp>
      <p:sp>
        <p:nvSpPr>
          <p:cNvPr id="4" name="Prostokąt 3"/>
          <p:cNvSpPr/>
          <p:nvPr/>
        </p:nvSpPr>
        <p:spPr>
          <a:xfrm>
            <a:off x="462081" y="3429000"/>
            <a:ext cx="8208912" cy="2862322"/>
          </a:xfrm>
          <a:prstGeom prst="rect">
            <a:avLst/>
          </a:prstGeom>
        </p:spPr>
        <p:txBody>
          <a:bodyPr wrap="square">
            <a:spAutoFit/>
          </a:bodyPr>
          <a:lstStyle/>
          <a:p>
            <a:r>
              <a:rPr lang="en-US" dirty="0">
                <a:solidFill>
                  <a:schemeClr val="bg1"/>
                </a:solidFill>
              </a:rPr>
              <a:t>A silicon drift detector (SDD) is a type of photodiode, functionally similar to a PIN photodiode, but with a unique electrode structure to improve performance. </a:t>
            </a:r>
            <a:r>
              <a:rPr lang="en-US" dirty="0" err="1" smtClean="0">
                <a:solidFill>
                  <a:schemeClr val="bg1"/>
                </a:solidFill>
              </a:rPr>
              <a:t>Amptek</a:t>
            </a:r>
            <a:r>
              <a:rPr lang="pl-PL" dirty="0" smtClean="0">
                <a:solidFill>
                  <a:schemeClr val="bg1"/>
                </a:solidFill>
              </a:rPr>
              <a:t>’</a:t>
            </a:r>
            <a:r>
              <a:rPr lang="en-US" dirty="0" smtClean="0">
                <a:solidFill>
                  <a:schemeClr val="bg1"/>
                </a:solidFill>
              </a:rPr>
              <a:t>s </a:t>
            </a:r>
            <a:r>
              <a:rPr lang="en-US" dirty="0">
                <a:solidFill>
                  <a:schemeClr val="bg1"/>
                </a:solidFill>
              </a:rPr>
              <a:t>SDDs are optimized for X-ray spectroscopy.</a:t>
            </a:r>
          </a:p>
          <a:p>
            <a:endParaRPr lang="en-US" dirty="0">
              <a:solidFill>
                <a:schemeClr val="bg1"/>
              </a:solidFill>
            </a:endParaRPr>
          </a:p>
          <a:p>
            <a:r>
              <a:rPr lang="en-US" dirty="0">
                <a:solidFill>
                  <a:schemeClr val="bg1"/>
                </a:solidFill>
              </a:rPr>
              <a:t>The key advantage of the SDD is that it has much lower capacitance than a conventional diode of the same area, therefore reducing electronic noise at short shaping times. For X-ray spectroscopy, an SDD has </a:t>
            </a:r>
            <a:r>
              <a:rPr lang="en-US" dirty="0">
                <a:solidFill>
                  <a:srgbClr val="FFFF00"/>
                </a:solidFill>
              </a:rPr>
              <a:t>better energy resolution</a:t>
            </a:r>
            <a:r>
              <a:rPr lang="en-US" dirty="0">
                <a:solidFill>
                  <a:schemeClr val="bg1"/>
                </a:solidFill>
              </a:rPr>
              <a:t> while operating at much higher count rates than a conventional diode. The SDD uses a special electrode structure to guide the electrons to a very small, low capacitance anode.</a:t>
            </a:r>
            <a:endParaRPr lang="pl-PL" dirty="0">
              <a:solidFill>
                <a:schemeClr val="bg1"/>
              </a:solidFill>
            </a:endParaRPr>
          </a:p>
        </p:txBody>
      </p:sp>
    </p:spTree>
    <p:extLst>
      <p:ext uri="{BB962C8B-B14F-4D97-AF65-F5344CB8AC3E}">
        <p14:creationId xmlns:p14="http://schemas.microsoft.com/office/powerpoint/2010/main" val="4926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antorin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ctr">
          <a:defRPr sz="2400" dirty="0" smtClean="0">
            <a:solidFill>
              <a:srgbClr val="FFFF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29171</TotalTime>
  <Words>2000</Words>
  <Application>Microsoft Office PowerPoint</Application>
  <PresentationFormat>Pokaz na ekranie (4:3)</PresentationFormat>
  <Paragraphs>235</Paragraphs>
  <Slides>39</Slides>
  <Notes>0</Notes>
  <HiddenSlides>0</HiddenSlides>
  <MMClips>0</MMClips>
  <ScaleCrop>false</ScaleCrop>
  <HeadingPairs>
    <vt:vector size="6" baseType="variant">
      <vt:variant>
        <vt:lpstr>Motyw</vt:lpstr>
      </vt:variant>
      <vt:variant>
        <vt:i4>2</vt:i4>
      </vt:variant>
      <vt:variant>
        <vt:lpstr>Osadzone serwery OLE</vt:lpstr>
      </vt:variant>
      <vt:variant>
        <vt:i4>1</vt:i4>
      </vt:variant>
      <vt:variant>
        <vt:lpstr>Tytuły slajdów</vt:lpstr>
      </vt:variant>
      <vt:variant>
        <vt:i4>39</vt:i4>
      </vt:variant>
    </vt:vector>
  </HeadingPairs>
  <TitlesOfParts>
    <vt:vector size="42" baseType="lpstr">
      <vt:lpstr>1_Santorini</vt:lpstr>
      <vt:lpstr>Office Theme</vt:lpstr>
      <vt:lpstr>Slajd</vt:lpstr>
      <vt:lpstr> New instruments under development at Wrocław  SPD, SRC</vt:lpstr>
      <vt:lpstr>SphinX heritage (PIN diode detectors)</vt:lpstr>
      <vt:lpstr>Behaviour when no AR is present example 18 April 2009</vt:lpstr>
      <vt:lpstr>Expected future solar activity http://solarscience.msfc.nasa.gov/images/ssn_predict_l.gif </vt:lpstr>
      <vt:lpstr>Advance spectral and high-time measurements of solar spectra  in the energy range 1- 15 keV</vt:lpstr>
      <vt:lpstr>Lone AR 11024 studies in progress (BS, MS, Harvard)</vt:lpstr>
      <vt:lpstr>Typical flux values for non-active Sun</vt:lpstr>
      <vt:lpstr>For very active Sun (X20 flare)</vt:lpstr>
      <vt:lpstr>SDD Si drift detectors (Amptek, Ketek) http://www.amptek.com/drift.html  </vt:lpstr>
      <vt:lpstr>SDD Si drift detectors (Amptek, Ketek) http://www.amptek.com/drift.html  </vt:lpstr>
      <vt:lpstr>How SphinX 25 mm2 PIN detector responds to particle environment SphinX heritage ~at 550km polar orbit</vt:lpstr>
      <vt:lpstr>CCD- back illuminated http://www.e2v.com/ </vt:lpstr>
      <vt:lpstr>Desired orbits and payload availability</vt:lpstr>
      <vt:lpstr>Russian Earth monitoring satellites: FIAN</vt:lpstr>
      <vt:lpstr>Рентгеновский СПЕКТрофотометр РЕСПЕКТ ReSpect</vt:lpstr>
      <vt:lpstr>RESPECT measurements  ideology</vt:lpstr>
      <vt:lpstr>RESPECT ideology &lt; 2 cts/pixel/exposure</vt:lpstr>
      <vt:lpstr>Expected fluxes –source sizes &amp; diffraction to be taken into account</vt:lpstr>
      <vt:lpstr>RESPECT particle rejection</vt:lpstr>
      <vt:lpstr>RESPECT- actual construction details (Jarek Bąkała)</vt:lpstr>
      <vt:lpstr>Prezentacja programu PowerPoint</vt:lpstr>
      <vt:lpstr>RESPECT-present status</vt:lpstr>
      <vt:lpstr>Nanosatellites CubeSat http://firefly.gsfc.nasa.gov/Spacecraft/satellite.html </vt:lpstr>
      <vt:lpstr>Cubesat (NSF): TerrestrialGamma-rayFlashes http://science.nasa.gov/science-news/science-at-nasa/2010/29jan_firefly/ </vt:lpstr>
      <vt:lpstr>Aim: to extend and continue investigations of solar hot plasmas</vt:lpstr>
      <vt:lpstr>Recommended satellite and orbit</vt:lpstr>
      <vt:lpstr>SphinX-NG possible configuration:  detectors: 3 SDD+1CdT, Peltier cooled</vt:lpstr>
      <vt:lpstr>SphinX-NG detectors (Ketek)</vt:lpstr>
      <vt:lpstr>Quantities to be measured</vt:lpstr>
      <vt:lpstr>Expected fluxes to be seen (from SphinX heritage)</vt:lpstr>
      <vt:lpstr>SphinX-NG status</vt:lpstr>
      <vt:lpstr>Thank you</vt:lpstr>
      <vt:lpstr>SphinX-NG</vt:lpstr>
      <vt:lpstr>GOES vs SphinX</vt:lpstr>
      <vt:lpstr>New X-ray classes</vt:lpstr>
      <vt:lpstr>Determination of absolute levels of  X-ray solar luminosity E &gt; 1 keV</vt:lpstr>
      <vt:lpstr>X-ray fluence at E &gt; 1 keV</vt:lpstr>
      <vt:lpstr>TESIS images (courtesy Sergey Bogaczev FIAN)</vt:lpstr>
      <vt:lpstr>Longer exposure: ~18 hours</vt:lpstr>
    </vt:vector>
  </TitlesOfParts>
  <Company>CBK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Janusz Sylwester</dc:creator>
  <cp:lastModifiedBy>JS</cp:lastModifiedBy>
  <cp:revision>1223</cp:revision>
  <dcterms:created xsi:type="dcterms:W3CDTF">2007-06-12T19:27:33Z</dcterms:created>
  <dcterms:modified xsi:type="dcterms:W3CDTF">2011-03-07T10:38:42Z</dcterms:modified>
</cp:coreProperties>
</file>