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3" r:id="rId4"/>
    <p:sldId id="269" r:id="rId5"/>
    <p:sldId id="268" r:id="rId6"/>
    <p:sldId id="258" r:id="rId7"/>
    <p:sldId id="265" r:id="rId8"/>
    <p:sldId id="266" r:id="rId9"/>
    <p:sldId id="260" r:id="rId10"/>
    <p:sldId id="274" r:id="rId11"/>
    <p:sldId id="275" r:id="rId12"/>
    <p:sldId id="264" r:id="rId13"/>
    <p:sldId id="272" r:id="rId14"/>
    <p:sldId id="259" r:id="rId15"/>
    <p:sldId id="278" r:id="rId16"/>
    <p:sldId id="271" r:id="rId17"/>
    <p:sldId id="276" r:id="rId18"/>
    <p:sldId id="262" r:id="rId19"/>
    <p:sldId id="267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C907"/>
    <a:srgbClr val="CFFDCF"/>
    <a:srgbClr val="93FB93"/>
    <a:srgbClr val="19F719"/>
    <a:srgbClr val="0AF60A"/>
    <a:srgbClr val="ADF5AD"/>
    <a:srgbClr val="67F967"/>
    <a:srgbClr val="56F856"/>
    <a:srgbClr val="18F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3144" y="-1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846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60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96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73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53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0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55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86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73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68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4F21-87B2-4971-9CE2-4DCE7ED51019}" type="datetimeFigureOut">
              <a:rPr lang="pl-PL" smtClean="0"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231B-23A1-4A7C-83C2-0983262CF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87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Physical characteristics of selected X-ray events observed 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SphinX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spectrophotometer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352928" cy="3528392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B. Sylwester, J. Sylwester, M. </a:t>
            </a:r>
            <a:r>
              <a:rPr lang="pl-P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Siarkowski</a:t>
            </a: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Space </a:t>
            </a:r>
            <a:r>
              <a:rPr lang="pl-P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Centre, PAS, Wrocław, Poland</a:t>
            </a: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T. Mrozek</a:t>
            </a:r>
          </a:p>
          <a:p>
            <a:r>
              <a:rPr lang="pl-P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Astronomical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Institute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Wrocław </a:t>
            </a:r>
            <a:r>
              <a:rPr lang="pl-P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Poland Space </a:t>
            </a:r>
            <a:r>
              <a:rPr lang="pl-P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Centre, PAS, Wrocław, Poland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K.J.H. Phillips </a:t>
            </a:r>
          </a:p>
          <a:p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Mullard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Space Science Laboratory, Dorking, UK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23" y="269875"/>
            <a:ext cx="12938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95" y="269875"/>
            <a:ext cx="120808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PP\Pulpit\poster_cospar_pp\eHeroe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4000"/>
            <a:ext cx="6191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1763688" y="335032"/>
            <a:ext cx="412164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folHlink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folHlink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folHlink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folHlink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fol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eHeroes</a:t>
            </a:r>
            <a:r>
              <a:rPr lang="pl-PL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activity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ytuł 30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B3.0</a:t>
            </a:r>
            <a:r>
              <a:rPr lang="en-US" dirty="0"/>
              <a:t> SOL2009-07-05T12:30</a:t>
            </a:r>
          </a:p>
        </p:txBody>
      </p:sp>
      <p:grpSp>
        <p:nvGrpSpPr>
          <p:cNvPr id="3135" name="Grupa 3134"/>
          <p:cNvGrpSpPr/>
          <p:nvPr/>
        </p:nvGrpSpPr>
        <p:grpSpPr>
          <a:xfrm>
            <a:off x="307281" y="1514475"/>
            <a:ext cx="8504237" cy="3829050"/>
            <a:chOff x="307281" y="1514475"/>
            <a:chExt cx="8504237" cy="38290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81" y="1514475"/>
              <a:ext cx="8504237" cy="382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Łącznik prostoliniowy 3"/>
            <p:cNvCxnSpPr/>
            <p:nvPr/>
          </p:nvCxnSpPr>
          <p:spPr>
            <a:xfrm>
              <a:off x="2934866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3520455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/>
            <p:nvPr/>
          </p:nvSpPr>
          <p:spPr>
            <a:xfrm>
              <a:off x="2934866" y="450912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Bckg</a:t>
              </a:r>
              <a:r>
                <a:rPr lang="pl-PL" dirty="0" smtClean="0"/>
                <a:t>.</a:t>
              </a:r>
              <a:endParaRPr lang="en-US" dirty="0"/>
            </a:p>
          </p:txBody>
        </p:sp>
        <p:cxnSp>
          <p:nvCxnSpPr>
            <p:cNvPr id="11" name="Łącznik prostoliniowy 10"/>
            <p:cNvCxnSpPr/>
            <p:nvPr/>
          </p:nvCxnSpPr>
          <p:spPr>
            <a:xfrm>
              <a:off x="4264918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4490468" y="1514475"/>
              <a:ext cx="0" cy="3383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oliniowy 14"/>
            <p:cNvCxnSpPr/>
            <p:nvPr/>
          </p:nvCxnSpPr>
          <p:spPr>
            <a:xfrm>
              <a:off x="4706491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>
              <a:off x="5263505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>
              <a:off x="5661645" y="1543050"/>
              <a:ext cx="0" cy="3335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>
              <a:off x="5464671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4879082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5076056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6046068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>
              <a:off x="6434683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8388424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" name="Łącznik prostoliniowy 3072"/>
            <p:cNvCxnSpPr/>
            <p:nvPr/>
          </p:nvCxnSpPr>
          <p:spPr>
            <a:xfrm>
              <a:off x="7994476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Łącznik prostoliniowy 3076"/>
            <p:cNvCxnSpPr/>
            <p:nvPr/>
          </p:nvCxnSpPr>
          <p:spPr>
            <a:xfrm>
              <a:off x="7596336" y="1514475"/>
              <a:ext cx="0" cy="3383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9" name="Łącznik prostoliniowy 3078"/>
            <p:cNvCxnSpPr/>
            <p:nvPr/>
          </p:nvCxnSpPr>
          <p:spPr>
            <a:xfrm>
              <a:off x="7207721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Łącznik prostoliniowy 3080"/>
            <p:cNvCxnSpPr/>
            <p:nvPr/>
          </p:nvCxnSpPr>
          <p:spPr>
            <a:xfrm>
              <a:off x="6823298" y="1543050"/>
              <a:ext cx="0" cy="3354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7" name="pole tekstowe 3116"/>
            <p:cNvSpPr txBox="1"/>
            <p:nvPr/>
          </p:nvSpPr>
          <p:spPr>
            <a:xfrm rot="16200000">
              <a:off x="3300101" y="277791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latin typeface="Arial" pitchFamily="34" charset="0"/>
                  <a:cs typeface="Arial" pitchFamily="34" charset="0"/>
                </a:rPr>
                <a:t>Precursor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2050731" y="5893241"/>
            <a:ext cx="5311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Total of 15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intervals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selected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B3.0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SOL2009-07-05T12:30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089178" cy="522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36675"/>
            <a:ext cx="2448271" cy="266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3995936" y="5805264"/>
            <a:ext cx="26642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579" t="57901" r="197579" b="-26455"/>
          <a:stretch/>
        </p:blipFill>
        <p:spPr bwMode="auto">
          <a:xfrm flipV="1">
            <a:off x="899592" y="1739425"/>
            <a:ext cx="2376686" cy="11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b="13287"/>
          <a:stretch/>
        </p:blipFill>
        <p:spPr bwMode="auto">
          <a:xfrm flipV="1">
            <a:off x="1475656" y="1412776"/>
            <a:ext cx="38524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57" y="1412776"/>
            <a:ext cx="2470558" cy="272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3995936" y="2513707"/>
            <a:ext cx="26642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3" y="274638"/>
            <a:ext cx="8807993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SOL2009-07-0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05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flare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-63223" y="3975182"/>
            <a:ext cx="10000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intervals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err="1" smtClean="0">
                <a:latin typeface="Arial" pitchFamily="34" charset="0"/>
                <a:cs typeface="Arial" pitchFamily="34" charset="0"/>
              </a:rPr>
              <a:t>Δt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= </a:t>
            </a:r>
          </a:p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85 min.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4" y="1388450"/>
            <a:ext cx="8964488" cy="227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Łącznik prostoliniowy 7"/>
          <p:cNvCxnSpPr/>
          <p:nvPr/>
        </p:nvCxnSpPr>
        <p:spPr>
          <a:xfrm>
            <a:off x="1567419" y="1314293"/>
            <a:ext cx="0" cy="19668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827584" y="21290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mtClean="0">
                <a:latin typeface="Arial" pitchFamily="34" charset="0"/>
                <a:cs typeface="Arial" pitchFamily="34" charset="0"/>
              </a:rPr>
              <a:t>Bckg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3321737" y="1314293"/>
            <a:ext cx="0" cy="19668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3812730" y="1386301"/>
            <a:ext cx="0" cy="19668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4990984" y="1386301"/>
            <a:ext cx="0" cy="19668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94145" y="161569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5 min.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419871" y="29186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779911" y="2633100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2 min.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300191" y="195425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5 min.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822995" y="1440702"/>
            <a:ext cx="1167990" cy="1966879"/>
          </a:xfrm>
          <a:prstGeom prst="rect">
            <a:avLst/>
          </a:prstGeom>
          <a:solidFill>
            <a:srgbClr val="07C90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stokąt 21"/>
          <p:cNvSpPr/>
          <p:nvPr/>
        </p:nvSpPr>
        <p:spPr>
          <a:xfrm>
            <a:off x="4990984" y="1427639"/>
            <a:ext cx="3973503" cy="1964730"/>
          </a:xfrm>
          <a:prstGeom prst="rect">
            <a:avLst/>
          </a:prstGeom>
          <a:solidFill>
            <a:srgbClr val="19F719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 22"/>
          <p:cNvSpPr/>
          <p:nvPr/>
        </p:nvSpPr>
        <p:spPr>
          <a:xfrm>
            <a:off x="3321737" y="1440702"/>
            <a:ext cx="490993" cy="1964730"/>
          </a:xfrm>
          <a:prstGeom prst="rect">
            <a:avLst/>
          </a:prstGeom>
          <a:solidFill>
            <a:srgbClr val="93FB93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/>
          <p:cNvSpPr/>
          <p:nvPr/>
        </p:nvSpPr>
        <p:spPr>
          <a:xfrm>
            <a:off x="1567419" y="1438553"/>
            <a:ext cx="1754318" cy="1966879"/>
          </a:xfrm>
          <a:prstGeom prst="rect">
            <a:avLst/>
          </a:prstGeom>
          <a:solidFill>
            <a:srgbClr val="CFFDC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/>
          <p:cNvSpPr txBox="1"/>
          <p:nvPr/>
        </p:nvSpPr>
        <p:spPr>
          <a:xfrm>
            <a:off x="6960173" y="195697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 min.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3" y="3975183"/>
            <a:ext cx="2376264" cy="225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975183"/>
            <a:ext cx="2808313" cy="26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Łącznik prosty ze strzałką 9"/>
          <p:cNvCxnSpPr/>
          <p:nvPr/>
        </p:nvCxnSpPr>
        <p:spPr>
          <a:xfrm>
            <a:off x="6732240" y="3405432"/>
            <a:ext cx="999298" cy="74364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623755" y="3634198"/>
            <a:ext cx="128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STEREO  A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86" y="3972752"/>
            <a:ext cx="2788798" cy="269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Łącznik prosty ze strzałką 25"/>
          <p:cNvCxnSpPr/>
          <p:nvPr/>
        </p:nvCxnSpPr>
        <p:spPr>
          <a:xfrm>
            <a:off x="3822995" y="3407581"/>
            <a:ext cx="532981" cy="74149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2843808" y="3407581"/>
            <a:ext cx="979188" cy="74149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C1.0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flare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DEM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evolution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7" y="1700808"/>
            <a:ext cx="4769327" cy="49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54722"/>
            <a:ext cx="2942853" cy="32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3275856" y="3362753"/>
            <a:ext cx="273630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05989" y="1925982"/>
            <a:ext cx="4819651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7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B1.8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SOL2009-07-08T03:12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flare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14" y="4149080"/>
            <a:ext cx="22733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477435" y="4147899"/>
            <a:ext cx="1594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latin typeface="Arial" pitchFamily="34" charset="0"/>
                <a:cs typeface="Arial" pitchFamily="34" charset="0"/>
              </a:rPr>
              <a:t>Total of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intervals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selected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DEM</a:t>
            </a:r>
          </a:p>
          <a:p>
            <a:pPr algn="ctr"/>
            <a:r>
              <a:rPr lang="pl-PL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ifferential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mission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easure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istribution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maximum phase of the flare.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504" y="4119577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Differential (relative to the last post-flare image)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image (Be medium filter corresponding to the maximum of the flare.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t = 140 min.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2736"/>
            <a:ext cx="83804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1293539" y="1115218"/>
            <a:ext cx="7195468" cy="2733795"/>
            <a:chOff x="1293539" y="1115218"/>
            <a:chExt cx="7195468" cy="2733795"/>
          </a:xfrm>
        </p:grpSpPr>
        <p:cxnSp>
          <p:nvCxnSpPr>
            <p:cNvPr id="4" name="Łącznik prostoliniowy 3"/>
            <p:cNvCxnSpPr/>
            <p:nvPr/>
          </p:nvCxnSpPr>
          <p:spPr>
            <a:xfrm>
              <a:off x="1293540" y="1124744"/>
              <a:ext cx="0" cy="2724269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>
              <a:off x="1735113" y="1124744"/>
              <a:ext cx="0" cy="2724269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>
              <a:off x="3131840" y="1124744"/>
              <a:ext cx="0" cy="2724269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>
              <a:off x="4014986" y="1124744"/>
              <a:ext cx="0" cy="2724269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>
              <a:off x="5508104" y="1134270"/>
              <a:ext cx="0" cy="2582762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oliniowy 21"/>
            <p:cNvCxnSpPr/>
            <p:nvPr/>
          </p:nvCxnSpPr>
          <p:spPr>
            <a:xfrm>
              <a:off x="8489007" y="1124744"/>
              <a:ext cx="0" cy="2724269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2160897" y="2711063"/>
              <a:ext cx="183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>
                  <a:latin typeface="Arial" pitchFamily="34" charset="0"/>
                  <a:cs typeface="Arial" pitchFamily="34" charset="0"/>
                </a:rPr>
                <a:t>Every</a:t>
              </a:r>
              <a:r>
                <a:rPr lang="pl-PL" dirty="0" smtClean="0">
                  <a:latin typeface="Arial" pitchFamily="34" charset="0"/>
                  <a:cs typeface="Arial" pitchFamily="34" charset="0"/>
                </a:rPr>
                <a:t> 2 min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4149900" y="3093611"/>
              <a:ext cx="1276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Every</a:t>
              </a:r>
              <a:r>
                <a:rPr lang="pl-PL" dirty="0" smtClean="0"/>
                <a:t> 5 min</a:t>
              </a:r>
              <a:endParaRPr lang="en-US" dirty="0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6084168" y="1660158"/>
              <a:ext cx="1393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Every</a:t>
              </a:r>
              <a:r>
                <a:rPr lang="pl-PL" dirty="0" smtClean="0"/>
                <a:t> 10 min</a:t>
              </a:r>
              <a:endParaRPr lang="en-US" dirty="0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1293539" y="1124743"/>
              <a:ext cx="2705657" cy="2592288"/>
            </a:xfrm>
            <a:prstGeom prst="rect">
              <a:avLst/>
            </a:prstGeom>
            <a:solidFill>
              <a:srgbClr val="CFFDC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4022054" y="1124744"/>
              <a:ext cx="1483593" cy="2601814"/>
            </a:xfrm>
            <a:prstGeom prst="rect">
              <a:avLst/>
            </a:prstGeom>
            <a:solidFill>
              <a:srgbClr val="67F967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5508104" y="1115218"/>
              <a:ext cx="2980903" cy="2601814"/>
            </a:xfrm>
            <a:prstGeom prst="rect">
              <a:avLst/>
            </a:prstGeom>
            <a:solidFill>
              <a:srgbClr val="0AF60A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28" y="4149080"/>
            <a:ext cx="2493684" cy="26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pole tekstowe 29"/>
          <p:cNvSpPr txBox="1"/>
          <p:nvPr/>
        </p:nvSpPr>
        <p:spPr>
          <a:xfrm>
            <a:off x="5220072" y="414908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7.6 MK</a:t>
            </a: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5.4x10</a:t>
            </a:r>
            <a:r>
              <a:rPr lang="pl-PL" sz="1400" b="1" baseline="30000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pl-PL" sz="1400" b="1" baseline="30000" dirty="0" smtClean="0">
                <a:latin typeface="Arial" pitchFamily="34" charset="0"/>
                <a:cs typeface="Arial" pitchFamily="34" charset="0"/>
              </a:rPr>
              <a:t>-3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3080047" y="3429000"/>
            <a:ext cx="484632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 rot="16200000">
            <a:off x="4788023" y="5661248"/>
            <a:ext cx="484632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Late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decay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phase evolution (20 min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" y="1784094"/>
            <a:ext cx="30305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06" y="1784094"/>
            <a:ext cx="30305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7" y="1761703"/>
            <a:ext cx="30241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4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DEM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evolution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544811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16" y="3852639"/>
            <a:ext cx="2677359" cy="288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4932040" y="5562346"/>
            <a:ext cx="21602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5113"/>
            <a:ext cx="2248092" cy="245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5292080" y="3068960"/>
            <a:ext cx="158417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r="4753"/>
          <a:stretch/>
        </p:blipFill>
        <p:spPr bwMode="auto">
          <a:xfrm rot="5400000" flipH="1">
            <a:off x="572207" y="1589447"/>
            <a:ext cx="504725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5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Summary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table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87074"/>
              </p:ext>
            </p:extLst>
          </p:nvPr>
        </p:nvGraphicFramePr>
        <p:xfrm>
          <a:off x="1331640" y="1988840"/>
          <a:ext cx="7272808" cy="299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204"/>
                <a:gridCol w="842076"/>
                <a:gridCol w="1000476"/>
                <a:gridCol w="1125599"/>
                <a:gridCol w="1425759"/>
                <a:gridCol w="1419694"/>
              </a:tblGrid>
              <a:tr h="92045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[UT]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i="1" dirty="0" smtClean="0">
                          <a:latin typeface="Arial" pitchFamily="34" charset="0"/>
                          <a:cs typeface="Arial" pitchFamily="34" charset="0"/>
                        </a:rPr>
                        <a:t>GOES</a:t>
                      </a:r>
                    </a:p>
                    <a:p>
                      <a:pPr algn="ctr"/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T(max)</a:t>
                      </a:r>
                    </a:p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[MK]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Duration</a:t>
                      </a:r>
                      <a:endParaRPr lang="pl-PL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minutes</a:t>
                      </a:r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 smtClean="0"/>
                        <a:t>Remarks</a:t>
                      </a:r>
                      <a:endParaRPr lang="en-US" sz="2000" dirty="0"/>
                    </a:p>
                  </a:txBody>
                  <a:tcPr/>
                </a:tc>
              </a:tr>
              <a:tr h="533277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2009.07.05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12:30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B3.0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point </a:t>
                      </a:r>
                      <a:r>
                        <a:rPr lang="pl-PL" sz="2000" dirty="0" err="1" smtClean="0"/>
                        <a:t>like</a:t>
                      </a:r>
                      <a:endParaRPr lang="pl-PL" sz="2000" dirty="0" smtClean="0"/>
                    </a:p>
                    <a:p>
                      <a:pPr algn="ctr"/>
                      <a:r>
                        <a:rPr lang="pl-PL" sz="2000" dirty="0" err="1" smtClean="0"/>
                        <a:t>source</a:t>
                      </a:r>
                      <a:endParaRPr lang="en-US" sz="2000" dirty="0"/>
                    </a:p>
                  </a:txBody>
                  <a:tcPr/>
                </a:tc>
              </a:tr>
              <a:tr h="533277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2009.07.06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17:05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C1.0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17.5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85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UV</a:t>
                      </a:r>
                    </a:p>
                    <a:p>
                      <a:pPr algn="ctr"/>
                      <a:r>
                        <a:rPr lang="pl-PL" sz="1800" dirty="0" err="1" smtClean="0"/>
                        <a:t>complicated</a:t>
                      </a:r>
                      <a:endParaRPr lang="pl-PL" sz="1800" dirty="0" smtClean="0"/>
                    </a:p>
                  </a:txBody>
                  <a:tcPr/>
                </a:tc>
              </a:tr>
              <a:tr h="533277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2009.07.08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03:12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B1.8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8.5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140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2 </a:t>
                      </a:r>
                      <a:r>
                        <a:rPr lang="pl-PL" sz="2000" dirty="0" err="1" smtClean="0"/>
                        <a:t>loop</a:t>
                      </a:r>
                      <a:r>
                        <a:rPr lang="pl-PL" sz="2000" baseline="0" dirty="0" smtClean="0"/>
                        <a:t> </a:t>
                      </a:r>
                      <a:r>
                        <a:rPr lang="pl-PL" sz="2000" baseline="0" dirty="0" err="1" smtClean="0"/>
                        <a:t>like</a:t>
                      </a:r>
                      <a:r>
                        <a:rPr lang="pl-PL" sz="2000" baseline="0" dirty="0" smtClean="0"/>
                        <a:t> </a:t>
                      </a:r>
                    </a:p>
                    <a:p>
                      <a:pPr algn="ctr"/>
                      <a:r>
                        <a:rPr lang="pl-PL" sz="2000" baseline="0" dirty="0" err="1" smtClean="0"/>
                        <a:t>structure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3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7" y="3766873"/>
            <a:ext cx="586869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17/18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Oct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. 2009;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t=30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hours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27955" y="1628146"/>
            <a:ext cx="8065986" cy="2107332"/>
            <a:chOff x="-767260" y="1628800"/>
            <a:chExt cx="10213753" cy="3619500"/>
          </a:xfrm>
        </p:grpSpPr>
        <p:grpSp>
          <p:nvGrpSpPr>
            <p:cNvPr id="4" name="Grupa 3"/>
            <p:cNvGrpSpPr/>
            <p:nvPr/>
          </p:nvGrpSpPr>
          <p:grpSpPr>
            <a:xfrm>
              <a:off x="-252536" y="1628800"/>
              <a:ext cx="9699029" cy="3619500"/>
              <a:chOff x="-252536" y="1628800"/>
              <a:chExt cx="9699029" cy="36195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2536" y="1628800"/>
                <a:ext cx="4495800" cy="3619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1634339"/>
                <a:ext cx="7970837" cy="3609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7260" y="1649453"/>
              <a:ext cx="533400" cy="351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5" y="3766873"/>
            <a:ext cx="2643844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04" y="5229200"/>
            <a:ext cx="1613292" cy="15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039306" y="6353919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EIT 171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Å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56688"/>
            <a:ext cx="1613425" cy="15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450717" y="6386900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XRT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2036" y="5925235"/>
            <a:ext cx="155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AR 11027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Take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home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(s)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17662" y="1844824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SphinX spectra enable us to find the temperature distribution of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coronal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plasma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Flaring plasma consists of blobs of matter with well defined discrete temperatures.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Calculated DEM profiles will be further used to study the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thermodynamic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(N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2400" b="1" baseline="-25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flaring volume with the support of available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imag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es.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(Using EM from DEM </a:t>
            </a:r>
            <a:r>
              <a:rPr lang="pl-P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distributions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Hinode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XRT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images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pl-P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estimated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pl-P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lover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limit of </a:t>
            </a:r>
            <a:r>
              <a:rPr lang="pl-P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density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compact B3.0 </a:t>
            </a:r>
            <a:r>
              <a:rPr lang="pl-P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flare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~ 3x10</a:t>
            </a:r>
            <a:r>
              <a:rPr 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cm</a:t>
            </a:r>
            <a:r>
              <a:rPr 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pl-P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coolest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lasting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B1.8 </a:t>
            </a:r>
            <a:r>
              <a:rPr lang="pl-PL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flare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24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~ 5x10</a:t>
            </a:r>
            <a:r>
              <a:rPr 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cm</a:t>
            </a:r>
            <a:r>
              <a:rPr lang="pl-PL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pl-P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23/24 activity minimum &amp;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SphinX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57999" cy="37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62670" y="1628800"/>
            <a:ext cx="4945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monthly and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monthly smoothed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sunspot numbers</a:t>
            </a:r>
          </a:p>
        </p:txBody>
      </p:sp>
      <p:sp>
        <p:nvSpPr>
          <p:cNvPr id="6" name="Strzałka w lewo i prawo 5"/>
          <p:cNvSpPr/>
          <p:nvPr/>
        </p:nvSpPr>
        <p:spPr>
          <a:xfrm>
            <a:off x="5004048" y="4496420"/>
            <a:ext cx="1023352" cy="360040"/>
          </a:xfrm>
          <a:prstGeom prst="leftRightArrow">
            <a:avLst/>
          </a:prstGeom>
          <a:solidFill>
            <a:srgbClr val="07C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1619671" y="5373216"/>
            <a:ext cx="605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SphinX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operated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collected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solar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X-ray spectra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deep solar minimum in 2009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98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5.07.2009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flare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convergence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ratios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33" y="2060848"/>
            <a:ext cx="5557763" cy="321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736304" cy="293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33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olar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Ph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otometer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in X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-rays </a:t>
            </a:r>
            <a:r>
              <a:rPr lang="pl-PL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SphinX</a:t>
            </a:r>
          </a:p>
        </p:txBody>
      </p:sp>
      <p:sp>
        <p:nvSpPr>
          <p:cNvPr id="5" name="Prostokąt 4"/>
          <p:cNvSpPr/>
          <p:nvPr/>
        </p:nvSpPr>
        <p:spPr>
          <a:xfrm>
            <a:off x="417626" y="148478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SphinX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olar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otometer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 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-rays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Polish full-disc spectrometer placed aboard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Russian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satellite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CORONAS-Photon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sensitivity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approximately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greater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pl-PL" sz="2400" i="1" dirty="0" smtClean="0">
                <a:latin typeface="Arial" pitchFamily="34" charset="0"/>
                <a:cs typeface="Arial" pitchFamily="34" charset="0"/>
              </a:rPr>
              <a:t>GOES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1 - 8 Å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channel)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energy resolution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(FWHM = 464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SphinX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enable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measure the spectra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256 energy intervals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covering spectral range between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~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.2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keV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15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spectra were collected every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5 sec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instrument was carefully calibrated before launch using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characteristic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X-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ray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lines (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XACT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l-PL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pl-PL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ray</a:t>
            </a:r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pl-PL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stronomy</a:t>
            </a:r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pl-PL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alibration</a:t>
            </a:r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pl-PL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esting</a:t>
            </a:r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facility</a:t>
            </a:r>
            <a:r>
              <a:rPr lang="pl-PL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Palermo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Bessy II synchrotron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Berlin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Thanks to this the reduced spectra are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absolute accuracy. </a:t>
            </a:r>
          </a:p>
        </p:txBody>
      </p:sp>
    </p:spTree>
    <p:extLst>
      <p:ext uri="{BB962C8B-B14F-4D97-AF65-F5344CB8AC3E}">
        <p14:creationId xmlns:p14="http://schemas.microsoft.com/office/powerpoint/2010/main" val="36632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798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DEM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inversion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67" y="1340768"/>
            <a:ext cx="6053137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6000" y="43318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DEM ≡ </a:t>
            </a:r>
            <a:r>
              <a:rPr lang="el-GR" b="1" dirty="0"/>
              <a:t>Φ(</a:t>
            </a:r>
            <a:r>
              <a:rPr lang="en-US" b="1" dirty="0"/>
              <a:t>T) ≡ </a:t>
            </a:r>
            <a:r>
              <a:rPr lang="en-US" b="1" dirty="0" smtClean="0"/>
              <a:t>N</a:t>
            </a:r>
            <a:r>
              <a:rPr lang="en-US" b="1" baseline="-25000" dirty="0" smtClean="0"/>
              <a:t>e</a:t>
            </a:r>
            <a:r>
              <a:rPr lang="en-US" b="1" baseline="30000" dirty="0" smtClean="0"/>
              <a:t>2</a:t>
            </a:r>
            <a:r>
              <a:rPr lang="pl-PL" dirty="0" smtClean="0"/>
              <a:t>                  i</a:t>
            </a:r>
            <a:r>
              <a:rPr lang="en-US" dirty="0" smtClean="0"/>
              <a:t>s </a:t>
            </a:r>
            <a:r>
              <a:rPr lang="en-US" dirty="0"/>
              <a:t>non-negative</a:t>
            </a:r>
          </a:p>
          <a:p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251520" y="4928031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/>
              <a:t>    </a:t>
            </a:r>
            <a:r>
              <a:rPr lang="pl-PL" dirty="0" smtClean="0"/>
              <a:t>   </a:t>
            </a:r>
            <a:r>
              <a:rPr lang="pl-PL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measured fluxes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obtained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SphinX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spectra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48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bins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calculable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theoretical emission functions for every spectral band used,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	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CHIANTI 7.0</a:t>
            </a:r>
            <a:r>
              <a:rPr lang="en-US" dirty="0">
                <a:latin typeface="Arial" pitchFamily="34" charset="0"/>
                <a:cs typeface="Arial" pitchFamily="34" charset="0"/>
              </a:rPr>
              <a:t> atomic code has been used in this respect 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/>
              <a:t>     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assumed elemental abundance taken as constant over the source volume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2113" y="3682386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DEM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characterizes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amount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plasma at various temperatures present 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382113" y="971436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For optically thin,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ithermal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plasma: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4049806" y="4154785"/>
                <a:ext cx="535723" cy="618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latin typeface="Cambria Math"/>
                            </a:rPr>
                            <m:t>𝒅𝑽</m:t>
                          </m:r>
                        </m:num>
                        <m:den>
                          <m:r>
                            <a:rPr lang="pl-PL" b="1" i="1" smtClean="0">
                              <a:latin typeface="Cambria Math"/>
                            </a:rPr>
                            <m:t>𝒅𝑻</m:t>
                          </m:r>
                        </m:den>
                      </m:f>
                    </m:oMath>
                  </m:oMathPara>
                </a14:m>
                <a:endParaRPr lang="pl-PL" b="1" dirty="0"/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806" y="4154785"/>
                <a:ext cx="535723" cy="618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a 6"/>
          <p:cNvSpPr/>
          <p:nvPr/>
        </p:nvSpPr>
        <p:spPr>
          <a:xfrm>
            <a:off x="5436096" y="2071618"/>
            <a:ext cx="122413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Emission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functions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- DEM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inversion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664296" cy="275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43808" y="1221514"/>
            <a:ext cx="61722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From SphinX spectra we have selected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48 energy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bins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for which there were sufficient count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rates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covering </a:t>
            </a:r>
            <a:r>
              <a:rPr lang="en-US" dirty="0">
                <a:latin typeface="Arial" pitchFamily="34" charset="0"/>
                <a:cs typeface="Arial" pitchFamily="34" charset="0"/>
              </a:rPr>
              <a:t>the energy range from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1.26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keV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to 4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keV</a:t>
            </a:r>
            <a:r>
              <a:rPr lang="en-US" dirty="0">
                <a:latin typeface="Arial" pitchFamily="34" charset="0"/>
                <a:cs typeface="Arial" pitchFamily="34" charset="0"/>
              </a:rPr>
              <a:t>. We determined the time-changing fluxes in these bins for flares selected. These fluxes constitute the input set for the differential emission measure (DEM) inversion </a:t>
            </a: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Φ(T)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theoretical fluxes have been calculated using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CHIANTI 7.0 </a:t>
            </a:r>
            <a:r>
              <a:rPr lang="en-US" dirty="0">
                <a:latin typeface="Arial" pitchFamily="34" charset="0"/>
                <a:cs typeface="Arial" pitchFamily="34" charset="0"/>
              </a:rPr>
              <a:t>code (http://www.chiantidatabase.org) with coronal plasma composition. In the spectral calculations, Bryans,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Landi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Savin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ApJ</a:t>
            </a:r>
            <a:r>
              <a:rPr lang="en-US" dirty="0">
                <a:latin typeface="Arial" pitchFamily="34" charset="0"/>
                <a:cs typeface="Arial" pitchFamily="34" charset="0"/>
              </a:rPr>
              <a:t>, 691, 2009) ionization equilibrium has been adopted.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7504" y="4360835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The iterative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Withbroe-Sylwester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Sylwester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et al., 1980, Sol. Phys. 40) DEM inversion method representing the maximum likelihood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been used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the pre-flare spectra subtracted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in each case to get the DEM for the flare emission only. For each event, a sequence of DEMs has been calculated showing how the plasma temperature distribution evolves with time. </a:t>
            </a:r>
          </a:p>
        </p:txBody>
      </p:sp>
    </p:spTree>
    <p:extLst>
      <p:ext uri="{BB962C8B-B14F-4D97-AF65-F5344CB8AC3E}">
        <p14:creationId xmlns:p14="http://schemas.microsoft.com/office/powerpoint/2010/main" val="7319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analysed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34076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For this research we selected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flares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occurring in active region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AR 11024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born on the disk on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July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2009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This single AR rotated off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disk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July.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More than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500 events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i.e. flares or small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brightenings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have been identified on the soft X-ray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lightcurve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during that time. Here we present the results for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selected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flares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differ in their 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GOES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duration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morphology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the same AR 11024.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inversions have been carried out over the temperature range </a:t>
            </a: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MK - 20 MK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000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iterations were performed for each inversion run in the accelerated scenario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inversion uncertainties were determined from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100 Monte Carlo exercises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where the input fluxes for time-frame of interest were randomly perturbed with corresponding measurement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39409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846" y="274638"/>
            <a:ext cx="911215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X-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ay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lightcurve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AR 11024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as seen by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Sphin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27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2" y="1964388"/>
            <a:ext cx="1588472" cy="155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79" y="1964387"/>
            <a:ext cx="1556209" cy="155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46012"/>
            <a:ext cx="1589072" cy="159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36817"/>
            <a:ext cx="1601738" cy="15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64388"/>
            <a:ext cx="1595388" cy="15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2339752" y="3717032"/>
            <a:ext cx="0" cy="25922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3419872" y="3717032"/>
            <a:ext cx="0" cy="25922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4615246" y="3717032"/>
            <a:ext cx="0" cy="64807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3835514" y="3717032"/>
            <a:ext cx="0" cy="432048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rzałka w dół 4"/>
          <p:cNvSpPr/>
          <p:nvPr/>
        </p:nvSpPr>
        <p:spPr>
          <a:xfrm>
            <a:off x="1765363" y="5085184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załka w dół 6"/>
          <p:cNvSpPr/>
          <p:nvPr/>
        </p:nvSpPr>
        <p:spPr>
          <a:xfrm>
            <a:off x="7935690" y="5148637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3203848" y="3717032"/>
            <a:ext cx="0" cy="57606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2994494" y="1413597"/>
            <a:ext cx="339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XRT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Hinode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images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Pre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and post AR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20" y="1556792"/>
            <a:ext cx="4579536" cy="253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1" y="1556792"/>
            <a:ext cx="4552843" cy="244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74337" y="1765059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EM=2.7 10</a:t>
            </a:r>
            <a:r>
              <a:rPr lang="en-US" b="1" baseline="30000" dirty="0"/>
              <a:t>48</a:t>
            </a:r>
            <a:r>
              <a:rPr lang="en-US" dirty="0"/>
              <a:t> cm</a:t>
            </a:r>
            <a:r>
              <a:rPr lang="en-US" b="1" baseline="30000" dirty="0"/>
              <a:t>-3</a:t>
            </a:r>
            <a:r>
              <a:rPr lang="en-US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972792" y="1772707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EM=2.9 10</a:t>
            </a:r>
            <a:r>
              <a:rPr lang="en-US" b="1" baseline="30000" dirty="0"/>
              <a:t>48</a:t>
            </a:r>
            <a:r>
              <a:rPr lang="en-US" dirty="0"/>
              <a:t> cm</a:t>
            </a:r>
            <a:r>
              <a:rPr lang="en-US" b="1" baseline="30000" dirty="0"/>
              <a:t>-3</a:t>
            </a:r>
            <a:r>
              <a:rPr lang="en-US" dirty="0"/>
              <a:t>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0506" y="4221088"/>
            <a:ext cx="8790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For times before the active region appeared and after it rotated off the limb, the DEMs show that the quiet corona has two temperature components with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T=1.6 MK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T=2.6 MK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Just before the AR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small amount of hotter (10 MK) plasma is present which can probably be attributed to the decaying of AR 11023 preceded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11024. </a:t>
            </a:r>
            <a:r>
              <a:rPr lang="en-US" dirty="0">
                <a:latin typeface="Arial" pitchFamily="34" charset="0"/>
                <a:cs typeface="Arial" pitchFamily="34" charset="0"/>
              </a:rPr>
              <a:t>This high-T emission is no longer seen after AR 11024 rotated off the limb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agreement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observed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and DEM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predicted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fluxes</a:t>
            </a: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20 % for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bins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cases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 rot="10800000">
            <a:off x="3843460" y="3251218"/>
            <a:ext cx="360040" cy="78534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3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.0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SOL2009-07-05T12:30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" y="1772816"/>
            <a:ext cx="91363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0" y="1556792"/>
            <a:ext cx="6432814" cy="442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35001" y="5616457"/>
            <a:ext cx="2307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Short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lived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flare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Δt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= 11 min.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Point-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structure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1051</Words>
  <Application>Microsoft Office PowerPoint</Application>
  <PresentationFormat>Pokaz na ekranie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 Physical characteristics of selected X-ray events observed with SphinX spectrophotometer</vt:lpstr>
      <vt:lpstr>23/24 activity minimum &amp; SphinX</vt:lpstr>
      <vt:lpstr>Solar Photometer in X-rays  SphinX</vt:lpstr>
      <vt:lpstr>DEM inversion</vt:lpstr>
      <vt:lpstr>Emission functions - DEM inversion</vt:lpstr>
      <vt:lpstr>Data analysed</vt:lpstr>
      <vt:lpstr>X-ray lightcurve of AR 11024 as seen by SphinX</vt:lpstr>
      <vt:lpstr>Pre and post AR</vt:lpstr>
      <vt:lpstr>B3.0 SOL2009-07-05T12:30</vt:lpstr>
      <vt:lpstr>B3.0 SOL2009-07-05T12:30</vt:lpstr>
      <vt:lpstr>B3.0 SOL2009-07-05T12:30</vt:lpstr>
      <vt:lpstr>C1.0 SOL2009-07-06T17:05 flare</vt:lpstr>
      <vt:lpstr>C1.0 flare DEM evolution</vt:lpstr>
      <vt:lpstr>B1.8 SOL2009-07-08T03:12 flare</vt:lpstr>
      <vt:lpstr>Late decay phase evolution (20 min.)</vt:lpstr>
      <vt:lpstr>DEM evolution</vt:lpstr>
      <vt:lpstr>Summary  table</vt:lpstr>
      <vt:lpstr>17/18 Oct. 2009; below A class; Δt=30 hours</vt:lpstr>
      <vt:lpstr>Take home message(s)</vt:lpstr>
      <vt:lpstr>5.07.2009 flare – convergence &amp; ratios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characteristics of selected X-ray events observed by SphinX spectrophotometer</dc:title>
  <dc:creator>BS</dc:creator>
  <cp:lastModifiedBy>BS</cp:lastModifiedBy>
  <cp:revision>371</cp:revision>
  <dcterms:created xsi:type="dcterms:W3CDTF">2012-08-17T08:38:38Z</dcterms:created>
  <dcterms:modified xsi:type="dcterms:W3CDTF">2012-09-13T10:44:27Z</dcterms:modified>
</cp:coreProperties>
</file>