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9" r:id="rId4"/>
    <p:sldId id="267" r:id="rId5"/>
    <p:sldId id="260" r:id="rId6"/>
    <p:sldId id="264" r:id="rId7"/>
    <p:sldId id="259" r:id="rId8"/>
    <p:sldId id="278" r:id="rId9"/>
    <p:sldId id="280" r:id="rId10"/>
    <p:sldId id="274" r:id="rId11"/>
    <p:sldId id="275" r:id="rId12"/>
    <p:sldId id="270" r:id="rId13"/>
    <p:sldId id="281" r:id="rId14"/>
    <p:sldId id="277" r:id="rId15"/>
    <p:sldId id="276" r:id="rId16"/>
    <p:sldId id="283" r:id="rId17"/>
    <p:sldId id="282" r:id="rId18"/>
    <p:sldId id="285" r:id="rId19"/>
    <p:sldId id="28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3399"/>
    <a:srgbClr val="CC0066"/>
    <a:srgbClr val="FF0000"/>
    <a:srgbClr val="FF3300"/>
    <a:srgbClr val="CC6600"/>
    <a:srgbClr val="FF6600"/>
    <a:srgbClr val="FF9966"/>
    <a:srgbClr val="FFCC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B695-0C93-4C84-BA10-B425B9BB7F3C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4ED0-1DE2-44E8-A5DC-A5AD55250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2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2890-F7B9-4674-8FFF-8F76A38DC90D}" type="datetime1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7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F6E6-A4D2-4423-B537-BA00E59F24C0}" type="datetime1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4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AB17-60B0-4061-AD13-783ECD4E21F1}" type="datetime1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39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91F-102C-4A31-891F-163668550DDF}" type="datetime1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67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C4C-2D99-44C0-9137-F8B84EAEE3C9}" type="datetime1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28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852-1283-4EA3-95FD-299C179EFDB8}" type="datetime1">
              <a:rPr lang="pl-PL" smtClean="0"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6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1107-1E5B-4F6C-AAF6-C046E50CAA05}" type="datetime1">
              <a:rPr lang="pl-PL" smtClean="0"/>
              <a:t>2012-09-13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1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01D2-7F89-496C-AAD3-F255C0ABBFAC}" type="datetime1">
              <a:rPr lang="pl-PL" smtClean="0"/>
              <a:t>2012-09-13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26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3C77-B2D8-47C0-B809-7EF5A780611E}" type="datetime1">
              <a:rPr lang="pl-PL" smtClean="0"/>
              <a:t>2012-09-13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4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6706-EBEF-4715-AC1A-3CB1F35BE1F3}" type="datetime1">
              <a:rPr lang="pl-PL" smtClean="0"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74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9395-9935-41E9-BA37-32B42B2FC5D2}" type="datetime1">
              <a:rPr lang="pl-PL" smtClean="0"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8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51C-0E72-432F-8D6D-1CB180DEB3F5}" type="datetime1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9EDC-E8E7-4B50-89B6-ADD05E07E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antidatabase.or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bk.pan.wroc.pl/resik_catalogue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240" y="1268760"/>
            <a:ext cx="9108504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Flare Differential Emission Measure from RESIK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RHESSI Spectra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568952" cy="3600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Sylwester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Sylwester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Kępa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Space Research Centre, PAS,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Wrocław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Poland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Mrozek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Astronomical Institute,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Wrocław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University, Poland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Space Research Centre, PAS,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Wrocław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Poland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K.J.H. Phillips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Mullard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Space Science Laboratory, Dorking, UK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622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82" y="116632"/>
            <a:ext cx="12128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55" y="110282"/>
            <a:ext cx="12922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451931" y="195282"/>
            <a:ext cx="4200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eHeroes</a:t>
            </a:r>
            <a:r>
              <a:rPr lang="pl-PL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pl-PL" sz="4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of DEM 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inversion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pl-PL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sensitive</a:t>
            </a:r>
            <a:r>
              <a:rPr lang="pl-PL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assumed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plasma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composition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!!!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7" y="1988839"/>
            <a:ext cx="3854629" cy="282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39552" y="479715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For the set of </a:t>
            </a:r>
            <a:r>
              <a:rPr lang="en-US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coronal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 and </a:t>
            </a:r>
            <a:r>
              <a:rPr lang="en-US" sz="200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photospheric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composition patterns</a:t>
            </a:r>
          </a:p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the ratios of observed and DEM-predicted fluxes in individual spectral bands exceed </a:t>
            </a:r>
            <a:r>
              <a:rPr lang="en-US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15%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20%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respectively.  Overall inversion convergence is worse, if at all observed. </a:t>
            </a:r>
          </a:p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This is in contrary to the situation when the event-optimised pattern of abundances is used as is the case for the present study.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31640" y="256490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Coronal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bundances</a:t>
            </a:r>
            <a:endParaRPr lang="pl-P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38"/>
            <a:ext cx="3888432" cy="289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580112" y="259058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Photospheric</a:t>
            </a:r>
            <a:r>
              <a:rPr lang="pl-PL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abundances</a:t>
            </a:r>
            <a:endParaRPr lang="pl-PL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9675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With </a:t>
            </a:r>
            <a:r>
              <a:rPr lang="pl-PL" sz="2400" b="1" dirty="0" err="1" smtClean="0">
                <a:solidFill>
                  <a:srgbClr val="C00000"/>
                </a:solidFill>
              </a:rPr>
              <a:t>identical</a:t>
            </a:r>
            <a:r>
              <a:rPr lang="pl-PL" sz="2400" b="1" dirty="0" smtClean="0">
                <a:solidFill>
                  <a:srgbClr val="C00000"/>
                </a:solidFill>
              </a:rPr>
              <a:t> set of </a:t>
            </a:r>
            <a:r>
              <a:rPr lang="pl-PL" sz="2400" b="1" dirty="0" err="1" smtClean="0">
                <a:solidFill>
                  <a:srgbClr val="C00000"/>
                </a:solidFill>
              </a:rPr>
              <a:t>input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fluxes</a:t>
            </a:r>
            <a:r>
              <a:rPr lang="pl-PL" sz="2400" b="1" dirty="0" smtClean="0">
                <a:solidFill>
                  <a:srgbClr val="C00000"/>
                </a:solidFill>
              </a:rPr>
              <a:t>, the </a:t>
            </a:r>
            <a:r>
              <a:rPr lang="pl-PL" sz="2400" b="1" dirty="0" err="1" smtClean="0">
                <a:solidFill>
                  <a:srgbClr val="C00000"/>
                </a:solidFill>
              </a:rPr>
              <a:t>inversion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outcomes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are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quite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different</a:t>
            </a:r>
            <a:r>
              <a:rPr lang="pl-PL" sz="2400" b="1" dirty="0" smtClean="0">
                <a:solidFill>
                  <a:srgbClr val="C00000"/>
                </a:solidFill>
              </a:rPr>
              <a:t> for </a:t>
            </a:r>
            <a:r>
              <a:rPr lang="pl-PL" sz="2400" b="1" dirty="0" err="1" smtClean="0">
                <a:solidFill>
                  <a:srgbClr val="C00000"/>
                </a:solidFill>
              </a:rPr>
              <a:t>particular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patterns</a:t>
            </a:r>
            <a:r>
              <a:rPr lang="pl-PL" sz="2400" b="1" dirty="0" smtClean="0">
                <a:solidFill>
                  <a:srgbClr val="C00000"/>
                </a:solidFill>
              </a:rPr>
              <a:t> of </a:t>
            </a:r>
            <a:r>
              <a:rPr lang="pl-PL" sz="2400" b="1" dirty="0" err="1" smtClean="0">
                <a:solidFill>
                  <a:srgbClr val="C00000"/>
                </a:solidFill>
              </a:rPr>
              <a:t>plasma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composition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2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53" y="1534629"/>
            <a:ext cx="4591619" cy="43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for SOL2002-12-26T08:30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0" y="1673750"/>
            <a:ext cx="4239527" cy="42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 flipV="1">
            <a:off x="1835696" y="1772817"/>
            <a:ext cx="0" cy="36003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415101" y="4221088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T&gt;9 MK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21009" y="2042173"/>
            <a:ext cx="17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Total &amp; </a:t>
            </a:r>
            <a:r>
              <a:rPr lang="pl-PL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cooler</a:t>
            </a:r>
            <a:endParaRPr lang="pl-PL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772100" y="29354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4A42EC"/>
                </a:solidFill>
                <a:latin typeface="Arial" pitchFamily="34" charset="0"/>
                <a:cs typeface="Arial" pitchFamily="34" charset="0"/>
              </a:rPr>
              <a:t>GOES</a:t>
            </a:r>
            <a:endParaRPr lang="pl-PL" b="1" i="1" dirty="0">
              <a:solidFill>
                <a:srgbClr val="4A42E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4"/>
          <p:cNvSpPr txBox="1"/>
          <p:nvPr/>
        </p:nvSpPr>
        <p:spPr>
          <a:xfrm>
            <a:off x="3491880" y="3789040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T&gt;9 MK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1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RHESSI for SOL2002-12-26T08:30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3406"/>
            <a:ext cx="3935781" cy="40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83756" y="5157192"/>
            <a:ext cx="8555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D=4.5 x 10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cm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If we consider the total EM of the hot component to be contained in the RHESSI bright kernel, this allows for the estimation of 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density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of hot plasma.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3405"/>
            <a:ext cx="4306705" cy="400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27784" y="3789040"/>
            <a:ext cx="336366" cy="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7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44624"/>
            <a:ext cx="5770984" cy="1143000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SOL2003-02-15T08:10    C4.5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3" y="1124744"/>
            <a:ext cx="86693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7" y="2648744"/>
            <a:ext cx="8538914" cy="413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116632"/>
            <a:ext cx="235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selected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14 time intervals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∆t= 6.5 min.÷ 21 min.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943" y="3501008"/>
            <a:ext cx="257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Event-averaged</a:t>
            </a:r>
            <a:r>
              <a:rPr lang="pl-PL" dirty="0" smtClean="0"/>
              <a:t> spectrum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8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Inverted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63672"/>
            <a:ext cx="3015899" cy="239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27" y="4281543"/>
            <a:ext cx="3038097" cy="224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62" y="1407560"/>
            <a:ext cx="3068876" cy="22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14857"/>
            <a:ext cx="3096344" cy="223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6" y="1275130"/>
            <a:ext cx="3032614" cy="23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35" y="1340768"/>
            <a:ext cx="3085133" cy="22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41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pl-PL" sz="4000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pl-PL" sz="4000" dirty="0">
                <a:latin typeface="Arial" pitchFamily="34" charset="0"/>
                <a:cs typeface="Arial" pitchFamily="34" charset="0"/>
              </a:rPr>
              <a:t> for 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SOL2003-02-15T08:10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04" y="1652751"/>
            <a:ext cx="3773264" cy="39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1468"/>
            <a:ext cx="3974850" cy="405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1619672" y="1966169"/>
            <a:ext cx="0" cy="30963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8028384" y="2420888"/>
            <a:ext cx="71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Total</a:t>
            </a:r>
          </a:p>
        </p:txBody>
      </p:sp>
      <p:sp>
        <p:nvSpPr>
          <p:cNvPr id="9" name="Prostokąt 8"/>
          <p:cNvSpPr/>
          <p:nvPr/>
        </p:nvSpPr>
        <p:spPr>
          <a:xfrm>
            <a:off x="8002151" y="3200949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solidFill>
                  <a:srgbClr val="4A42EC"/>
                </a:solidFill>
                <a:latin typeface="Arial" pitchFamily="34" charset="0"/>
                <a:cs typeface="Arial" pitchFamily="34" charset="0"/>
              </a:rPr>
              <a:t>GOES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938070" y="429309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T&gt;9 MK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7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850106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proportion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hot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pl-PL" sz="3600" dirty="0" err="1">
                <a:latin typeface="Arial" pitchFamily="34" charset="0"/>
                <a:cs typeface="Arial" pitchFamily="34" charset="0"/>
              </a:rPr>
              <a:t>cold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plasma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47525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24" y="4293096"/>
            <a:ext cx="4536504" cy="221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987824" y="1196752"/>
            <a:ext cx="0" cy="489654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72200" y="2698325"/>
            <a:ext cx="1944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highest proportion of hot plasma is at the time of RHESSI </a:t>
            </a:r>
          </a:p>
          <a:p>
            <a:r>
              <a:rPr lang="en-US" sz="2400" dirty="0" smtClean="0"/>
              <a:t>12-25 </a:t>
            </a:r>
            <a:r>
              <a:rPr lang="en-US" sz="2400" dirty="0" err="1" smtClean="0"/>
              <a:t>keV</a:t>
            </a:r>
            <a:r>
              <a:rPr lang="en-US" sz="2400" dirty="0" smtClean="0"/>
              <a:t> maximum</a:t>
            </a:r>
            <a:r>
              <a:rPr lang="pl-PL" sz="2400" dirty="0" smtClean="0"/>
              <a:t>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6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RHESSI for SOL2003-02-15T08:10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84" y="1052736"/>
            <a:ext cx="5088507" cy="4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2" y="1268760"/>
            <a:ext cx="2224678" cy="21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2" y="3501008"/>
            <a:ext cx="22246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80096"/>
            <a:ext cx="1524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24216" y="5676055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Changing</a:t>
            </a:r>
            <a:r>
              <a:rPr lang="pl-PL" dirty="0" smtClean="0"/>
              <a:t> </a:t>
            </a:r>
            <a:r>
              <a:rPr lang="pl-PL" dirty="0" err="1" smtClean="0"/>
              <a:t>morphology</a:t>
            </a:r>
            <a:endParaRPr lang="pl-PL" dirty="0" smtClean="0"/>
          </a:p>
          <a:p>
            <a:r>
              <a:rPr lang="pl-PL" dirty="0" smtClean="0"/>
              <a:t> of hot component</a:t>
            </a:r>
            <a:endParaRPr lang="pl-PL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2323355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55776" y="4365104"/>
            <a:ext cx="4032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3888" y="5999220"/>
            <a:ext cx="5445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Plasma</a:t>
            </a:r>
            <a:r>
              <a:rPr lang="pl-PL" sz="2800" dirty="0" smtClean="0"/>
              <a:t> </a:t>
            </a:r>
            <a:r>
              <a:rPr lang="pl-PL" sz="2800" dirty="0" err="1" smtClean="0"/>
              <a:t>density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lower</a:t>
            </a:r>
            <a:r>
              <a:rPr lang="pl-PL" sz="2800" dirty="0" smtClean="0"/>
              <a:t> in </a:t>
            </a:r>
            <a:r>
              <a:rPr lang="pl-PL" sz="2800" dirty="0" err="1" smtClean="0"/>
              <a:t>this</a:t>
            </a:r>
            <a:r>
              <a:rPr lang="pl-PL" sz="2800" dirty="0" smtClean="0"/>
              <a:t> </a:t>
            </a:r>
            <a:r>
              <a:rPr lang="pl-PL" sz="2800" dirty="0" err="1" smtClean="0"/>
              <a:t>event</a:t>
            </a:r>
            <a:endParaRPr lang="pl-PL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Concluding</a:t>
            </a:r>
            <a:r>
              <a:rPr lang="pl-PL" sz="360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remarks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18</a:t>
            </a:fld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en-US" dirty="0">
                <a:latin typeface="Arial" pitchFamily="34" charset="0"/>
                <a:cs typeface="Arial" pitchFamily="34" charset="0"/>
              </a:rPr>
              <a:t>distributions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have been calculated using absolutely </a:t>
            </a:r>
            <a:r>
              <a:rPr lang="en-US" dirty="0">
                <a:latin typeface="Arial" pitchFamily="34" charset="0"/>
                <a:cs typeface="Arial" pitchFamily="34" charset="0"/>
              </a:rPr>
              <a:t>calibrated RESIK spectra.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15 spectral </a:t>
            </a:r>
            <a:r>
              <a:rPr lang="en-US" dirty="0">
                <a:latin typeface="Arial" pitchFamily="34" charset="0"/>
                <a:cs typeface="Arial" pitchFamily="34" charset="0"/>
              </a:rPr>
              <a:t>bands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identified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range 3.3 Å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--  </a:t>
            </a:r>
            <a:r>
              <a:rPr lang="en-US" dirty="0">
                <a:latin typeface="Arial" pitchFamily="34" charset="0"/>
                <a:cs typeface="Arial" pitchFamily="34" charset="0"/>
              </a:rPr>
              <a:t>6.1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Å for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DEM inversion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Adjusting the plasma composition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apparently </a:t>
            </a:r>
            <a:r>
              <a:rPr lang="en-US" dirty="0">
                <a:latin typeface="Arial" pitchFamily="34" charset="0"/>
                <a:cs typeface="Arial" pitchFamily="34" charset="0"/>
              </a:rPr>
              <a:t>necessary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DEM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inversion (otherwise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outcome results </a:t>
            </a:r>
            <a:r>
              <a:rPr lang="en-US" dirty="0">
                <a:latin typeface="Arial" pitchFamily="34" charset="0"/>
                <a:cs typeface="Arial" pitchFamily="34" charset="0"/>
              </a:rPr>
              <a:t>in biased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solutions).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For two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flares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en-US" dirty="0">
                <a:latin typeface="Arial" pitchFamily="34" charset="0"/>
                <a:cs typeface="Arial" pitchFamily="34" charset="0"/>
              </a:rPr>
              <a:t>distributions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have two components – a cooler </a:t>
            </a:r>
            <a:r>
              <a:rPr lang="en-US" dirty="0">
                <a:latin typeface="Arial" pitchFamily="34" charset="0"/>
                <a:cs typeface="Arial" pitchFamily="34" charset="0"/>
              </a:rPr>
              <a:t>component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dirty="0">
                <a:latin typeface="Arial" pitchFamily="34" charset="0"/>
                <a:cs typeface="Arial" pitchFamily="34" charset="0"/>
              </a:rPr>
              <a:t>&lt; 9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MK (probably related </a:t>
            </a:r>
            <a:r>
              <a:rPr lang="en-US" dirty="0">
                <a:latin typeface="Arial" pitchFamily="34" charset="0"/>
                <a:cs typeface="Arial" pitchFamily="34" charset="0"/>
              </a:rPr>
              <a:t>to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non-flaring </a:t>
            </a:r>
            <a:r>
              <a:rPr lang="en-US" dirty="0">
                <a:latin typeface="Arial" pitchFamily="34" charset="0"/>
                <a:cs typeface="Arial" pitchFamily="34" charset="0"/>
              </a:rPr>
              <a:t>active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region) </a:t>
            </a:r>
            <a:r>
              <a:rPr lang="en-US" dirty="0">
                <a:latin typeface="Arial" pitchFamily="34" charset="0"/>
                <a:cs typeface="Arial" pitchFamily="34" charset="0"/>
              </a:rPr>
              <a:t>and 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hotter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one  </a:t>
            </a:r>
            <a:r>
              <a:rPr lang="en-US" dirty="0">
                <a:latin typeface="Arial" pitchFamily="34" charset="0"/>
                <a:cs typeface="Arial" pitchFamily="34" charset="0"/>
              </a:rPr>
              <a:t>T &gt; 9 MK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(flare proper).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total EM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hotter component  is </a:t>
            </a:r>
            <a:r>
              <a:rPr lang="en-US" dirty="0">
                <a:latin typeface="Arial" pitchFamily="34" charset="0"/>
                <a:cs typeface="Arial" pitchFamily="34" charset="0"/>
              </a:rPr>
              <a:t>orders of magnitude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less than that of the </a:t>
            </a:r>
            <a:r>
              <a:rPr lang="en-US" dirty="0">
                <a:latin typeface="Arial" pitchFamily="34" charset="0"/>
                <a:cs typeface="Arial" pitchFamily="34" charset="0"/>
              </a:rPr>
              <a:t>cooler component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declines rapidly  in the flare later stages.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presence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this tiny amount of hot plasma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nevertheless necessary in the data analysis for the observed fluxes in several spectral bands to be reproduced.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the emitting </a:t>
            </a:r>
            <a:r>
              <a:rPr lang="en-US" dirty="0">
                <a:latin typeface="Arial" pitchFamily="34" charset="0"/>
                <a:cs typeface="Arial" pitchFamily="34" charset="0"/>
              </a:rPr>
              <a:t>region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size from imaging instruments like RHESSI, a lower limit for the </a:t>
            </a:r>
            <a:r>
              <a:rPr lang="en-US" dirty="0">
                <a:latin typeface="Arial" pitchFamily="34" charset="0"/>
                <a:cs typeface="Arial" pitchFamily="34" charset="0"/>
              </a:rPr>
              <a:t>density of plasma can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estimated: typically this is near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near the flare peak.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4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035710" y="2713609"/>
            <a:ext cx="3781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smtClean="0">
                <a:latin typeface="Arial" pitchFamily="34" charset="0"/>
                <a:cs typeface="Arial" pitchFamily="34" charset="0"/>
              </a:rPr>
              <a:t>THANK   YOU</a:t>
            </a:r>
            <a:endParaRPr lang="pl-PL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RESIK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We present the results of differential emission measure (DEM) analysis of flaring plasma. The analysis is based on the X-ray spectra obtained with Polish-led  spectrometer RESIK on Russian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CORONAS-F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satellite. RESIK  is  the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uncollimated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bent crystal spectrometer consisting of two double-channel X-ray spectrometers. 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was designed to observe solar coronal plasmas in four energy bands. The nominal wavelength coverage of RESIK is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3.3 Ǻ – 6.1 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Recorded spectra contain many spectral lines formed in H- and He-like ions of various elements. The line and continuum is formed in hot coronal plasma from the T-range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MK ÷ 30 MK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various proportions for different spectral bands. This makes RESIK spectra uniquely suitable for investigations of the temperature structure of the source (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as well as the plasma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elemental composition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Time-averaged RESIK spectrum for an M1.9 flare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48052"/>
            <a:ext cx="7200800" cy="510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3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Differential  Emission  Measure (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5" y="1557959"/>
            <a:ext cx="605313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15342" y="4437112"/>
            <a:ext cx="813312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≡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Φ(T)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≡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is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non-negative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measured fluxes obtained from RESIK spectra in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=15 spectral bands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calculable theoretical emission functions for every spectral band 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	CHIANTI 7.0 atomic code has been used in this respect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assumed elemental abundance taken as constant over the source volume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5059974" y="2348880"/>
            <a:ext cx="1240217" cy="7920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18654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For optically thin, mulithermal plasma: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7311" y="38610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DEM characterizes the amount of plasma at various temperatures present in the source.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4481854" y="4325169"/>
                <a:ext cx="52219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54" y="4325169"/>
                <a:ext cx="522194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627784" y="4325169"/>
            <a:ext cx="2592288" cy="688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3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DEM inversion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836712"/>
            <a:ext cx="8712968" cy="594008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From reduced absolute RESIK spectra we have selected 15 narrow spectral bands embracing the most intense lines and the continuum below. We determined the time-changing fluxes in these bands for flares selected in this research. These fluxes constitute the input set for the differential emission measure (DEM) inversion 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9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Φ(T)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The theoretical fluxes have been calculated using the CHIANTI 7.0 code (</a:t>
            </a:r>
            <a:r>
              <a:rPr lang="en-US" sz="1900" dirty="0" smtClean="0">
                <a:hlinkClick r:id="rId2"/>
              </a:rPr>
              <a:t>http://www.chiantidatabase.org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 with appropriately selected plasma composition – representative (optimum) for each selected event for the elements: </a:t>
            </a:r>
            <a:r>
              <a:rPr lang="en-US" sz="19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S, Si,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and adopting coronal  values (following Feldman, 1992) for other elements, except for  K and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for which  RESIK values were used (last slide of previous talk). In the spectral calculations, the ionization equilibrium of Bryans,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Landi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Savin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ApJ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691, 2009) has been adopted. 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For the inversion, the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Withbroe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-Sylwester </a:t>
            </a: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iterative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algorithm representing the </a:t>
            </a: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likelihood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approach (Solar Phys., 67, 1980) has been used. 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The inversions have been carried out over the temperature range </a:t>
            </a:r>
          </a:p>
          <a:p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MK - 30 MK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 10 000 iterations were performed on each inversion run in the accelerated scenario. The inversion uncertainties were determined from 100 Monte Carlo exercises, where the input fluxes for time-frame of interest were randomly perturbed with corresponding measurement uncertainties.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3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  <a:sym typeface="Wingdings" pitchFamily="2" charset="2"/>
              </a:rPr>
              <a:t>The emission (contribution) functions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4530"/>
            <a:ext cx="4464496" cy="499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88024" y="1916832"/>
            <a:ext cx="4355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</a:rPr>
              <a:t> 3.40       3.62       K XVIII triplet </a:t>
            </a:r>
            <a:r>
              <a:rPr lang="en-US" sz="1600" b="1" dirty="0" err="1" smtClean="0">
                <a:solidFill>
                  <a:srgbClr val="003399"/>
                </a:solidFill>
              </a:rPr>
              <a:t>ch</a:t>
            </a:r>
            <a:r>
              <a:rPr lang="en-US" sz="1600" b="1" dirty="0" smtClean="0">
                <a:solidFill>
                  <a:srgbClr val="003399"/>
                </a:solidFill>
              </a:rPr>
              <a:t> #1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33CC"/>
                </a:solidFill>
              </a:rPr>
              <a:t>3.62       3.80       </a:t>
            </a:r>
            <a:r>
              <a:rPr lang="en-US" sz="1600" b="1" dirty="0" err="1" smtClean="0">
                <a:solidFill>
                  <a:srgbClr val="0033CC"/>
                </a:solidFill>
              </a:rPr>
              <a:t>Ar</a:t>
            </a:r>
            <a:r>
              <a:rPr lang="en-US" sz="1600" b="1" dirty="0" smtClean="0">
                <a:solidFill>
                  <a:srgbClr val="0033CC"/>
                </a:solidFill>
              </a:rPr>
              <a:t> XIII </a:t>
            </a:r>
            <a:r>
              <a:rPr lang="en-US" sz="1600" b="1" dirty="0" err="1" smtClean="0">
                <a:solidFill>
                  <a:srgbClr val="0033CC"/>
                </a:solidFill>
              </a:rPr>
              <a:t>Lya</a:t>
            </a:r>
            <a:r>
              <a:rPr lang="en-US" sz="1600" b="1" dirty="0" smtClean="0">
                <a:solidFill>
                  <a:srgbClr val="0033CC"/>
                </a:solidFill>
              </a:rPr>
              <a:t>α ch #1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9966FF"/>
                </a:solidFill>
              </a:rPr>
              <a:t>3.90       4.07       </a:t>
            </a:r>
            <a:r>
              <a:rPr lang="en-US" sz="1600" b="1" dirty="0" err="1" smtClean="0">
                <a:solidFill>
                  <a:srgbClr val="9966FF"/>
                </a:solidFill>
              </a:rPr>
              <a:t>Ar</a:t>
            </a:r>
            <a:r>
              <a:rPr lang="en-US" sz="1600" b="1" dirty="0" smtClean="0">
                <a:solidFill>
                  <a:srgbClr val="9966FF"/>
                </a:solidFill>
              </a:rPr>
              <a:t> XVII triplet </a:t>
            </a:r>
            <a:r>
              <a:rPr lang="en-US" sz="1600" b="1" dirty="0" err="1" smtClean="0">
                <a:solidFill>
                  <a:srgbClr val="9966FF"/>
                </a:solidFill>
              </a:rPr>
              <a:t>ch</a:t>
            </a:r>
            <a:r>
              <a:rPr lang="en-US" sz="1600" b="1" dirty="0" smtClean="0">
                <a:solidFill>
                  <a:srgbClr val="9966FF"/>
                </a:solidFill>
              </a:rPr>
              <a:t> #2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6600FF"/>
                </a:solidFill>
              </a:rPr>
              <a:t>4.11       4.25       S XV 1s</a:t>
            </a:r>
            <a:r>
              <a:rPr lang="en-US" sz="1600" b="1" baseline="30000" dirty="0" smtClean="0">
                <a:solidFill>
                  <a:srgbClr val="6600FF"/>
                </a:solidFill>
              </a:rPr>
              <a:t>2</a:t>
            </a:r>
            <a:r>
              <a:rPr lang="en-US" sz="1600" b="1" dirty="0" smtClean="0">
                <a:solidFill>
                  <a:srgbClr val="6600FF"/>
                </a:solidFill>
              </a:rPr>
              <a:t>-1s4p + satellites </a:t>
            </a:r>
            <a:r>
              <a:rPr lang="en-US" sz="1600" b="1" dirty="0" err="1" smtClean="0">
                <a:solidFill>
                  <a:srgbClr val="6600FF"/>
                </a:solidFill>
              </a:rPr>
              <a:t>ch</a:t>
            </a:r>
            <a:r>
              <a:rPr lang="en-US" sz="1600" b="1" dirty="0" smtClean="0">
                <a:solidFill>
                  <a:srgbClr val="6600FF"/>
                </a:solidFill>
              </a:rPr>
              <a:t> #2</a:t>
            </a:r>
          </a:p>
          <a:p>
            <a:r>
              <a:rPr lang="en-US" sz="1600" b="1" dirty="0" smtClean="0">
                <a:solidFill>
                  <a:srgbClr val="CC3399"/>
                </a:solidFill>
              </a:rPr>
              <a:t> 4.35       4.43       SXIV 3p satellites</a:t>
            </a:r>
          </a:p>
          <a:p>
            <a:r>
              <a:rPr lang="en-US" sz="1600" b="1" dirty="0" smtClean="0">
                <a:solidFill>
                  <a:srgbClr val="CC0066"/>
                </a:solidFill>
              </a:rPr>
              <a:t> 4.43       4.52       </a:t>
            </a:r>
            <a:r>
              <a:rPr lang="en-US" sz="1600" b="1" dirty="0" err="1" smtClean="0">
                <a:solidFill>
                  <a:srgbClr val="CC0066"/>
                </a:solidFill>
              </a:rPr>
              <a:t>Cl</a:t>
            </a:r>
            <a:r>
              <a:rPr lang="en-US" sz="1600" b="1" dirty="0" smtClean="0">
                <a:solidFill>
                  <a:srgbClr val="CC0066"/>
                </a:solidFill>
              </a:rPr>
              <a:t> XVI 1s</a:t>
            </a:r>
            <a:r>
              <a:rPr lang="en-US" sz="1600" b="1" baseline="30000" dirty="0" smtClean="0">
                <a:solidFill>
                  <a:srgbClr val="CC0066"/>
                </a:solidFill>
              </a:rPr>
              <a:t>2</a:t>
            </a:r>
            <a:r>
              <a:rPr lang="en-US" sz="1600" b="1" dirty="0" smtClean="0">
                <a:solidFill>
                  <a:srgbClr val="CC0066"/>
                </a:solidFill>
              </a:rPr>
              <a:t>-1s2p triplet + satellites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 4.68       4.75        SXVI   1s-3p Lyα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4.74       4.80        Si XIV 1s-5p </a:t>
            </a:r>
            <a:r>
              <a:rPr lang="en-US" sz="1600" b="1" dirty="0" err="1" smtClean="0">
                <a:solidFill>
                  <a:srgbClr val="FF3300"/>
                </a:solidFill>
              </a:rPr>
              <a:t>Lyδ</a:t>
            </a:r>
            <a:endParaRPr lang="en-US" sz="1600" b="1" dirty="0" smtClean="0">
              <a:solidFill>
                <a:srgbClr val="FF3300"/>
              </a:solidFill>
            </a:endParaRPr>
          </a:p>
          <a:p>
            <a:r>
              <a:rPr lang="en-US" sz="1600" b="1" dirty="0" smtClean="0">
                <a:solidFill>
                  <a:srgbClr val="CC6600"/>
                </a:solidFill>
              </a:rPr>
              <a:t> 5.00       5.15        S XV 1s</a:t>
            </a:r>
            <a:r>
              <a:rPr lang="en-US" sz="1600" b="1" i="1" baseline="30000" dirty="0" smtClean="0">
                <a:solidFill>
                  <a:srgbClr val="CC6600"/>
                </a:solidFill>
              </a:rPr>
              <a:t>2</a:t>
            </a:r>
            <a:r>
              <a:rPr lang="en-US" sz="1600" b="1" dirty="0" smtClean="0">
                <a:solidFill>
                  <a:srgbClr val="CC6600"/>
                </a:solidFill>
              </a:rPr>
              <a:t>-1s2p triplet + satellites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 5.25       5.34        Si XIII 1s</a:t>
            </a:r>
            <a:r>
              <a:rPr lang="en-US" sz="1600" b="1" baseline="30000" dirty="0" smtClean="0">
                <a:solidFill>
                  <a:srgbClr val="FF6600"/>
                </a:solidFill>
              </a:rPr>
              <a:t>2</a:t>
            </a:r>
            <a:r>
              <a:rPr lang="en-US" sz="1600" b="1" dirty="0" smtClean="0">
                <a:solidFill>
                  <a:srgbClr val="FF6600"/>
                </a:solidFill>
              </a:rPr>
              <a:t>-1s5p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9966"/>
                </a:solidFill>
              </a:rPr>
              <a:t>5.34       5.48        Si XIII 1s</a:t>
            </a:r>
            <a:r>
              <a:rPr lang="en-US" sz="1600" b="1" baseline="30000" dirty="0" smtClean="0">
                <a:solidFill>
                  <a:srgbClr val="FF9966"/>
                </a:solidFill>
              </a:rPr>
              <a:t>2</a:t>
            </a:r>
            <a:r>
              <a:rPr lang="en-US" sz="1600" b="1" dirty="0" smtClean="0">
                <a:solidFill>
                  <a:srgbClr val="FF9966"/>
                </a:solidFill>
              </a:rPr>
              <a:t>-1s4p+ 5p sat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CC66"/>
                </a:solidFill>
              </a:rPr>
              <a:t>5.48       5.62        Si XII 4p satellites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99CC00"/>
                </a:solidFill>
              </a:rPr>
              <a:t>5.64       5.71        Si XIII 1s</a:t>
            </a:r>
            <a:r>
              <a:rPr lang="en-US" sz="1600" b="1" baseline="30000" dirty="0" smtClean="0">
                <a:solidFill>
                  <a:srgbClr val="99CC00"/>
                </a:solidFill>
              </a:rPr>
              <a:t>2</a:t>
            </a:r>
            <a:r>
              <a:rPr lang="en-US" sz="1600" b="1" dirty="0" smtClean="0">
                <a:solidFill>
                  <a:srgbClr val="99CC00"/>
                </a:solidFill>
              </a:rPr>
              <a:t>-1s3p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CFF33"/>
                </a:solidFill>
              </a:rPr>
              <a:t>5.71       5.86        Si XII 3p satellites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 5.92       6.00        Continuum</a:t>
            </a:r>
          </a:p>
          <a:p>
            <a:r>
              <a:rPr lang="en-US" sz="1600" b="1" dirty="0" smtClean="0"/>
              <a:t>     </a:t>
            </a:r>
            <a:endParaRPr lang="en-US" sz="16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76055" y="148478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∆</a:t>
            </a:r>
            <a:r>
              <a:rPr lang="el-GR" dirty="0" smtClean="0"/>
              <a:t>λ</a:t>
            </a:r>
            <a:r>
              <a:rPr lang="pl-PL" dirty="0" smtClean="0"/>
              <a:t> [Å]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0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922114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Flare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SOL2002-12-26T08:30   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GOES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C1.9 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827584" y="1750446"/>
            <a:ext cx="3945986" cy="3644631"/>
            <a:chOff x="539552" y="1562100"/>
            <a:chExt cx="1981200" cy="18669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62100"/>
              <a:ext cx="1809750" cy="186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852" y="1562100"/>
              <a:ext cx="34290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Prostokąt 18"/>
          <p:cNvSpPr/>
          <p:nvPr/>
        </p:nvSpPr>
        <p:spPr>
          <a:xfrm>
            <a:off x="611560" y="1124744"/>
            <a:ext cx="667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pl-PL" sz="2400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pl-PL" sz="2400" dirty="0" smtClean="0">
                <a:latin typeface="Arial" pitchFamily="34" charset="0"/>
                <a:cs typeface="Arial" pitchFamily="34" charset="0"/>
                <a:hlinkClick r:id="rId4"/>
              </a:rPr>
              <a:t>www.cbk.pan.wroc.pl/resik_catalogue.htm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919313" y="2880264"/>
            <a:ext cx="3816423" cy="19389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Dark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grey areas denote times of radiation belts passages –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 Voltage is turned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OFF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27583" y="5426087"/>
            <a:ext cx="3672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selected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13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intervals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∆t=75s  ÷ 200s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duration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covering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part of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event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9314" y="1761191"/>
            <a:ext cx="3816423" cy="83099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Spectral nights as seen</a:t>
            </a:r>
          </a:p>
          <a:p>
            <a:r>
              <a:rPr lang="en-US" sz="2400" dirty="0"/>
              <a:t>by optical satellite sensor.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07704" y="4819256"/>
            <a:ext cx="216024" cy="60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11760" y="4819256"/>
            <a:ext cx="648072" cy="60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69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622192"/>
          </a:xfrm>
        </p:spPr>
        <p:txBody>
          <a:bodyPr>
            <a:noAutofit/>
          </a:bodyPr>
          <a:lstStyle/>
          <a:p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Spectral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variability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for SOL2002-12-26T08:30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94814" y="8036794"/>
            <a:ext cx="100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∆t = 75÷200 sec</a:t>
            </a:r>
            <a:endParaRPr lang="pl-PL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9" y="3942241"/>
            <a:ext cx="3431909" cy="251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42" y="942962"/>
            <a:ext cx="4425190" cy="323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30" y="3573016"/>
            <a:ext cx="43129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9" y="1264742"/>
            <a:ext cx="3431909" cy="24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 flipH="1">
            <a:off x="6470112" y="4638106"/>
            <a:ext cx="432048" cy="1208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6470112" y="1484784"/>
            <a:ext cx="47815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64288" y="2132856"/>
            <a:ext cx="64807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64288" y="4077072"/>
            <a:ext cx="648072" cy="116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" pitchFamily="34" charset="0"/>
                <a:cs typeface="Arial" pitchFamily="34" charset="0"/>
              </a:rPr>
              <a:t>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:  SOL2002-12-26T08:30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739306" cy="276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3"/>
            <a:ext cx="3739306" cy="276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148063" y="1890697"/>
            <a:ext cx="403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each selected time interval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10 000 iterations for DEM inversion have been performed. Typical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better  than 5 % agreement between observed and DEM predicted fluxes in every </a:t>
            </a:r>
            <a:r>
              <a:rPr lang="en-US" smtClean="0">
                <a:latin typeface="Arial" pitchFamily="34" charset="0"/>
                <a:cs typeface="Arial" pitchFamily="34" charset="0"/>
              </a:rPr>
              <a:t>spectral band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reached.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3D28"/>
              </a:clrFrom>
              <a:clrTo>
                <a:srgbClr val="FF3D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71" y="3652955"/>
            <a:ext cx="3642110" cy="27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BE"/>
              </a:clrFrom>
              <a:clrTo>
                <a:srgbClr val="FFFF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7459"/>
            <a:ext cx="3641828" cy="26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888432" cy="6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EDC-E8E7-4B50-89B6-ADD05E07EAD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6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8617</TotalTime>
  <Words>1166</Words>
  <Application>Microsoft Office PowerPoint</Application>
  <PresentationFormat>Pokaz na ekranie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Flare Differential Emission Measure from RESIK and RHESSI Spectra</vt:lpstr>
      <vt:lpstr>RESIK </vt:lpstr>
      <vt:lpstr>Time-averaged RESIK spectrum for an M1.9 flare</vt:lpstr>
      <vt:lpstr>The Differential  Emission  Measure (DEM)</vt:lpstr>
      <vt:lpstr>DEM inversion</vt:lpstr>
      <vt:lpstr>The emission (contribution) functions</vt:lpstr>
      <vt:lpstr>Flare SOL2002-12-26T08:30    GOESC1.9 </vt:lpstr>
      <vt:lpstr>Spectral variability for SOL2002-12-26T08:30</vt:lpstr>
      <vt:lpstr>DEM examples:  SOL2002-12-26T08:30</vt:lpstr>
      <vt:lpstr>Results of DEM  inversion are very sensitive to the assumed plasma composition!!!</vt:lpstr>
      <vt:lpstr>DEM evolution for SOL2002-12-26T08:30</vt:lpstr>
      <vt:lpstr>RHESSI for SOL2002-12-26T08:30</vt:lpstr>
      <vt:lpstr>SOL2003-02-15T08:10    C4.5</vt:lpstr>
      <vt:lpstr>Inverted DEM shapes   </vt:lpstr>
      <vt:lpstr>DEM evolution for SOL2003-02-15T08:10</vt:lpstr>
      <vt:lpstr>Relative proportion of hot and cold plasma</vt:lpstr>
      <vt:lpstr>RHESSI for SOL2003-02-15T08:10</vt:lpstr>
      <vt:lpstr>Concluding  remarks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BS</dc:creator>
  <cp:lastModifiedBy>BS</cp:lastModifiedBy>
  <cp:revision>291</cp:revision>
  <cp:lastPrinted>2012-08-18T10:59:11Z</cp:lastPrinted>
  <dcterms:created xsi:type="dcterms:W3CDTF">2012-08-08T08:59:25Z</dcterms:created>
  <dcterms:modified xsi:type="dcterms:W3CDTF">2012-09-13T10:43:22Z</dcterms:modified>
</cp:coreProperties>
</file>