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3" r:id="rId3"/>
    <p:sldId id="276" r:id="rId4"/>
    <p:sldId id="277" r:id="rId5"/>
    <p:sldId id="279" r:id="rId6"/>
    <p:sldId id="274" r:id="rId7"/>
    <p:sldId id="272" r:id="rId8"/>
    <p:sldId id="295" r:id="rId9"/>
    <p:sldId id="296" r:id="rId10"/>
    <p:sldId id="265" r:id="rId11"/>
    <p:sldId id="258" r:id="rId12"/>
    <p:sldId id="275" r:id="rId13"/>
    <p:sldId id="261" r:id="rId14"/>
    <p:sldId id="283" r:id="rId15"/>
    <p:sldId id="257" r:id="rId16"/>
    <p:sldId id="299" r:id="rId17"/>
    <p:sldId id="298" r:id="rId18"/>
    <p:sldId id="297" r:id="rId19"/>
    <p:sldId id="290" r:id="rId20"/>
    <p:sldId id="291" r:id="rId21"/>
    <p:sldId id="278" r:id="rId22"/>
    <p:sldId id="268" r:id="rId23"/>
    <p:sldId id="269" r:id="rId24"/>
    <p:sldId id="285" r:id="rId25"/>
    <p:sldId id="294" r:id="rId26"/>
    <p:sldId id="292" r:id="rId27"/>
    <p:sldId id="270" r:id="rId28"/>
    <p:sldId id="271" r:id="rId29"/>
    <p:sldId id="262" r:id="rId30"/>
    <p:sldId id="286" r:id="rId31"/>
    <p:sldId id="289" r:id="rId32"/>
    <p:sldId id="280" r:id="rId33"/>
    <p:sldId id="282" r:id="rId34"/>
    <p:sldId id="281" r:id="rId35"/>
    <p:sldId id="259" r:id="rId36"/>
    <p:sldId id="260" r:id="rId37"/>
    <p:sldId id="263" r:id="rId38"/>
    <p:sldId id="264" r:id="rId39"/>
    <p:sldId id="266" r:id="rId40"/>
    <p:sldId id="267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029D-0822-4F6B-BA4D-4E7D339EC5F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4147-3260-4E29-BB58-48F1E2F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4147-3260-4E29-BB58-48F1E2F837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4147-3260-4E29-BB58-48F1E2F83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C810D-58C8-483C-9062-E2FF91D36182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280-52EE-4274-BE56-62B1C0E6E32C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104A-8CA9-4021-A29B-667F5388166F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3AA4-EDE4-411F-8B91-704292892951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49D2-28AE-415A-B492-57B4AC78E7C3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616-D38A-4531-A7D8-E057EE070FB6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861-69B9-40EE-8F6D-2B3C64DDE0BD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16F-8C93-4B1D-B743-0B7BB722A8D4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A28-4DB8-4255-9CCA-AAA10F58D496}" type="datetime1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E29-5D10-4981-A6B1-7C8F71F39883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1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F44-087D-4E14-AE52-EA556BF6F96A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1AD-4C06-4336-81E2-56480A978A85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169E-22B7-497F-AF3B-3A19C904B676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820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ACE0-8505-4A55-A859-C23CDB58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bk.pan.wroc.pl/experiments/resik/resik_catalogue.ht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k.pan.wroc.pl/body/publikacje/2005/ri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bk.pan.wroc.pl/experiments/resik/RESIK_Level2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ronas.izmiran.rssi.ru/F/instruments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RESIK spectral atlas for flares: data access and use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Janusz &amp; </a:t>
            </a:r>
            <a:r>
              <a:rPr lang="pl-PL" dirty="0"/>
              <a:t>Barbara Sylwester</a:t>
            </a:r>
            <a:endParaRPr lang="pl-PL" dirty="0" smtClean="0"/>
          </a:p>
          <a:p>
            <a:r>
              <a:rPr lang="pl-PL" dirty="0"/>
              <a:t>Anna </a:t>
            </a:r>
            <a:r>
              <a:rPr lang="pl-PL" dirty="0" smtClean="0"/>
              <a:t>Kępa, </a:t>
            </a:r>
            <a:endParaRPr lang="pl-PL" dirty="0"/>
          </a:p>
          <a:p>
            <a:r>
              <a:rPr lang="pl-PL" dirty="0" smtClean="0"/>
              <a:t>Mirek Kowaliński, </a:t>
            </a:r>
          </a:p>
          <a:p>
            <a:r>
              <a:rPr lang="pl-PL" dirty="0" smtClean="0"/>
              <a:t>ZFS CBK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RESIK catalogue Aug 2001- May 2003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1403648" y="113958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www.cbk.pan.wroc.pl/experiments/resik/resik_catalogue.htm</a:t>
            </a:r>
            <a:endParaRPr lang="pl-PL" dirty="0" smtClean="0"/>
          </a:p>
          <a:p>
            <a:pPr algn="ctr"/>
            <a:r>
              <a:rPr lang="pl-PL" b="1" dirty="0" smtClean="0"/>
              <a:t>Provide access to catalogue pages </a:t>
            </a:r>
            <a:endParaRPr lang="pl-PL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8686800" cy="367254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851920" y="400506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16016" y="400506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l-PL" dirty="0" smtClean="0"/>
              <a:t>RESIK spectra reduction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Effects considered</a:t>
            </a:r>
          </a:p>
          <a:p>
            <a:pPr lvl="1"/>
            <a:r>
              <a:rPr lang="en-US" sz="2400" dirty="0" smtClean="0"/>
              <a:t>All factors discussed in the instrument paper</a:t>
            </a:r>
          </a:p>
          <a:p>
            <a:pPr lvl="1"/>
            <a:r>
              <a:rPr lang="en-US" sz="2400" dirty="0" smtClean="0"/>
              <a:t>Removed fluorescence from the crystal support (semi</a:t>
            </a:r>
            <a:r>
              <a:rPr lang="pl-PL" sz="2400" dirty="0" smtClean="0"/>
              <a:t>-</a:t>
            </a:r>
            <a:r>
              <a:rPr lang="en-US" sz="2400" dirty="0" smtClean="0"/>
              <a:t>empirically)</a:t>
            </a:r>
            <a:endParaRPr lang="pl-PL" sz="2400" dirty="0" smtClean="0"/>
          </a:p>
          <a:p>
            <a:pPr lvl="1"/>
            <a:r>
              <a:rPr lang="pl-PL" sz="2400" dirty="0" smtClean="0"/>
              <a:t>Saturation </a:t>
            </a:r>
            <a:r>
              <a:rPr lang="pl-PL" sz="2400" dirty="0" smtClean="0"/>
              <a:t>(electronic dead-time) effects </a:t>
            </a:r>
            <a:r>
              <a:rPr lang="pl-PL" sz="2400" dirty="0" smtClean="0"/>
              <a:t>correction performed</a:t>
            </a:r>
          </a:p>
          <a:p>
            <a:pPr lvl="1"/>
            <a:r>
              <a:rPr lang="pl-PL" sz="2400" dirty="0" smtClean="0"/>
              <a:t>Wavelengths converted to centre of the disk source location</a:t>
            </a:r>
            <a:endParaRPr lang="en-US" sz="2400" dirty="0" smtClean="0"/>
          </a:p>
          <a:p>
            <a:r>
              <a:rPr lang="en-US" sz="2800" b="1" dirty="0" smtClean="0"/>
              <a:t>3</a:t>
            </a:r>
            <a:r>
              <a:rPr lang="pl-PL" sz="2800" b="1" dirty="0" smtClean="0"/>
              <a:t>6</a:t>
            </a:r>
            <a:r>
              <a:rPr lang="en-US" sz="2800" b="1" dirty="0" smtClean="0"/>
              <a:t> flares reduced ~5000+ spectra</a:t>
            </a:r>
            <a:endParaRPr lang="pl-PL" sz="2800" b="1" dirty="0" smtClean="0"/>
          </a:p>
          <a:p>
            <a:pPr lvl="1"/>
            <a:r>
              <a:rPr lang="pl-PL" sz="2400" dirty="0" smtClean="0"/>
              <a:t>16 new flares added from last year</a:t>
            </a:r>
            <a:endParaRPr lang="en-US" sz="2400" dirty="0" smtClean="0"/>
          </a:p>
          <a:p>
            <a:pPr lvl="1"/>
            <a:r>
              <a:rPr lang="pl-PL" sz="2400" dirty="0" smtClean="0"/>
              <a:t>Cases identified with time dependent offset for limb events (source transversal motion)</a:t>
            </a:r>
            <a:endParaRPr lang="en-US" sz="2400" dirty="0" smtClean="0"/>
          </a:p>
          <a:p>
            <a:r>
              <a:rPr lang="en-US" sz="2800" b="1" dirty="0" smtClean="0"/>
              <a:t>Further steps</a:t>
            </a:r>
            <a:r>
              <a:rPr lang="pl-PL" sz="2800" b="1" dirty="0" smtClean="0"/>
              <a:t> – mission long approach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99992" y="2204864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www.cbk.pan.wroc.pl/body/publikacje/2005/rip.html</a:t>
            </a:r>
            <a:r>
              <a:rPr lang="pl-PL" sz="1400" dirty="0" smtClean="0"/>
              <a:t> 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Accessing Level_2 catalogue</a:t>
            </a:r>
            <a:br>
              <a:rPr lang="pl-PL" dirty="0" smtClean="0"/>
            </a:br>
            <a:r>
              <a:rPr lang="pl-PL" sz="3600" dirty="0"/>
              <a:t>fits files </a:t>
            </a:r>
            <a:r>
              <a:rPr lang="pl-PL" sz="3600" dirty="0" smtClean="0"/>
              <a:t> (Szymon &amp; Anna)</a:t>
            </a:r>
            <a:br>
              <a:rPr lang="pl-PL" sz="3600" dirty="0" smtClean="0"/>
            </a:br>
            <a:r>
              <a:rPr lang="pl-PL" sz="2200" dirty="0" smtClean="0">
                <a:hlinkClick r:id="rId2"/>
              </a:rPr>
              <a:t>http</a:t>
            </a:r>
            <a:r>
              <a:rPr lang="pl-PL" sz="2200" dirty="0">
                <a:hlinkClick r:id="rId2"/>
              </a:rPr>
              <a:t>://</a:t>
            </a:r>
            <a:r>
              <a:rPr lang="pl-PL" sz="2200" dirty="0" smtClean="0">
                <a:hlinkClick r:id="rId2"/>
              </a:rPr>
              <a:t>www.cbk.pan.wroc.pl/experiments/resik/RESIK_Level2/index.html</a:t>
            </a:r>
            <a:r>
              <a:rPr lang="pl-PL" sz="2200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388423" cy="38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8" y="5804370"/>
            <a:ext cx="7848873" cy="8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Two e</a:t>
            </a:r>
            <a:r>
              <a:rPr lang="en-US" b="1" dirty="0" err="1" smtClean="0"/>
              <a:t>xamples</a:t>
            </a:r>
            <a:r>
              <a:rPr lang="en-US" b="1" dirty="0" smtClean="0"/>
              <a:t> </a:t>
            </a:r>
            <a:r>
              <a:rPr lang="en-US" b="1" dirty="0"/>
              <a:t>of </a:t>
            </a:r>
            <a:r>
              <a:rPr lang="en-US" b="1" dirty="0" smtClean="0"/>
              <a:t>events</a:t>
            </a:r>
            <a:r>
              <a:rPr lang="pl-PL" b="1" dirty="0" smtClean="0"/>
              <a:t> from Level_2</a:t>
            </a:r>
            <a:br>
              <a:rPr lang="pl-PL" b="1" dirty="0" smtClean="0"/>
            </a:br>
            <a:r>
              <a:rPr lang="pl-PL" b="1" dirty="0" smtClean="0"/>
              <a:t>catalogue page</a:t>
            </a:r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393044"/>
            <a:ext cx="3971675" cy="47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61445" y="1278052"/>
            <a:ext cx="0" cy="507829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" y="1345853"/>
            <a:ext cx="4010571" cy="47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339"/>
            <a:ext cx="3972835" cy="47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274638"/>
            <a:ext cx="1828800" cy="1143000"/>
          </a:xfrm>
        </p:spPr>
        <p:txBody>
          <a:bodyPr>
            <a:normAutofit fontScale="90000"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RESIK solar flare spectra: Si XIII + satellites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2133600" cy="45259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RESIK solar flare spectra stacked in ascending order of temperature (from GOES).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1800" i="1" dirty="0" smtClean="0">
                <a:solidFill>
                  <a:srgbClr val="C00000"/>
                </a:solidFill>
              </a:rPr>
              <a:t>Done:</a:t>
            </a:r>
          </a:p>
          <a:p>
            <a:pPr marL="0" indent="0">
              <a:buNone/>
            </a:pPr>
            <a:r>
              <a:rPr lang="pl-PL" sz="1800" i="1" dirty="0" smtClean="0">
                <a:solidFill>
                  <a:srgbClr val="C00000"/>
                </a:solidFill>
              </a:rPr>
              <a:t>Abundance estimates:</a:t>
            </a:r>
          </a:p>
          <a:p>
            <a:pPr marL="0" indent="0">
              <a:buNone/>
            </a:pPr>
            <a:r>
              <a:rPr lang="pl-PL" sz="1800" i="1" dirty="0" smtClean="0">
                <a:solidFill>
                  <a:srgbClr val="C00000"/>
                </a:solidFill>
              </a:rPr>
              <a:t>K, Ar, Cl, S and Si</a:t>
            </a:r>
            <a:endParaRPr lang="en-GB" sz="1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i="1" dirty="0" smtClean="0">
                <a:solidFill>
                  <a:srgbClr val="FFC000"/>
                </a:solidFill>
              </a:rPr>
              <a:t>Orange arrows mark n=3 and n=4 satellites to Si XIII w3 and w4 lines</a:t>
            </a:r>
            <a:r>
              <a:rPr lang="en-GB" sz="1800" i="1" dirty="0" smtClean="0">
                <a:solidFill>
                  <a:srgbClr val="00B050"/>
                </a:solidFill>
              </a:rPr>
              <a:t>. </a:t>
            </a:r>
            <a:endParaRPr lang="en-GB" sz="1800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858000" cy="625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194176" y="617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94176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55976" y="6172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55976" y="3124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-387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Temperature stack plots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l-PL" b="1" dirty="0" smtClean="0"/>
              <a:t>Direction of future analyses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Investigations of solar plasma</a:t>
            </a:r>
          </a:p>
          <a:p>
            <a:pPr lvl="1"/>
            <a:r>
              <a:rPr lang="pl-PL" dirty="0" smtClean="0"/>
              <a:t>Further kappa-distribution diagnostics (Ar lines &amp; their satellites)</a:t>
            </a:r>
          </a:p>
          <a:p>
            <a:pPr lvl="1"/>
            <a:r>
              <a:rPr lang="pl-PL" dirty="0" smtClean="0"/>
              <a:t>Kappa effects on elemental abundance determinations</a:t>
            </a:r>
            <a:endParaRPr lang="pl-PL" dirty="0" smtClean="0"/>
          </a:p>
          <a:p>
            <a:pPr lvl="1"/>
            <a:r>
              <a:rPr lang="pl-PL" dirty="0" smtClean="0"/>
              <a:t>DEM- dependent S &amp; Si abundance studies (now in progress)</a:t>
            </a:r>
            <a:endParaRPr lang="pl-PL" dirty="0" smtClean="0"/>
          </a:p>
          <a:p>
            <a:pPr lvl="1"/>
            <a:r>
              <a:rPr lang="pl-PL" dirty="0" smtClean="0"/>
              <a:t>Calibration of PHA </a:t>
            </a:r>
            <a:r>
              <a:rPr lang="pl-PL" dirty="0" smtClean="0"/>
              <a:t>sygnal </a:t>
            </a:r>
            <a:r>
              <a:rPr lang="pl-PL" dirty="0" smtClean="0"/>
              <a:t>with</a:t>
            </a:r>
            <a:r>
              <a:rPr lang="pl-PL" dirty="0" smtClean="0"/>
              <a:t> </a:t>
            </a:r>
            <a:r>
              <a:rPr lang="pl-PL" dirty="0" smtClean="0"/>
              <a:t>energy (rate dependence of gain</a:t>
            </a:r>
            <a:r>
              <a:rPr lang="pl-PL" dirty="0" smtClean="0"/>
              <a:t>)-2s lightcurves at several energies from 0.5 – 10 keV</a:t>
            </a:r>
            <a:endParaRPr lang="pl-PL" dirty="0" smtClean="0"/>
          </a:p>
          <a:p>
            <a:pPr lvl="1"/>
            <a:r>
              <a:rPr lang="pl-PL" dirty="0" smtClean="0"/>
              <a:t>Further reduction of selected flares to Level_2 (AK, BS, JS)</a:t>
            </a:r>
          </a:p>
          <a:p>
            <a:pPr lvl="1"/>
            <a:r>
              <a:rPr lang="pl-PL" dirty="0" smtClean="0"/>
              <a:t>Systematic </a:t>
            </a:r>
            <a:r>
              <a:rPr lang="pl-PL" dirty="0" smtClean="0"/>
              <a:t>automatic reduction of every recorded  S/C day spectrum (~2 mln.)</a:t>
            </a:r>
          </a:p>
          <a:p>
            <a:r>
              <a:rPr lang="pl-PL" b="1" dirty="0" smtClean="0"/>
              <a:t>Investigation of magnetosperic </a:t>
            </a:r>
            <a:r>
              <a:rPr lang="pl-PL" b="1" dirty="0" smtClean="0"/>
              <a:t>&amp; aeronomic effects </a:t>
            </a:r>
            <a:r>
              <a:rPr lang="pl-PL" b="1" dirty="0" smtClean="0"/>
              <a:t>PIN &amp; </a:t>
            </a:r>
            <a:r>
              <a:rPr lang="pl-PL" b="1" dirty="0" smtClean="0"/>
              <a:t>PHA 1-2 s time resolution</a:t>
            </a:r>
            <a:endParaRPr lang="pl-PL" b="1" dirty="0" smtClean="0"/>
          </a:p>
          <a:p>
            <a:pPr lvl="1"/>
            <a:r>
              <a:rPr lang="pl-PL" dirty="0" smtClean="0"/>
              <a:t>Crossings of polar van Allen belts geomagnetic storms and disturbances</a:t>
            </a:r>
          </a:p>
          <a:p>
            <a:pPr lvl="1"/>
            <a:r>
              <a:rPr lang="pl-PL" dirty="0" smtClean="0"/>
              <a:t>SAA variability</a:t>
            </a:r>
          </a:p>
          <a:p>
            <a:pPr lvl="1"/>
            <a:r>
              <a:rPr lang="pl-PL" dirty="0" smtClean="0"/>
              <a:t>Night portion emission</a:t>
            </a:r>
          </a:p>
          <a:p>
            <a:pPr lvl="1"/>
            <a:r>
              <a:rPr lang="pl-PL" dirty="0" smtClean="0"/>
              <a:t>Analysis of hidden-bin </a:t>
            </a:r>
            <a:r>
              <a:rPr lang="pl-PL" dirty="0" smtClean="0"/>
              <a:t>emissions</a:t>
            </a:r>
          </a:p>
          <a:p>
            <a:pPr lvl="1"/>
            <a:r>
              <a:rPr lang="pl-PL" dirty="0" smtClean="0"/>
              <a:t>Studies of X-ray auroral illumination &amp; spectra</a:t>
            </a:r>
          </a:p>
          <a:p>
            <a:pPr lvl="1"/>
            <a:r>
              <a:rPr lang="pl-PL" dirty="0"/>
              <a:t>Studies of </a:t>
            </a:r>
            <a:r>
              <a:rPr lang="pl-PL" dirty="0" smtClean="0"/>
              <a:t>Height profiles of X-ray absporption</a:t>
            </a:r>
            <a:endParaRPr lang="pl-PL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Fitting Ar triplet spectra </a:t>
            </a:r>
            <a:r>
              <a:rPr lang="el-GR" dirty="0" smtClean="0"/>
              <a:t>κ</a:t>
            </a:r>
            <a:r>
              <a:rPr lang="pl-PL" dirty="0" smtClean="0"/>
              <a:t>-effects</a:t>
            </a:r>
            <a:br>
              <a:rPr lang="pl-PL" dirty="0" smtClean="0"/>
            </a:br>
            <a:r>
              <a:rPr lang="pl-PL" dirty="0" smtClean="0"/>
              <a:t>they are free from fluorescence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8484"/>
            <a:ext cx="7560840" cy="517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0325"/>
            <a:ext cx="67818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44663"/>
            <a:ext cx="860425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DEM-abundance: S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952328" cy="53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2" y="1183036"/>
            <a:ext cx="2463519" cy="49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9552" y="260648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val 5"/>
          <p:cNvSpPr/>
          <p:nvPr/>
        </p:nvSpPr>
        <p:spPr>
          <a:xfrm>
            <a:off x="1619672" y="47667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T1</a:t>
            </a:r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4786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T2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71" y="1202116"/>
            <a:ext cx="2432164" cy="49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79215" cy="535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„Discovered” optimum settings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7"/>
            <a:ext cx="4275137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340768"/>
            <a:ext cx="41767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PHA spectra </a:t>
            </a:r>
            <a:r>
              <a:rPr lang="pl-PL" sz="4000" dirty="0" smtClean="0"/>
              <a:t>(~20 mln available each 2s)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92" y="1260836"/>
            <a:ext cx="2271737" cy="22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93" y="3565092"/>
            <a:ext cx="2274960" cy="22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7585" y="1908908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5819" y="4322556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day</a:t>
            </a:r>
            <a:endParaRPr lang="en-US" dirty="0"/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2077738" y="6238989"/>
            <a:ext cx="4110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/>
              <a:t>Si fluorescence @ 1.75 keV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65577" y="522127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282480" cy="22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" y="3585837"/>
            <a:ext cx="2232247" cy="22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70863"/>
            <a:ext cx="2290541" cy="22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22" y="3595773"/>
            <a:ext cx="2231954" cy="22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86" y="1260836"/>
            <a:ext cx="2269700" cy="22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06" y="3558417"/>
            <a:ext cx="2297510" cy="22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31640" y="1916832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night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09874" y="4330480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7005" y="1916832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night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15239" y="4330480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25237" y="1916832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03471" y="4330480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4628" y="5725332"/>
            <a:ext cx="893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#1                     #2                       #3                      #4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24388" y="2871788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CORONAS-F</a:t>
            </a:r>
            <a:endParaRPr lang="pl-PL" sz="2400">
              <a:solidFill>
                <a:schemeClr val="bg1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8022"/>
            <a:ext cx="3960812" cy="316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CORONAS-F launch, orbit &amp; </a:t>
            </a:r>
            <a:r>
              <a:rPr lang="en-US" sz="3200" b="1" dirty="0" smtClean="0"/>
              <a:t>pointing</a:t>
            </a:r>
            <a:endParaRPr lang="pl-PL" sz="3200" b="1" dirty="0"/>
          </a:p>
        </p:txBody>
      </p:sp>
      <p:pic>
        <p:nvPicPr>
          <p:cNvPr id="39941" name="Picture 5" descr="Launch_compo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97"/>
          <a:stretch>
            <a:fillRect/>
          </a:stretch>
        </p:blipFill>
        <p:spPr bwMode="auto">
          <a:xfrm>
            <a:off x="395288" y="1412875"/>
            <a:ext cx="41052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643438" y="1341438"/>
            <a:ext cx="30241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polar </a:t>
            </a:r>
            <a:r>
              <a:rPr lang="pl-PL" sz="2000" b="1" dirty="0">
                <a:solidFill>
                  <a:srgbClr val="0070C0"/>
                </a:solidFill>
              </a:rPr>
              <a:t>orbit, 95min, 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pl-PL" sz="2000" b="1" dirty="0">
                <a:solidFill>
                  <a:srgbClr val="0070C0"/>
                </a:solidFill>
              </a:rPr>
              <a:t>~500 km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pl-PL" sz="2000" b="1" dirty="0">
                <a:solidFill>
                  <a:srgbClr val="0070C0"/>
                </a:solidFill>
              </a:rPr>
              <a:t>semi-Sun-synchronous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286625" y="1339850"/>
            <a:ext cx="866775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575550" y="1652588"/>
            <a:ext cx="288925" cy="3111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654925" y="168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chemeClr val="bg2"/>
                </a:solidFill>
                <a:latin typeface="Times New Roman" pitchFamily="18" charset="0"/>
              </a:rPr>
              <a:t>x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7092950" y="1339850"/>
            <a:ext cx="1511300" cy="728663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7092950" y="1720850"/>
            <a:ext cx="1479550" cy="417513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7580313" y="1652588"/>
            <a:ext cx="290512" cy="311150"/>
          </a:xfrm>
          <a:custGeom>
            <a:avLst/>
            <a:gdLst>
              <a:gd name="T0" fmla="*/ 0 w 432"/>
              <a:gd name="T1" fmla="*/ 288 h 432"/>
              <a:gd name="T2" fmla="*/ 432 w 432"/>
              <a:gd name="T3" fmla="*/ 200 h 432"/>
              <a:gd name="T4" fmla="*/ 184 w 432"/>
              <a:gd name="T5" fmla="*/ 0 h 432"/>
              <a:gd name="T6" fmla="*/ 40 w 432"/>
              <a:gd name="T7" fmla="*/ 432 h 432"/>
              <a:gd name="T8" fmla="*/ 424 w 432"/>
              <a:gd name="T9" fmla="*/ 288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432">
                <a:moveTo>
                  <a:pt x="0" y="288"/>
                </a:moveTo>
                <a:cubicBezTo>
                  <a:pt x="428" y="191"/>
                  <a:pt x="322" y="90"/>
                  <a:pt x="432" y="200"/>
                </a:cubicBezTo>
                <a:lnTo>
                  <a:pt x="184" y="0"/>
                </a:lnTo>
                <a:lnTo>
                  <a:pt x="40" y="432"/>
                </a:lnTo>
                <a:lnTo>
                  <a:pt x="424" y="288"/>
                </a:lnTo>
              </a:path>
            </a:pathLst>
          </a:custGeom>
          <a:noFill/>
          <a:ln w="28575" cmpd="sng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7639050" y="1720850"/>
            <a:ext cx="65088" cy="69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524750" y="1989138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en-GB" sz="1600" b="1" baseline="30000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endParaRPr lang="en-GB" sz="160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4921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392363" y="1576388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>
                <a:solidFill>
                  <a:srgbClr val="FFFF00"/>
                </a:solidFill>
              </a:rPr>
              <a:t>SS-14 Cyclone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862" y="5949280"/>
            <a:ext cx="8130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CORONAS-F launch </a:t>
            </a:r>
            <a:r>
              <a:rPr lang="pl-PL" dirty="0"/>
              <a:t>from Plesetsk on 31 July </a:t>
            </a:r>
            <a:r>
              <a:rPr lang="pl-PL" dirty="0" smtClean="0"/>
              <a:t>2001 morning</a:t>
            </a:r>
          </a:p>
          <a:p>
            <a:r>
              <a:rPr lang="pl-PL" dirty="0"/>
              <a:t>For description of the </a:t>
            </a:r>
            <a:r>
              <a:rPr lang="pl-PL" dirty="0" smtClean="0"/>
              <a:t>instruments</a:t>
            </a:r>
            <a:r>
              <a:rPr lang="pl-PL" dirty="0"/>
              <a:t>, visit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coronas.izmiran.rssi.ru/F/instruments</a:t>
            </a:r>
            <a:r>
              <a:rPr lang="pl-PL" dirty="0" smtClean="0"/>
              <a:t> .</a:t>
            </a:r>
            <a:endParaRPr lang="en-GB" dirty="0"/>
          </a:p>
          <a:p>
            <a:r>
              <a:rPr lang="pl-PL" dirty="0" smtClean="0"/>
              <a:t> 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465697" y="1557367"/>
            <a:ext cx="288032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Diamonds corresponds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To Ge (1.254 A = 9.89 keV)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rgbClr val="000000"/>
              </a:solidFill>
              <a:latin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rgbClr val="000000"/>
              </a:solidFill>
              <a:latin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Stars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Mo Lya (5.407 A = 2.29 kev)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1600" dirty="0">
              <a:solidFill>
                <a:srgbClr val="000000"/>
              </a:solidFill>
              <a:latin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Lab V scale is offst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+15V from real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Gain of the PHA amplifier was adjusted in </a:t>
            </a:r>
            <a:r>
              <a:rPr lang="pl-PL" sz="1600" dirty="0" smtClean="0">
                <a:solidFill>
                  <a:srgbClr val="000000"/>
                </a:solidFill>
                <a:latin typeface="Times New Roman" charset="0"/>
              </a:rPr>
              <a:t>order </a:t>
            </a: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to have Fe55 line somewhere in the  centre of the PHA binscale.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The lab calibration was made with exactly the same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charset="0"/>
              </a:rPr>
              <a:t>Conditions as in flight.</a:t>
            </a:r>
            <a:endParaRPr lang="en-GB" sz="16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0367"/>
            <a:ext cx="44196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342184" y="4325967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>
                <a:solidFill>
                  <a:srgbClr val="000000"/>
                </a:solidFill>
                <a:latin typeface="Times New Roman" charset="0"/>
              </a:rPr>
              <a:t>Corrected</a:t>
            </a:r>
            <a:endParaRPr lang="en-GB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65784" y="1582767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000000"/>
                </a:solidFill>
                <a:latin typeface="Times New Roman" charset="0"/>
              </a:rPr>
              <a:t>Det. A</a:t>
            </a:r>
            <a:endParaRPr lang="en-GB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75584" y="165896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3333CC"/>
                </a:solidFill>
                <a:latin typeface="Times New Roman" charset="0"/>
              </a:rPr>
              <a:t>5.9 kev</a:t>
            </a:r>
            <a:endParaRPr lang="en-GB" sz="1600" b="1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589584" y="4173567"/>
            <a:ext cx="94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3333CC"/>
                </a:solidFill>
                <a:latin typeface="Times New Roman" charset="0"/>
              </a:rPr>
              <a:t> </a:t>
            </a:r>
            <a:r>
              <a:rPr lang="pl-PL" sz="1600" b="1">
                <a:solidFill>
                  <a:srgbClr val="CC0000"/>
                </a:solidFill>
                <a:latin typeface="Times New Roman" charset="0"/>
              </a:rPr>
              <a:t>3.47 kev</a:t>
            </a:r>
            <a:endParaRPr lang="en-GB" sz="1600" b="1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951784" y="3411567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FFCC00"/>
                </a:solidFill>
                <a:latin typeface="Times New Roman" charset="0"/>
              </a:rPr>
              <a:t>1.75 kev</a:t>
            </a:r>
            <a:endParaRPr lang="en-GB" sz="1600" b="1">
              <a:solidFill>
                <a:srgbClr val="FFCC00"/>
              </a:solidFill>
              <a:latin typeface="Times New Roman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027984" y="2192367"/>
            <a:ext cx="94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000000"/>
                </a:solidFill>
                <a:latin typeface="Times New Roman" charset="0"/>
              </a:rPr>
              <a:t> 2.29 kev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894384" y="2192367"/>
            <a:ext cx="94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000000"/>
                </a:solidFill>
                <a:latin typeface="Times New Roman" charset="0"/>
              </a:rPr>
              <a:t> 8.98 kev</a:t>
            </a:r>
            <a:endParaRPr lang="en-GB" sz="16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Overlaying in-flight &amp; lab.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PHA bin energy calibration</a:t>
            </a:r>
            <a:endParaRPr lang="pl-PL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38713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Records of PIN detectors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pl-PL" dirty="0" smtClean="0"/>
              <a:t>Four PIN detectors mounted behind the 100</a:t>
            </a:r>
            <a:r>
              <a:rPr lang="el-GR" dirty="0" smtClean="0"/>
              <a:t>μ</a:t>
            </a:r>
            <a:r>
              <a:rPr lang="pl-PL" dirty="0" smtClean="0"/>
              <a:t> Al foil. No X-rays, but particle –sensitive</a:t>
            </a:r>
          </a:p>
          <a:p>
            <a:r>
              <a:rPr lang="pl-PL" dirty="0" smtClean="0"/>
              <a:t>Idea of Witold Trzebinski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4672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RESIK particle environment through PIN averaged rates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03" y="1395934"/>
            <a:ext cx="8205961" cy="4553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6093296"/>
            <a:ext cx="49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Several periods of enhanced geomagnetic activity</a:t>
            </a:r>
            <a:endParaRPr lang="pl-PL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1772816"/>
            <a:ext cx="158417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63688" y="1844824"/>
            <a:ext cx="194421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5856" y="1844824"/>
            <a:ext cx="93610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44208" y="1963148"/>
            <a:ext cx="822486" cy="12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9632" y="15938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a, b                             c        d      e               f                      g                   h</a:t>
            </a:r>
            <a:endParaRPr lang="pl-PL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15616" y="1988840"/>
            <a:ext cx="288032" cy="183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24328" y="1963148"/>
            <a:ext cx="621477" cy="112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Period „c”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0" y="1124744"/>
            <a:ext cx="8397420" cy="4663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SAA     SAA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916832"/>
            <a:ext cx="20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Polar oval crossings</a:t>
            </a:r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8" y="1407504"/>
            <a:ext cx="3324106" cy="19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 lot of new work to be done</a:t>
            </a:r>
          </a:p>
          <a:p>
            <a:r>
              <a:rPr lang="pl-PL" dirty="0" smtClean="0"/>
              <a:t>Collaboration with Elena and Marian’s groups highly desired</a:t>
            </a:r>
            <a:endParaRPr lang="pl-PL" dirty="0" smtClean="0"/>
          </a:p>
          <a:p>
            <a:r>
              <a:rPr lang="pl-PL" dirty="0" smtClean="0"/>
              <a:t>Results </a:t>
            </a:r>
            <a:r>
              <a:rPr lang="pl-PL" dirty="0" smtClean="0">
                <a:solidFill>
                  <a:srgbClr val="003399"/>
                </a:solidFill>
              </a:rPr>
              <a:t>are important for planning ChemiX</a:t>
            </a:r>
          </a:p>
          <a:p>
            <a:r>
              <a:rPr lang="pl-PL" dirty="0" smtClean="0"/>
              <a:t>There is </a:t>
            </a:r>
            <a:r>
              <a:rPr lang="pl-PL" dirty="0" smtClean="0"/>
              <a:t>some </a:t>
            </a:r>
            <a:r>
              <a:rPr lang="pl-PL" sz="3500" b="1" dirty="0" smtClean="0">
                <a:solidFill>
                  <a:srgbClr val="FF0000"/>
                </a:solidFill>
              </a:rPr>
              <a:t>funds </a:t>
            </a:r>
            <a:r>
              <a:rPr lang="pl-PL" sz="3500" b="1" dirty="0" smtClean="0">
                <a:solidFill>
                  <a:srgbClr val="FF0000"/>
                </a:solidFill>
              </a:rPr>
              <a:t>available </a:t>
            </a:r>
            <a:r>
              <a:rPr lang="pl-PL" dirty="0" smtClean="0"/>
              <a:t>to support one person FTE (full time eqivalent) job</a:t>
            </a:r>
            <a:r>
              <a:rPr lang="pl-PL" smtClean="0"/>
              <a:t>: </a:t>
            </a:r>
            <a:r>
              <a:rPr lang="pl-PL" smtClean="0"/>
              <a:t>„as </a:t>
            </a:r>
            <a:r>
              <a:rPr lang="pl-PL" dirty="0" smtClean="0"/>
              <a:t>soon </a:t>
            </a:r>
            <a:r>
              <a:rPr lang="pl-PL" smtClean="0"/>
              <a:t>as </a:t>
            </a:r>
            <a:r>
              <a:rPr lang="pl-PL" smtClean="0"/>
              <a:t>possible”- </a:t>
            </a:r>
            <a:r>
              <a:rPr lang="pl-PL" dirty="0" smtClean="0"/>
              <a:t>pass the info </a:t>
            </a:r>
            <a:r>
              <a:rPr lang="pl-PL" b="1" dirty="0" smtClean="0">
                <a:solidFill>
                  <a:srgbClr val="FF0000"/>
                </a:solidFill>
              </a:rPr>
              <a:t>to interested (PhD</a:t>
            </a:r>
            <a:r>
              <a:rPr lang="pl-PL" b="1" dirty="0" smtClean="0">
                <a:solidFill>
                  <a:srgbClr val="FF0000"/>
                </a:solidFill>
              </a:rPr>
              <a:t>) students.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In addition visitors from abroard  can be supported for month-long visits.</a:t>
            </a: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Examples of spectra: hot &amp; cool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Related SEP event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571699" cy="49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Period „c”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8" y="1411918"/>
            <a:ext cx="8594294" cy="47444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From where the high rates come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3"/>
            <a:ext cx="7861144" cy="39604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76388"/>
            <a:ext cx="68008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" y="1844824"/>
            <a:ext cx="7277865" cy="45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Period when HV was constantly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296" y="1600200"/>
            <a:ext cx="1450504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9592" y="5661248"/>
            <a:ext cx="6264696" cy="648072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6696223" cy="64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765621">
            <a:off x="2987824" y="3933056"/>
            <a:ext cx="504056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8925" y="193675"/>
            <a:ext cx="8474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Two Polish-led Bragg crystal spectrometers placed aboard, one rocking Diogeness, the other fixed bent crystal RESIK</a:t>
            </a:r>
            <a:endParaRPr lang="en-GB" sz="2400" b="1" dirty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981200" y="1406525"/>
            <a:ext cx="5334000" cy="533400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2784764">
            <a:off x="4433094" y="2450306"/>
            <a:ext cx="2198688" cy="13366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18945405">
            <a:off x="2566988" y="3589338"/>
            <a:ext cx="1065212" cy="10366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18945405">
            <a:off x="3162300" y="5092700"/>
            <a:ext cx="460375" cy="338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8945405">
            <a:off x="5259388" y="5197475"/>
            <a:ext cx="1371600" cy="8397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18945405">
            <a:off x="5330825" y="5638800"/>
            <a:ext cx="317500" cy="3095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 rot="18945405">
            <a:off x="5586413" y="5907088"/>
            <a:ext cx="317500" cy="3095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5373688" y="5689600"/>
            <a:ext cx="23653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630863" y="5949950"/>
            <a:ext cx="2301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 rot="18945405">
            <a:off x="4992688" y="6007100"/>
            <a:ext cx="407987" cy="4016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110163" y="6121400"/>
            <a:ext cx="169862" cy="16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016375" y="5487988"/>
            <a:ext cx="777875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4160838" y="5626100"/>
            <a:ext cx="496887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676525" y="3725863"/>
            <a:ext cx="817563" cy="800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4648200" y="3921125"/>
            <a:ext cx="817563" cy="800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4670425" y="3954463"/>
            <a:ext cx="771525" cy="733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 rot="18945405">
            <a:off x="4733925" y="5003800"/>
            <a:ext cx="809625" cy="395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5148263" y="490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5172075" y="4921250"/>
            <a:ext cx="261938" cy="26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4838700" y="520223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4860925" y="5221288"/>
            <a:ext cx="261938" cy="261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5478463" y="4387850"/>
            <a:ext cx="528637" cy="517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5551488" y="4460875"/>
            <a:ext cx="388937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6645275" y="4835525"/>
            <a:ext cx="209550" cy="209550"/>
          </a:xfrm>
          <a:prstGeom prst="octagon">
            <a:avLst>
              <a:gd name="adj" fmla="val 1059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6664325" y="4854575"/>
            <a:ext cx="166688" cy="166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 rot="18945405">
            <a:off x="6170613" y="3883025"/>
            <a:ext cx="984250" cy="54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 rot="18945405">
            <a:off x="6483350" y="4043363"/>
            <a:ext cx="217488" cy="746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18945405">
            <a:off x="6546850" y="4113213"/>
            <a:ext cx="217488" cy="746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18945405">
            <a:off x="6670675" y="4294188"/>
            <a:ext cx="127000" cy="7461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 rot="2784764">
            <a:off x="4559300" y="2506663"/>
            <a:ext cx="1873250" cy="1168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5267325" y="2841625"/>
            <a:ext cx="1047750" cy="10191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4733925" y="2270125"/>
            <a:ext cx="1047750" cy="10191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19037853">
            <a:off x="5019675" y="2662238"/>
            <a:ext cx="103505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5426075" y="2997200"/>
            <a:ext cx="714375" cy="695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902200" y="2441575"/>
            <a:ext cx="714375" cy="695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4876800" y="3133725"/>
            <a:ext cx="587375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5619750" y="2409825"/>
            <a:ext cx="593725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5830888" y="2063750"/>
            <a:ext cx="388937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5888038" y="2120900"/>
            <a:ext cx="265112" cy="260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 rot="18945405">
            <a:off x="6205538" y="2370138"/>
            <a:ext cx="549275" cy="523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6511925" y="2597150"/>
            <a:ext cx="166688" cy="166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 rot="18945405">
            <a:off x="3962400" y="3260725"/>
            <a:ext cx="890588" cy="9096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 rot="18945405">
            <a:off x="3989388" y="3435350"/>
            <a:ext cx="495300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 rot="18945405">
            <a:off x="3662363" y="4302125"/>
            <a:ext cx="473075" cy="941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 rot="18945405">
            <a:off x="3392488" y="4633913"/>
            <a:ext cx="473075" cy="811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 rot="18945405">
            <a:off x="3321050" y="4787900"/>
            <a:ext cx="460375" cy="660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 rot="18945405">
            <a:off x="3222625" y="4992688"/>
            <a:ext cx="460375" cy="4349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 rot="2724496">
            <a:off x="3442494" y="4955381"/>
            <a:ext cx="304800" cy="242888"/>
          </a:xfrm>
          <a:prstGeom prst="hexagon">
            <a:avLst>
              <a:gd name="adj" fmla="val 26945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 rot="2752446">
            <a:off x="3023393" y="5403057"/>
            <a:ext cx="334963" cy="1079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 rot="2724496">
            <a:off x="2942432" y="5436394"/>
            <a:ext cx="304800" cy="242887"/>
          </a:xfrm>
          <a:prstGeom prst="hexagon">
            <a:avLst>
              <a:gd name="adj" fmla="val 2694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 rot="18945405">
            <a:off x="2389188" y="4579938"/>
            <a:ext cx="542925" cy="8937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 rot="18945405">
            <a:off x="2686050" y="4632325"/>
            <a:ext cx="109538" cy="55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 rot="18945405">
            <a:off x="2486025" y="4830763"/>
            <a:ext cx="109538" cy="550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 rot="18945405">
            <a:off x="2968625" y="2295525"/>
            <a:ext cx="1054100" cy="9985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 rot="18945405">
            <a:off x="3049588" y="2425700"/>
            <a:ext cx="836612" cy="7842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3148013" y="2454275"/>
            <a:ext cx="630237" cy="617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3414713" y="2697163"/>
            <a:ext cx="111125" cy="1095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 rot="18945405">
            <a:off x="2514600" y="2901950"/>
            <a:ext cx="292100" cy="687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 rot="18945405">
            <a:off x="2168525" y="3203575"/>
            <a:ext cx="495300" cy="479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 rot="18945405">
            <a:off x="2284413" y="3338513"/>
            <a:ext cx="292100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 rot="18945405">
            <a:off x="3867150" y="1687513"/>
            <a:ext cx="684213" cy="479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18945405">
            <a:off x="3997325" y="1746250"/>
            <a:ext cx="338138" cy="4413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 flipV="1">
            <a:off x="4343400" y="1924050"/>
            <a:ext cx="464820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5501753" y="1027584"/>
            <a:ext cx="461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  <a:latin typeface="Comic Sans MS" pitchFamily="66" charset="0"/>
              </a:rPr>
              <a:t>Scheme of Coronas-F Payload</a:t>
            </a: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5618163" y="514032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5867400" y="5475288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5715000" y="59023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5486400" y="56737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5638800" y="57880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5372100" y="55213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7086600" y="6096000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i="1"/>
              <a:t>II</a:t>
            </a:r>
          </a:p>
        </p:txBody>
      </p:sp>
      <p:sp>
        <p:nvSpPr>
          <p:cNvPr id="7247" name="Line 79"/>
          <p:cNvSpPr>
            <a:spLocks noChangeShapeType="1"/>
          </p:cNvSpPr>
          <p:nvPr/>
        </p:nvSpPr>
        <p:spPr bwMode="auto">
          <a:xfrm>
            <a:off x="1600200" y="720725"/>
            <a:ext cx="5791200" cy="6248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7391400" y="5029200"/>
            <a:ext cx="11489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b="1" dirty="0"/>
              <a:t>RESIK</a:t>
            </a:r>
            <a:endParaRPr lang="pl-PL" b="1" dirty="0"/>
          </a:p>
          <a:p>
            <a:r>
              <a:rPr lang="pl-PL" dirty="0"/>
              <a:t>dispersion</a:t>
            </a:r>
          </a:p>
          <a:p>
            <a:r>
              <a:rPr lang="pl-PL" dirty="0"/>
              <a:t>planes</a:t>
            </a:r>
            <a:endParaRPr lang="en-GB" dirty="0"/>
          </a:p>
        </p:txBody>
      </p:sp>
      <p:sp>
        <p:nvSpPr>
          <p:cNvPr id="7254" name="Line 86"/>
          <p:cNvSpPr>
            <a:spLocks noChangeShapeType="1"/>
          </p:cNvSpPr>
          <p:nvPr/>
        </p:nvSpPr>
        <p:spPr bwMode="auto">
          <a:xfrm flipH="1" flipV="1">
            <a:off x="6781800" y="5181600"/>
            <a:ext cx="1371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7467600" y="3124200"/>
            <a:ext cx="12687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2000" b="1" dirty="0"/>
              <a:t>Diogeness</a:t>
            </a:r>
            <a:endParaRPr lang="pl-PL" b="1" dirty="0"/>
          </a:p>
          <a:p>
            <a:r>
              <a:rPr lang="pl-PL" dirty="0"/>
              <a:t>dispersion</a:t>
            </a:r>
          </a:p>
          <a:p>
            <a:r>
              <a:rPr lang="pl-PL" dirty="0"/>
              <a:t>planes</a:t>
            </a:r>
            <a:endParaRPr lang="en-GB" dirty="0"/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 flipV="1">
            <a:off x="4648200" y="4389438"/>
            <a:ext cx="2209800" cy="2093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 flipV="1">
            <a:off x="4495800" y="1657350"/>
            <a:ext cx="4648200" cy="441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59" name="Line 91"/>
          <p:cNvSpPr>
            <a:spLocks noChangeShapeType="1"/>
          </p:cNvSpPr>
          <p:nvPr/>
        </p:nvSpPr>
        <p:spPr bwMode="auto">
          <a:xfrm flipV="1">
            <a:off x="4800600" y="4470400"/>
            <a:ext cx="2209800" cy="2093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 flipV="1">
            <a:off x="5029200" y="4764088"/>
            <a:ext cx="2209800" cy="2093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61" name="Line 93"/>
          <p:cNvSpPr>
            <a:spLocks noChangeShapeType="1"/>
          </p:cNvSpPr>
          <p:nvPr/>
        </p:nvSpPr>
        <p:spPr bwMode="auto">
          <a:xfrm flipV="1">
            <a:off x="4953000" y="4610100"/>
            <a:ext cx="2209800" cy="2093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Map from PHA0 for February 2002</a:t>
            </a:r>
            <a:br>
              <a:rPr lang="pl-PL" dirty="0" smtClean="0"/>
            </a:br>
            <a:r>
              <a:rPr lang="pl-PL" dirty="0" smtClean="0"/>
              <a:t>Mirek Kowaliński</a:t>
            </a:r>
            <a:endParaRPr lang="en-US" dirty="0"/>
          </a:p>
        </p:txBody>
      </p:sp>
      <p:pic>
        <p:nvPicPr>
          <p:cNvPr id="7170" name="Picture 2" descr="T:\mk\eheroes_resik_rad_har\png\R_rad_map_rect_020201_020301PH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48" y="1928998"/>
            <a:ext cx="71516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315200" y="4419600"/>
            <a:ext cx="1327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0000"/>
                </a:solidFill>
                <a:latin typeface="Comic Sans MS" pitchFamily="66" charset="0"/>
              </a:rPr>
              <a:t>Difference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0000"/>
                </a:solidFill>
                <a:latin typeface="Comic Sans MS" pitchFamily="66" charset="0"/>
              </a:rPr>
              <a:t>Normalized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0000"/>
                </a:solidFill>
                <a:latin typeface="Comic Sans MS" pitchFamily="66" charset="0"/>
              </a:rPr>
              <a:t>Through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0000"/>
                </a:solidFill>
                <a:latin typeface="Comic Sans MS" pitchFamily="66" charset="0"/>
              </a:rPr>
              <a:t>Hidden bins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0000"/>
                </a:solidFill>
                <a:latin typeface="Comic Sans MS" pitchFamily="66" charset="0"/>
              </a:rPr>
              <a:t>flux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5886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1371600" y="838200"/>
            <a:ext cx="38100" cy="532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600200" y="762000"/>
            <a:ext cx="38100" cy="532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362700" y="762000"/>
            <a:ext cx="38100" cy="532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6629400" y="685800"/>
            <a:ext cx="38100" cy="532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5848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586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070725" y="1493838"/>
            <a:ext cx="156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smtClean="0">
                <a:solidFill>
                  <a:srgbClr val="FFC000"/>
                </a:solidFill>
                <a:latin typeface="Comic Sans MS" pitchFamily="66" charset="0"/>
              </a:rPr>
              <a:t>measured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086600" y="2990850"/>
            <a:ext cx="1541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FFC000"/>
                </a:solidFill>
                <a:latin typeface="Comic Sans MS" pitchFamily="66" charset="0"/>
              </a:rPr>
              <a:t>Taken during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FFC000"/>
                </a:solidFill>
                <a:latin typeface="Comic Sans MS" pitchFamily="66" charset="0"/>
              </a:rPr>
              <a:t>Night close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FFC000"/>
                </a:solidFill>
                <a:latin typeface="Comic Sans MS" pitchFamily="66" charset="0"/>
              </a:rPr>
              <a:t>To Equator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Removing orbital background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Orbital background removal</a:t>
            </a:r>
            <a:br>
              <a:rPr lang="pl-PL" sz="2800"/>
            </a:br>
            <a:r>
              <a:rPr lang="pl-PL" sz="1600"/>
              <a:t>how it is done?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125538"/>
            <a:ext cx="35687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08488" y="1144588"/>
            <a:ext cx="45561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Taken as average of many night portions of the records over entire bin band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0 – 255 in four detectors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Out of auroral ovals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Out of SAA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Distinctive “hidden bin” peaks, where the  45 spectral bins are compressed to 10 bins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(higher level)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Assymetry due to instrument construction: particles “easier” penetrate the lower-wavelenght portion of the detector.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By the heigth of the indicated peak, the entire background profile is removed from the “real” spectrum.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B050"/>
                </a:solidFill>
              </a:rPr>
              <a:t>Caution: No auroral correction yet 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B050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42988" y="4076700"/>
            <a:ext cx="360362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FFFFFF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908175" y="3789363"/>
            <a:ext cx="360363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FFFFFF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700338" y="4149725"/>
            <a:ext cx="360362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FFFFFF"/>
              </a:solidFill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492500" y="4292600"/>
            <a:ext cx="360363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Rate dependence of gain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Enhance particle emission from PHA</a:t>
            </a:r>
            <a:br>
              <a:rPr lang="pl-PL" dirty="0" smtClean="0"/>
            </a:br>
            <a:r>
              <a:rPr lang="pl-PL" dirty="0" smtClean="0"/>
              <a:t>courtesy Mirek Kowaliński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Future analyses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Investigations of ambient X-ray emission</a:t>
            </a:r>
          </a:p>
          <a:p>
            <a:pPr lvl="1"/>
            <a:r>
              <a:rPr lang="pl-PL" dirty="0" smtClean="0"/>
              <a:t>S/C night-PHA and spectra</a:t>
            </a:r>
          </a:p>
          <a:p>
            <a:pPr lvl="1"/>
            <a:r>
              <a:rPr lang="pl-PL" dirty="0" smtClean="0"/>
              <a:t>Systematic reduction of every recorded spectrum (~1mln)</a:t>
            </a:r>
          </a:p>
          <a:p>
            <a:pPr lvl="1"/>
            <a:r>
              <a:rPr lang="pl-PL" dirty="0" smtClean="0"/>
              <a:t>Auroral emission &amp; spectra collection</a:t>
            </a:r>
          </a:p>
          <a:p>
            <a:r>
              <a:rPr lang="pl-PL" dirty="0" smtClean="0"/>
              <a:t>Investigation of magnetosperic effects PIN &amp; PHA</a:t>
            </a:r>
          </a:p>
          <a:p>
            <a:pPr lvl="1"/>
            <a:r>
              <a:rPr lang="pl-PL" dirty="0" smtClean="0"/>
              <a:t>Crossings of polar van Allen belts geomagnetic storms and disturbances</a:t>
            </a:r>
          </a:p>
          <a:p>
            <a:pPr lvl="1"/>
            <a:r>
              <a:rPr lang="pl-PL" dirty="0" smtClean="0"/>
              <a:t>SAA variability</a:t>
            </a:r>
          </a:p>
          <a:p>
            <a:pPr lvl="1"/>
            <a:r>
              <a:rPr lang="pl-PL" dirty="0" smtClean="0"/>
              <a:t>Night portion emission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Examples of offset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r>
              <a:rPr lang="pl-PL" dirty="0" smtClean="0"/>
              <a:t>Source initially above the limb</a:t>
            </a:r>
          </a:p>
          <a:p>
            <a:r>
              <a:rPr lang="pl-PL" dirty="0" smtClean="0"/>
              <a:t>Flare starts on the disc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4564529" cy="47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18" y="3092864"/>
            <a:ext cx="4305094" cy="48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37" y="1435514"/>
            <a:ext cx="1666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067944" y="1916832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376" y="1600200"/>
            <a:ext cx="730424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44416" cy="399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979"/>
            <a:ext cx="376209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7570787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Instrument settings plot HV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188640"/>
            <a:ext cx="4572000" cy="5748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59024" y="332656"/>
            <a:ext cx="8229600" cy="1143000"/>
          </a:xfrm>
        </p:spPr>
        <p:txBody>
          <a:bodyPr/>
          <a:lstStyle/>
          <a:p>
            <a:r>
              <a:rPr lang="pl-PL" b="1" dirty="0" smtClean="0"/>
              <a:t>S/C nights</a:t>
            </a:r>
            <a:endParaRPr lang="pl-P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403244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Position of the satellite is being calculated every DGI (1-10s).</a:t>
            </a:r>
          </a:p>
          <a:p>
            <a:r>
              <a:rPr lang="pl-PL" sz="2400" dirty="0" smtClean="0"/>
              <a:t>There are</a:t>
            </a:r>
          </a:p>
          <a:p>
            <a:r>
              <a:rPr lang="pl-PL" sz="2400" dirty="0" smtClean="0"/>
              <a:t>~20 mln Lon. Lat, Height values assigned to each measurement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as well as H</a:t>
            </a:r>
            <a:r>
              <a:rPr lang="pl-PL" sz="2400" b="1" baseline="-25000" dirty="0" smtClean="0"/>
              <a:t>○</a:t>
            </a:r>
            <a:r>
              <a:rPr lang="pl-PL" sz="2400" dirty="0" smtClean="0"/>
              <a:t> and various angles from orbital IDL programme using two-line orbital elements </a:t>
            </a:r>
          </a:p>
          <a:p>
            <a:r>
              <a:rPr lang="pl-PL" sz="2400" dirty="0" smtClean="0"/>
              <a:t>(Z. Kordylewski)</a:t>
            </a:r>
            <a:endParaRPr lang="pl-PL" sz="2400" dirty="0"/>
          </a:p>
        </p:txBody>
      </p:sp>
      <p:sp>
        <p:nvSpPr>
          <p:cNvPr id="2" name="Oval 1"/>
          <p:cNvSpPr/>
          <p:nvPr/>
        </p:nvSpPr>
        <p:spPr>
          <a:xfrm>
            <a:off x="5746791" y="2277264"/>
            <a:ext cx="2468846" cy="2468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16016" y="1381322"/>
            <a:ext cx="4320480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424">
            <a:off x="4880268" y="930038"/>
            <a:ext cx="1815439" cy="13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549251" y="1615456"/>
            <a:ext cx="370326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7631" y="17008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 H</a:t>
            </a:r>
            <a:r>
              <a:rPr lang="pl-PL" sz="3200" b="1" baseline="-25000" dirty="0"/>
              <a:t>○</a:t>
            </a:r>
            <a:r>
              <a:rPr lang="pl-PL" sz="3200" dirty="0"/>
              <a:t> 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76256" y="1615458"/>
            <a:ext cx="0" cy="66180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1268760"/>
            <a:ext cx="5497736" cy="50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Instrument settings plot ADS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Crystal-detector geometry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555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73463"/>
            <a:ext cx="45370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17" name="Freeform 9"/>
          <p:cNvSpPr>
            <a:spLocks/>
          </p:cNvSpPr>
          <p:nvPr/>
        </p:nvSpPr>
        <p:spPr bwMode="auto">
          <a:xfrm>
            <a:off x="1031875" y="0"/>
            <a:ext cx="390525" cy="2728913"/>
          </a:xfrm>
          <a:custGeom>
            <a:avLst/>
            <a:gdLst>
              <a:gd name="T0" fmla="*/ 0 w 336"/>
              <a:gd name="T1" fmla="*/ 0 h 1728"/>
              <a:gd name="T2" fmla="*/ 0 w 336"/>
              <a:gd name="T3" fmla="*/ 1344 h 1728"/>
              <a:gd name="T4" fmla="*/ 336 w 336"/>
              <a:gd name="T5" fmla="*/ 1728 h 1728"/>
              <a:gd name="T6" fmla="*/ 336 w 336"/>
              <a:gd name="T7" fmla="*/ 0 h 1728"/>
              <a:gd name="T8" fmla="*/ 0 w 336"/>
              <a:gd name="T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1728">
                <a:moveTo>
                  <a:pt x="0" y="0"/>
                </a:moveTo>
                <a:lnTo>
                  <a:pt x="0" y="1344"/>
                </a:lnTo>
                <a:lnTo>
                  <a:pt x="336" y="1728"/>
                </a:lnTo>
                <a:lnTo>
                  <a:pt x="3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9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55018" name="Freeform 10"/>
          <p:cNvSpPr>
            <a:spLocks/>
          </p:cNvSpPr>
          <p:nvPr/>
        </p:nvSpPr>
        <p:spPr bwMode="auto">
          <a:xfrm>
            <a:off x="1031875" y="2228850"/>
            <a:ext cx="887413" cy="620713"/>
          </a:xfrm>
          <a:custGeom>
            <a:avLst/>
            <a:gdLst>
              <a:gd name="T0" fmla="*/ 624 w 732"/>
              <a:gd name="T1" fmla="*/ 480 h 480"/>
              <a:gd name="T2" fmla="*/ 336 w 732"/>
              <a:gd name="T3" fmla="*/ 384 h 480"/>
              <a:gd name="T4" fmla="*/ 0 w 732"/>
              <a:gd name="T5" fmla="*/ 0 h 480"/>
              <a:gd name="T6" fmla="*/ 732 w 732"/>
              <a:gd name="T7" fmla="*/ 132 h 480"/>
              <a:gd name="T8" fmla="*/ 624 w 73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2" h="480">
                <a:moveTo>
                  <a:pt x="624" y="480"/>
                </a:moveTo>
                <a:lnTo>
                  <a:pt x="336" y="384"/>
                </a:lnTo>
                <a:lnTo>
                  <a:pt x="0" y="0"/>
                </a:lnTo>
                <a:lnTo>
                  <a:pt x="732" y="132"/>
                </a:lnTo>
                <a:lnTo>
                  <a:pt x="624" y="480"/>
                </a:lnTo>
                <a:close/>
              </a:path>
            </a:pathLst>
          </a:custGeom>
          <a:solidFill>
            <a:srgbClr val="FFE9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19" name="Line 11"/>
          <p:cNvSpPr>
            <a:spLocks noChangeShapeType="1"/>
          </p:cNvSpPr>
          <p:nvPr/>
        </p:nvSpPr>
        <p:spPr bwMode="auto">
          <a:xfrm flipV="1">
            <a:off x="1031875" y="1312863"/>
            <a:ext cx="0" cy="9144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20" name="Line 12"/>
          <p:cNvSpPr>
            <a:spLocks noChangeShapeType="1"/>
          </p:cNvSpPr>
          <p:nvPr/>
        </p:nvSpPr>
        <p:spPr bwMode="auto">
          <a:xfrm>
            <a:off x="1031875" y="2227263"/>
            <a:ext cx="901700" cy="174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21" name="Line 13"/>
          <p:cNvSpPr>
            <a:spLocks noChangeShapeType="1"/>
          </p:cNvSpPr>
          <p:nvPr/>
        </p:nvSpPr>
        <p:spPr bwMode="auto">
          <a:xfrm>
            <a:off x="1421667" y="1312863"/>
            <a:ext cx="3175" cy="139541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22" name="Line 14"/>
          <p:cNvSpPr>
            <a:spLocks noChangeShapeType="1"/>
          </p:cNvSpPr>
          <p:nvPr/>
        </p:nvSpPr>
        <p:spPr bwMode="auto">
          <a:xfrm>
            <a:off x="1433513" y="2716213"/>
            <a:ext cx="358775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grpSp>
        <p:nvGrpSpPr>
          <p:cNvPr id="555023" name="Group 15"/>
          <p:cNvGrpSpPr>
            <a:grpSpLocks/>
          </p:cNvGrpSpPr>
          <p:nvPr/>
        </p:nvGrpSpPr>
        <p:grpSpPr bwMode="auto">
          <a:xfrm rot="-4335575">
            <a:off x="1476376" y="2600325"/>
            <a:ext cx="842962" cy="128587"/>
            <a:chOff x="1104" y="3360"/>
            <a:chExt cx="1008" cy="144"/>
          </a:xfrm>
        </p:grpSpPr>
        <p:sp>
          <p:nvSpPr>
            <p:cNvPr id="555024" name="Rectangle 16"/>
            <p:cNvSpPr>
              <a:spLocks noChangeArrowheads="1"/>
            </p:cNvSpPr>
            <p:nvPr/>
          </p:nvSpPr>
          <p:spPr bwMode="auto">
            <a:xfrm>
              <a:off x="1104" y="3360"/>
              <a:ext cx="1008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mtClean="0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55025" name="Rectangle 17"/>
            <p:cNvSpPr>
              <a:spLocks noChangeArrowheads="1"/>
            </p:cNvSpPr>
            <p:nvPr/>
          </p:nvSpPr>
          <p:spPr bwMode="auto">
            <a:xfrm>
              <a:off x="1296" y="3360"/>
              <a:ext cx="67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mtClean="0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  <p:sp>
        <p:nvSpPr>
          <p:cNvPr id="555026" name="Text Box 18"/>
          <p:cNvSpPr txBox="1">
            <a:spLocks noChangeArrowheads="1"/>
          </p:cNvSpPr>
          <p:nvPr/>
        </p:nvSpPr>
        <p:spPr bwMode="auto">
          <a:xfrm>
            <a:off x="755576" y="1772816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3399"/>
                </a:solidFill>
                <a:latin typeface="Times New Roman" pitchFamily="18" charset="0"/>
              </a:rPr>
              <a:t>Θ</a:t>
            </a:r>
            <a:r>
              <a:rPr lang="pl-PL" sz="1600" b="1" baseline="-25000" smtClean="0">
                <a:solidFill>
                  <a:srgbClr val="003399"/>
                </a:solidFill>
                <a:latin typeface="Times New Roman" pitchFamily="18" charset="0"/>
              </a:rPr>
              <a:t>1</a:t>
            </a:r>
            <a:endParaRPr lang="pl-PL" sz="2400" b="1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27" name="Text Box 19"/>
          <p:cNvSpPr txBox="1">
            <a:spLocks noChangeArrowheads="1"/>
          </p:cNvSpPr>
          <p:nvPr/>
        </p:nvSpPr>
        <p:spPr bwMode="auto">
          <a:xfrm>
            <a:off x="1204913" y="2325688"/>
            <a:ext cx="41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3399"/>
                </a:solidFill>
                <a:latin typeface="Times New Roman" pitchFamily="18" charset="0"/>
              </a:rPr>
              <a:t>Θ</a:t>
            </a:r>
            <a:r>
              <a:rPr lang="pl-PL" sz="1600" b="1" baseline="-25000" smtClean="0">
                <a:solidFill>
                  <a:srgbClr val="003399"/>
                </a:solidFill>
                <a:latin typeface="Times New Roman" pitchFamily="18" charset="0"/>
              </a:rPr>
              <a:t>2</a:t>
            </a:r>
            <a:endParaRPr lang="pl-PL" sz="2400" b="1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28" name="Rectangle 20"/>
          <p:cNvSpPr>
            <a:spLocks noChangeArrowheads="1"/>
          </p:cNvSpPr>
          <p:nvPr/>
        </p:nvSpPr>
        <p:spPr bwMode="auto">
          <a:xfrm>
            <a:off x="1671638" y="21875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3399"/>
                </a:solidFill>
                <a:latin typeface="Times New Roman" pitchFamily="18" charset="0"/>
              </a:rPr>
              <a:t>λ</a:t>
            </a:r>
            <a:r>
              <a:rPr lang="pl-PL" sz="1600" b="1" baseline="-25000" smtClean="0">
                <a:solidFill>
                  <a:srgbClr val="003399"/>
                </a:solidFill>
                <a:latin typeface="Times New Roman" pitchFamily="18" charset="0"/>
              </a:rPr>
              <a:t>1</a:t>
            </a:r>
            <a:endParaRPr lang="pl-PL" sz="2400" b="1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29" name="Rectangle 21"/>
          <p:cNvSpPr>
            <a:spLocks noChangeArrowheads="1"/>
          </p:cNvSpPr>
          <p:nvPr/>
        </p:nvSpPr>
        <p:spPr bwMode="auto">
          <a:xfrm>
            <a:off x="1585913" y="2627313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smtClean="0">
                <a:solidFill>
                  <a:srgbClr val="003399"/>
                </a:solidFill>
                <a:latin typeface="Times New Roman" pitchFamily="18" charset="0"/>
              </a:rPr>
              <a:t>λ</a:t>
            </a:r>
            <a:r>
              <a:rPr lang="pl-PL" sz="1600" b="1" baseline="-25000" smtClean="0">
                <a:solidFill>
                  <a:srgbClr val="003399"/>
                </a:solidFill>
                <a:latin typeface="Times New Roman" pitchFamily="18" charset="0"/>
              </a:rPr>
              <a:t>2</a:t>
            </a:r>
            <a:endParaRPr lang="pl-PL" sz="2400" b="1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30" name="Text Box 22"/>
          <p:cNvSpPr txBox="1">
            <a:spLocks noChangeArrowheads="1"/>
          </p:cNvSpPr>
          <p:nvPr/>
        </p:nvSpPr>
        <p:spPr bwMode="auto">
          <a:xfrm>
            <a:off x="1874838" y="2282825"/>
            <a:ext cx="24811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3399"/>
                </a:solidFill>
                <a:latin typeface="Times New Roman" pitchFamily="18" charset="0"/>
              </a:rPr>
              <a:t>Position sensitive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3399"/>
                </a:solidFill>
                <a:latin typeface="Times New Roman" pitchFamily="18" charset="0"/>
              </a:rPr>
              <a:t>proportional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3399"/>
                </a:solidFill>
                <a:latin typeface="Times New Roman" pitchFamily="18" charset="0"/>
              </a:rPr>
              <a:t>detector</a:t>
            </a:r>
            <a:endParaRPr lang="pl-PL" sz="2800" b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512762" y="1455738"/>
            <a:ext cx="3987229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32" name="Line 24"/>
          <p:cNvSpPr>
            <a:spLocks noChangeShapeType="1"/>
          </p:cNvSpPr>
          <p:nvPr/>
        </p:nvSpPr>
        <p:spPr bwMode="auto">
          <a:xfrm flipV="1">
            <a:off x="558800" y="2468563"/>
            <a:ext cx="681038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33" name="Text Box 25"/>
          <p:cNvSpPr txBox="1">
            <a:spLocks noChangeArrowheads="1"/>
          </p:cNvSpPr>
          <p:nvPr/>
        </p:nvSpPr>
        <p:spPr bwMode="auto">
          <a:xfrm>
            <a:off x="685800" y="2536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smtClean="0">
                <a:solidFill>
                  <a:srgbClr val="003399"/>
                </a:solidFill>
                <a:latin typeface="Times New Roman" pitchFamily="18" charset="0"/>
              </a:rPr>
              <a:t>R</a:t>
            </a:r>
            <a:endParaRPr lang="pl-PL" sz="240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55034" name="Arc 26"/>
          <p:cNvSpPr>
            <a:spLocks/>
          </p:cNvSpPr>
          <p:nvPr/>
        </p:nvSpPr>
        <p:spPr bwMode="auto">
          <a:xfrm rot="1343914">
            <a:off x="-1111250" y="1865313"/>
            <a:ext cx="2259013" cy="3587750"/>
          </a:xfrm>
          <a:custGeom>
            <a:avLst/>
            <a:gdLst>
              <a:gd name="G0" fmla="+- 0 0 0"/>
              <a:gd name="G1" fmla="+- 20004 0 0"/>
              <a:gd name="G2" fmla="+- 21600 0 0"/>
              <a:gd name="T0" fmla="*/ 8150 w 13219"/>
              <a:gd name="T1" fmla="*/ 0 h 20004"/>
              <a:gd name="T2" fmla="*/ 13219 w 13219"/>
              <a:gd name="T3" fmla="*/ 2921 h 20004"/>
              <a:gd name="T4" fmla="*/ 0 w 13219"/>
              <a:gd name="T5" fmla="*/ 20004 h 2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19" h="20004" fill="none" extrusionOk="0">
                <a:moveTo>
                  <a:pt x="8149" y="0"/>
                </a:moveTo>
                <a:cubicBezTo>
                  <a:pt x="9964" y="739"/>
                  <a:pt x="11669" y="1722"/>
                  <a:pt x="13218" y="2921"/>
                </a:cubicBezTo>
              </a:path>
              <a:path w="13219" h="20004" stroke="0" extrusionOk="0">
                <a:moveTo>
                  <a:pt x="8149" y="0"/>
                </a:moveTo>
                <a:cubicBezTo>
                  <a:pt x="9964" y="739"/>
                  <a:pt x="11669" y="1722"/>
                  <a:pt x="13218" y="2921"/>
                </a:cubicBezTo>
                <a:lnTo>
                  <a:pt x="0" y="20004"/>
                </a:lnTo>
                <a:close/>
              </a:path>
            </a:pathLst>
          </a:custGeom>
          <a:noFill/>
          <a:ln w="57150">
            <a:pattFill prst="pct25">
              <a:fgClr>
                <a:schemeClr val="tx1"/>
              </a:fgClr>
              <a:bgClr>
                <a:schemeClr val="hlink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55035" name="Rectangle 27"/>
          <p:cNvSpPr>
            <a:spLocks noChangeArrowheads="1"/>
          </p:cNvSpPr>
          <p:nvPr/>
        </p:nvSpPr>
        <p:spPr bwMode="auto">
          <a:xfrm>
            <a:off x="687388" y="2827338"/>
            <a:ext cx="8354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3399"/>
                </a:solidFill>
                <a:latin typeface="Times New Roman" pitchFamily="18" charset="0"/>
              </a:rPr>
              <a:t>Bent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3399"/>
                </a:solidFill>
                <a:latin typeface="Times New Roman" pitchFamily="18" charset="0"/>
              </a:rPr>
              <a:t>Crystal</a:t>
            </a:r>
          </a:p>
        </p:txBody>
      </p:sp>
      <p:sp>
        <p:nvSpPr>
          <p:cNvPr id="555036" name="Line 28"/>
          <p:cNvSpPr>
            <a:spLocks noChangeShapeType="1"/>
          </p:cNvSpPr>
          <p:nvPr/>
        </p:nvSpPr>
        <p:spPr bwMode="auto">
          <a:xfrm>
            <a:off x="628650" y="1676400"/>
            <a:ext cx="1500188" cy="0"/>
          </a:xfrm>
          <a:prstGeom prst="line">
            <a:avLst/>
          </a:prstGeom>
          <a:noFill/>
          <a:ln w="12700">
            <a:solidFill>
              <a:srgbClr val="00B0F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37" name="Line 29"/>
          <p:cNvSpPr>
            <a:spLocks noChangeShapeType="1"/>
          </p:cNvSpPr>
          <p:nvPr/>
        </p:nvSpPr>
        <p:spPr bwMode="auto">
          <a:xfrm>
            <a:off x="628650" y="1676400"/>
            <a:ext cx="403225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38" name="Line 30"/>
          <p:cNvSpPr>
            <a:spLocks noChangeShapeType="1"/>
          </p:cNvSpPr>
          <p:nvPr/>
        </p:nvSpPr>
        <p:spPr bwMode="auto">
          <a:xfrm>
            <a:off x="1436688" y="1676400"/>
            <a:ext cx="6921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39" name="Line 31"/>
          <p:cNvSpPr>
            <a:spLocks noChangeShapeType="1"/>
          </p:cNvSpPr>
          <p:nvPr/>
        </p:nvSpPr>
        <p:spPr bwMode="auto">
          <a:xfrm flipH="1" flipV="1">
            <a:off x="1320800" y="1676400"/>
            <a:ext cx="749300" cy="182563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5040" name="Rectangle 32"/>
          <p:cNvSpPr>
            <a:spLocks noChangeArrowheads="1"/>
          </p:cNvSpPr>
          <p:nvPr/>
        </p:nvSpPr>
        <p:spPr bwMode="auto">
          <a:xfrm>
            <a:off x="2128838" y="1736725"/>
            <a:ext cx="222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3399"/>
                </a:solidFill>
                <a:latin typeface="Times New Roman" pitchFamily="18" charset="0"/>
              </a:rPr>
              <a:t>EUV filetr aperture</a:t>
            </a:r>
            <a:endParaRPr lang="en-GB" b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555042" name="Picture 34" descr="ozn_kryst_b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690813"/>
            <a:ext cx="3413125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43" name="Picture 35" descr="ozn_krys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2808288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44" name="Rectangle 36"/>
          <p:cNvSpPr>
            <a:spLocks noChangeArrowheads="1"/>
          </p:cNvSpPr>
          <p:nvPr/>
        </p:nvSpPr>
        <p:spPr bwMode="auto">
          <a:xfrm>
            <a:off x="2987675" y="763588"/>
            <a:ext cx="203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400" dirty="0" smtClean="0">
                <a:solidFill>
                  <a:srgbClr val="003399"/>
                </a:solidFill>
                <a:latin typeface="Arial" pitchFamily="34" charset="0"/>
              </a:rPr>
              <a:t>n</a:t>
            </a:r>
            <a:r>
              <a:rPr lang="el-GR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l-PL" sz="2400" dirty="0" smtClean="0">
                <a:solidFill>
                  <a:srgbClr val="003399"/>
                </a:solidFill>
                <a:latin typeface="Arial" pitchFamily="34" charset="0"/>
              </a:rPr>
              <a:t> = 2d </a:t>
            </a:r>
            <a:r>
              <a:rPr lang="pl-PL" sz="2400" i="1" dirty="0" smtClean="0">
                <a:solidFill>
                  <a:srgbClr val="003399"/>
                </a:solidFill>
                <a:latin typeface="Arial" pitchFamily="34" charset="0"/>
              </a:rPr>
              <a:t>sin(</a:t>
            </a:r>
            <a:r>
              <a:rPr lang="el-GR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l-PL" sz="2400" dirty="0" smtClean="0">
                <a:solidFill>
                  <a:srgbClr val="003399"/>
                </a:solidFill>
                <a:latin typeface="Arial" pitchFamily="34" charset="0"/>
              </a:rPr>
              <a:t>)</a:t>
            </a:r>
            <a:endParaRPr lang="el-GR" sz="2400" dirty="0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0058" y="6052646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~30 cm, 20 kg</a:t>
            </a:r>
            <a:endParaRPr lang="en-US" sz="2000" b="1" dirty="0"/>
          </a:p>
        </p:txBody>
      </p:sp>
      <p:sp>
        <p:nvSpPr>
          <p:cNvPr id="7" name="Freeform 6"/>
          <p:cNvSpPr/>
          <p:nvPr/>
        </p:nvSpPr>
        <p:spPr>
          <a:xfrm>
            <a:off x="298764" y="-18107"/>
            <a:ext cx="1629624" cy="2860895"/>
          </a:xfrm>
          <a:custGeom>
            <a:avLst/>
            <a:gdLst>
              <a:gd name="connsiteX0" fmla="*/ 1457608 w 1629624"/>
              <a:gd name="connsiteY0" fmla="*/ 2860895 h 2860895"/>
              <a:gd name="connsiteX1" fmla="*/ 1629624 w 1629624"/>
              <a:gd name="connsiteY1" fmla="*/ 2426329 h 2860895"/>
              <a:gd name="connsiteX2" fmla="*/ 389299 w 1629624"/>
              <a:gd name="connsiteY2" fmla="*/ 0 h 2860895"/>
              <a:gd name="connsiteX3" fmla="*/ 0 w 1629624"/>
              <a:gd name="connsiteY3" fmla="*/ 18107 h 2860895"/>
              <a:gd name="connsiteX4" fmla="*/ 1457608 w 1629624"/>
              <a:gd name="connsiteY4" fmla="*/ 2860895 h 28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24" h="2860895">
                <a:moveTo>
                  <a:pt x="1457608" y="2860895"/>
                </a:moveTo>
                <a:lnTo>
                  <a:pt x="1629624" y="2426329"/>
                </a:lnTo>
                <a:lnTo>
                  <a:pt x="389299" y="0"/>
                </a:lnTo>
                <a:lnTo>
                  <a:pt x="0" y="18107"/>
                </a:lnTo>
                <a:lnTo>
                  <a:pt x="1457608" y="286089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 rot="3688669">
            <a:off x="88463" y="770059"/>
            <a:ext cx="196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Direct illumination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dirty="0" smtClean="0"/>
              <a:t>Phases of RESIK operations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8" y="966788"/>
            <a:ext cx="73898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934" y="2551837"/>
            <a:ext cx="1039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HV</a:t>
            </a:r>
          </a:p>
          <a:p>
            <a:pPr algn="ctr"/>
            <a:r>
              <a:rPr lang="pl-PL" dirty="0" smtClean="0"/>
              <a:t>On</a:t>
            </a:r>
          </a:p>
          <a:p>
            <a:pPr algn="ctr"/>
            <a:r>
              <a:rPr lang="pl-PL" dirty="0" smtClean="0"/>
              <a:t>Always</a:t>
            </a:r>
          </a:p>
          <a:p>
            <a:pPr algn="ctr"/>
            <a:r>
              <a:rPr lang="pl-PL" dirty="0" smtClean="0"/>
              <a:t>Full range of ADS</a:t>
            </a:r>
          </a:p>
          <a:p>
            <a:pPr algn="ctr"/>
            <a:r>
              <a:rPr lang="pl-PL" dirty="0" smtClean="0"/>
              <a:t>0-255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Bad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spectra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3352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ADS under control  separately for each channel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80112" y="3212976"/>
            <a:ext cx="1008112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32129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Optimum settings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2197313"/>
            <a:ext cx="648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End of spectra records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94928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19 mln samples (DGI),  1.8 mln spectra 25 GB, only some (5000) reduced… </a:t>
            </a:r>
            <a:endParaRPr lang="pl-PL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50317" y="5363924"/>
            <a:ext cx="777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2001                  2002                2002                  2002                  2003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04048" y="2197313"/>
            <a:ext cx="0" cy="30318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4048" y="4869160"/>
            <a:ext cx="177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Fluo exercise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2051720" y="1885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47864" y="2924944"/>
            <a:ext cx="374441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880" y="26369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Good Ar spectra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3" y="1417638"/>
            <a:ext cx="8324713" cy="477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Implementation</a:t>
            </a:r>
            <a:r>
              <a:rPr lang="pl-PL" sz="3600" b="1" dirty="0" smtClean="0"/>
              <a:t> of</a:t>
            </a:r>
            <a:br>
              <a:rPr lang="pl-PL" sz="3600" b="1" dirty="0" smtClean="0"/>
            </a:br>
            <a:r>
              <a:rPr lang="pl-PL" sz="3600" b="1" dirty="0" smtClean="0"/>
              <a:t>dynamic spectra collection exposures</a:t>
            </a:r>
            <a:endParaRPr lang="pl-P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XVI Consultations on Solar Physics   22-24 May 2013  Wrocław:  Janusz Sylwester RESIK Spectral Atlas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2276872"/>
            <a:ext cx="733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On 24 July 2002 new software has been uploaded that regulated</a:t>
            </a:r>
          </a:p>
          <a:p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smtClean="0"/>
              <a:t>exposure depending on the rate in the detector.</a:t>
            </a:r>
          </a:p>
          <a:p>
            <a:r>
              <a:rPr lang="pl-PL" dirty="0" smtClean="0"/>
              <a:t>That caused that spectra accumulation time adjusted between 5 min and 2 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4869160"/>
            <a:ext cx="3434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3399"/>
                </a:solidFill>
              </a:rPr>
              <a:t>10 s spectra accumulation time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568" y="5733256"/>
            <a:ext cx="57606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КОРОНАС-Ф: три года наблюдений активности Солнца 2001-2004 гг.        Троицк, ИЗМИРАН </a:t>
            </a:r>
            <a:endParaRPr lang="en-GB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7954963" y="817563"/>
            <a:ext cx="1296987" cy="5256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-180975" y="836613"/>
            <a:ext cx="1296988" cy="5256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21604" y="188640"/>
            <a:ext cx="8229600" cy="490537"/>
          </a:xfrm>
        </p:spPr>
        <p:txBody>
          <a:bodyPr>
            <a:noAutofit/>
          </a:bodyPr>
          <a:lstStyle/>
          <a:p>
            <a:r>
              <a:rPr lang="pl-PL" sz="3600" b="1" dirty="0"/>
              <a:t>Channel 1 and 2 averaged RESIK spectra</a:t>
            </a:r>
            <a:endParaRPr lang="en-GB" sz="3600" b="1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22325"/>
            <a:ext cx="9105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284538"/>
            <a:ext cx="8947150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965200" y="1484313"/>
            <a:ext cx="942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00CC"/>
                </a:solidFill>
                <a:latin typeface="Comic Sans MS" pitchFamily="66" charset="0"/>
              </a:rPr>
              <a:t>Ar XVII </a:t>
            </a:r>
          </a:p>
          <a:p>
            <a:pPr algn="ctr"/>
            <a:r>
              <a:rPr lang="pl-PL" sz="1400">
                <a:solidFill>
                  <a:srgbClr val="0000CC"/>
                </a:solidFill>
                <a:latin typeface="Comic Sans MS" pitchFamily="66" charset="0"/>
              </a:rPr>
              <a:t>3p</a:t>
            </a:r>
            <a:endParaRPr lang="en-GB" sz="140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365250" y="2233613"/>
            <a:ext cx="719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00CC"/>
                </a:solidFill>
              </a:rPr>
              <a:t>Ar XVI</a:t>
            </a:r>
          </a:p>
          <a:p>
            <a:r>
              <a:rPr lang="pl-PL" sz="1400" b="1">
                <a:solidFill>
                  <a:srgbClr val="0000CC"/>
                </a:solidFill>
              </a:rPr>
              <a:t>  sat</a:t>
            </a:r>
            <a:endParaRPr lang="en-GB" sz="1400" b="1">
              <a:solidFill>
                <a:srgbClr val="0000CC"/>
              </a:solidFill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1130300" y="1916113"/>
            <a:ext cx="201613" cy="80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725613" y="27368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373313" y="1873250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/>
              <a:t>K XVIII</a:t>
            </a:r>
          </a:p>
          <a:p>
            <a:r>
              <a:rPr lang="pl-PL" sz="1400" b="1"/>
              <a:t>w,x,y,z</a:t>
            </a:r>
            <a:endParaRPr lang="en-GB" sz="1400" b="1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570163" y="2378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H="1">
            <a:off x="2898775" y="2378075"/>
            <a:ext cx="50800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203575" y="981075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XVI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6p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3544888" y="1550988"/>
            <a:ext cx="4762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789363" y="1797050"/>
            <a:ext cx="86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0000CC"/>
                </a:solidFill>
              </a:rPr>
              <a:t>Ar XVIII </a:t>
            </a:r>
          </a:p>
          <a:p>
            <a:pPr algn="ctr"/>
            <a:r>
              <a:rPr lang="pl-PL" sz="1400" b="1">
                <a:solidFill>
                  <a:srgbClr val="0000CC"/>
                </a:solidFill>
              </a:rPr>
              <a:t>2p</a:t>
            </a:r>
            <a:endParaRPr lang="en-GB" sz="1400" b="1">
              <a:solidFill>
                <a:srgbClr val="0000CC"/>
              </a:solidFill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4221163" y="23050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265613" y="2203450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XVI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4p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643438" y="2632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5795963" y="793750"/>
            <a:ext cx="768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00CC"/>
                </a:solidFill>
              </a:rPr>
              <a:t>Ar XVII</a:t>
            </a:r>
          </a:p>
          <a:p>
            <a:r>
              <a:rPr lang="pl-PL" sz="1400" b="1">
                <a:solidFill>
                  <a:srgbClr val="0000CC"/>
                </a:solidFill>
              </a:rPr>
              <a:t>w,x,y,z</a:t>
            </a:r>
            <a:endParaRPr lang="en-GB" sz="1400" b="1">
              <a:solidFill>
                <a:srgbClr val="0000CC"/>
              </a:solidFill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6811963" y="1268413"/>
            <a:ext cx="639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4p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8405813" y="823913"/>
            <a:ext cx="846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S XV </a:t>
            </a:r>
          </a:p>
          <a:p>
            <a:r>
              <a:rPr lang="pl-PL" sz="1400" b="1">
                <a:solidFill>
                  <a:srgbClr val="FF0000"/>
                </a:solidFill>
              </a:rPr>
              <a:t> 3p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7123113" y="1741488"/>
            <a:ext cx="3175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492500" y="2205038"/>
            <a:ext cx="895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XVI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5p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3924300" y="27273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7092950" y="1916113"/>
            <a:ext cx="639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S XIV</a:t>
            </a:r>
          </a:p>
          <a:p>
            <a:r>
              <a:rPr lang="pl-PL" sz="1400" b="1">
                <a:solidFill>
                  <a:srgbClr val="FF0000"/>
                </a:solidFill>
              </a:rPr>
              <a:t>  sat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H="1">
            <a:off x="7308850" y="2420938"/>
            <a:ext cx="714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7667625" y="1700213"/>
            <a:ext cx="639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S XIV</a:t>
            </a:r>
          </a:p>
          <a:p>
            <a:r>
              <a:rPr lang="pl-PL" sz="1400" b="1">
                <a:solidFill>
                  <a:srgbClr val="FF0000"/>
                </a:solidFill>
              </a:rPr>
              <a:t>  sat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7937500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5364163" y="19875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?</a:t>
            </a:r>
            <a:endParaRPr lang="pl-PL" sz="2400" b="1">
              <a:solidFill>
                <a:schemeClr val="tx1"/>
              </a:solidFill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6572250" y="20605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?</a:t>
            </a:r>
            <a:endParaRPr lang="pl-PL" sz="2400" b="1">
              <a:solidFill>
                <a:schemeClr val="tx1"/>
              </a:solidFill>
            </a:endParaRP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H="1">
            <a:off x="5219700" y="24209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 flipH="1">
            <a:off x="5435600" y="25654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5580063" y="2420938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 flipH="1">
            <a:off x="6588125" y="249237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6804025" y="2492375"/>
            <a:ext cx="1460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7524750" y="2133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?</a:t>
            </a:r>
            <a:endParaRPr lang="pl-PL" sz="2400" b="1">
              <a:solidFill>
                <a:schemeClr val="tx1"/>
              </a:solidFill>
            </a:endParaRPr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>
            <a:off x="7740650" y="2492375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7667625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364162" y="908720"/>
            <a:ext cx="0" cy="496855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8175" y="386104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Channel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3426" y="349171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Channel 2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Koronas-F</a:t>
            </a:r>
            <a:r>
              <a:rPr lang="en-US" b="0"/>
              <a:t>: Three Years of Solar Activity Observations, IZMIRAN, </a:t>
            </a:r>
            <a:r>
              <a:rPr lang="pl-PL" b="0"/>
              <a:t>3</a:t>
            </a:r>
            <a:r>
              <a:rPr lang="en-US" b="0"/>
              <a:t>1 Jan. – 5 Feb. 2005</a:t>
            </a:r>
            <a:endParaRPr lang="pl-PL" b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>
            <a:noAutofit/>
          </a:bodyPr>
          <a:lstStyle/>
          <a:p>
            <a:r>
              <a:rPr lang="pl-PL" sz="3600" b="1" dirty="0"/>
              <a:t>Channel 3 and 4 averaged RESIK spectra</a:t>
            </a:r>
            <a:endParaRPr lang="en-US" sz="3600" b="1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28663"/>
            <a:ext cx="89281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284538"/>
            <a:ext cx="8770938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274763" y="2017713"/>
            <a:ext cx="639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0000"/>
                </a:solidFill>
              </a:rPr>
              <a:t>S XIV</a:t>
            </a:r>
          </a:p>
          <a:p>
            <a:r>
              <a:rPr lang="pl-PL" sz="1400" b="1">
                <a:solidFill>
                  <a:srgbClr val="FF0000"/>
                </a:solidFill>
              </a:rPr>
              <a:t>  sat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900113" y="925513"/>
            <a:ext cx="639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3p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619250" y="1557338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FF00"/>
                </a:solidFill>
              </a:rPr>
              <a:t>Cl XVI</a:t>
            </a:r>
          </a:p>
          <a:p>
            <a:r>
              <a:rPr lang="pl-PL" sz="1400" b="1">
                <a:solidFill>
                  <a:srgbClr val="00FF00"/>
                </a:solidFill>
              </a:rPr>
              <a:t>w,x,y,z</a:t>
            </a:r>
            <a:endParaRPr lang="en-GB" sz="1400" b="1">
              <a:solidFill>
                <a:srgbClr val="00FF00"/>
              </a:solidFill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225550" y="14128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1979613" y="22050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159543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703513" y="1379538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0000"/>
                </a:solidFill>
              </a:rPr>
              <a:t>S XVI </a:t>
            </a:r>
          </a:p>
          <a:p>
            <a:pPr algn="ctr"/>
            <a:r>
              <a:rPr lang="pl-PL" sz="1400" b="1">
                <a:solidFill>
                  <a:srgbClr val="FF0000"/>
                </a:solidFill>
              </a:rPr>
              <a:t>2p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143375" y="83661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800" b="1">
                <a:solidFill>
                  <a:schemeClr val="tx2"/>
                </a:solidFill>
              </a:rPr>
              <a:t> </a:t>
            </a:r>
            <a:r>
              <a:rPr lang="pl-PL" sz="1400" b="1">
                <a:solidFill>
                  <a:srgbClr val="FF0000"/>
                </a:solidFill>
              </a:rPr>
              <a:t>S XV</a:t>
            </a:r>
          </a:p>
          <a:p>
            <a:r>
              <a:rPr lang="pl-PL" sz="1400" b="1">
                <a:solidFill>
                  <a:srgbClr val="FF0000"/>
                </a:solidFill>
              </a:rPr>
              <a:t>w,x,y,z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4787900" y="1628775"/>
            <a:ext cx="738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9900"/>
                </a:solidFill>
              </a:rPr>
              <a:t>Si XIV </a:t>
            </a:r>
          </a:p>
          <a:p>
            <a:pPr algn="ctr"/>
            <a:r>
              <a:rPr lang="pl-PL" sz="1400" b="1">
                <a:solidFill>
                  <a:srgbClr val="FF9900"/>
                </a:solidFill>
              </a:rPr>
              <a:t>3p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5626100" y="1825625"/>
            <a:ext cx="717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9900"/>
                </a:solidFill>
              </a:rPr>
              <a:t>Si XIII </a:t>
            </a:r>
          </a:p>
          <a:p>
            <a:pPr algn="ctr"/>
            <a:r>
              <a:rPr lang="pl-PL" sz="1400" b="1">
                <a:solidFill>
                  <a:srgbClr val="FF9900"/>
                </a:solidFill>
              </a:rPr>
              <a:t>4p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5148263" y="908050"/>
            <a:ext cx="717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9900"/>
                </a:solidFill>
              </a:rPr>
              <a:t>Si XIII </a:t>
            </a:r>
          </a:p>
          <a:p>
            <a:pPr algn="ctr"/>
            <a:r>
              <a:rPr lang="pl-PL" sz="1400" b="1">
                <a:solidFill>
                  <a:srgbClr val="FF9900"/>
                </a:solidFill>
              </a:rPr>
              <a:t>5p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5186363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5480050" y="14843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6372225" y="1773238"/>
            <a:ext cx="750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FF9900"/>
                </a:solidFill>
              </a:rPr>
              <a:t>Si XII</a:t>
            </a:r>
          </a:p>
          <a:p>
            <a:r>
              <a:rPr lang="pl-PL" sz="1400" b="1" dirty="0">
                <a:solidFill>
                  <a:srgbClr val="FF9900"/>
                </a:solidFill>
              </a:rPr>
              <a:t>  </a:t>
            </a:r>
            <a:r>
              <a:rPr lang="pl-PL" sz="1400" b="1" dirty="0" smtClean="0">
                <a:solidFill>
                  <a:srgbClr val="FF9900"/>
                </a:solidFill>
              </a:rPr>
              <a:t>sat w4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6688138" y="2276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7200" y="692150"/>
            <a:ext cx="973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9900"/>
                </a:solidFill>
              </a:rPr>
              <a:t>Si XIII  3p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7346950" y="1069975"/>
            <a:ext cx="10758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FF9900"/>
                </a:solidFill>
              </a:rPr>
              <a:t>Si XII </a:t>
            </a:r>
            <a:r>
              <a:rPr lang="pl-PL" sz="1400" b="1" dirty="0" smtClean="0">
                <a:solidFill>
                  <a:srgbClr val="FF9900"/>
                </a:solidFill>
              </a:rPr>
              <a:t>sat w3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2987675" y="1954213"/>
            <a:ext cx="944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9900"/>
                </a:solidFill>
              </a:rPr>
              <a:t>Si XIV 6p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76600" y="2205038"/>
            <a:ext cx="944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9900"/>
                </a:solidFill>
              </a:rPr>
              <a:t>Si XIV 5p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3544888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>
            <a:off x="3068638" y="18637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3257550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2233613" y="2090738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FF9900"/>
                </a:solidFill>
              </a:rPr>
              <a:t>Si XIV</a:t>
            </a:r>
          </a:p>
          <a:p>
            <a:pPr algn="ctr"/>
            <a:r>
              <a:rPr lang="pl-PL" sz="1400" b="1">
                <a:solidFill>
                  <a:srgbClr val="FF9900"/>
                </a:solidFill>
              </a:rPr>
              <a:t> 8p</a:t>
            </a:r>
            <a:endParaRPr lang="en-GB" sz="1400" b="1">
              <a:solidFill>
                <a:srgbClr val="FF9900"/>
              </a:solidFill>
            </a:endParaRPr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>
            <a:off x="2627313" y="2565400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6227763" y="3500438"/>
            <a:ext cx="933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9900CC"/>
                </a:solidFill>
              </a:rPr>
              <a:t>Al XIII 5p</a:t>
            </a:r>
            <a:endParaRPr lang="en-GB" sz="1400" b="1">
              <a:solidFill>
                <a:srgbClr val="9900CC"/>
              </a:solidFill>
            </a:endParaRP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7019925" y="3030538"/>
            <a:ext cx="933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9900CC"/>
                </a:solidFill>
              </a:rPr>
              <a:t>Al XIII 4p</a:t>
            </a:r>
            <a:endParaRPr lang="en-GB" sz="1400" b="1">
              <a:solidFill>
                <a:srgbClr val="9900CC"/>
              </a:solidFill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8369300" y="1700213"/>
            <a:ext cx="727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 b="1">
                <a:solidFill>
                  <a:srgbClr val="9900CC"/>
                </a:solidFill>
              </a:rPr>
              <a:t>Al XIII </a:t>
            </a:r>
          </a:p>
          <a:p>
            <a:pPr algn="ctr"/>
            <a:r>
              <a:rPr lang="pl-PL" sz="1400" b="1">
                <a:solidFill>
                  <a:srgbClr val="9900CC"/>
                </a:solidFill>
              </a:rPr>
              <a:t>3p</a:t>
            </a:r>
            <a:endParaRPr lang="en-GB" sz="1400" b="1">
              <a:solidFill>
                <a:srgbClr val="9900CC"/>
              </a:solidFill>
            </a:endParaRPr>
          </a:p>
        </p:txBody>
      </p:sp>
      <p:sp>
        <p:nvSpPr>
          <p:cNvPr id="94243" name="Line 35"/>
          <p:cNvSpPr>
            <a:spLocks noChangeShapeType="1"/>
          </p:cNvSpPr>
          <p:nvPr/>
        </p:nvSpPr>
        <p:spPr bwMode="auto">
          <a:xfrm flipH="1" flipV="1">
            <a:off x="7421563" y="2781300"/>
            <a:ext cx="103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4" name="Line 36"/>
          <p:cNvSpPr>
            <a:spLocks noChangeShapeType="1"/>
          </p:cNvSpPr>
          <p:nvPr/>
        </p:nvSpPr>
        <p:spPr bwMode="auto">
          <a:xfrm flipV="1">
            <a:off x="6659563" y="2852738"/>
            <a:ext cx="207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5" name="Line 37"/>
          <p:cNvSpPr>
            <a:spLocks noChangeShapeType="1"/>
          </p:cNvSpPr>
          <p:nvPr/>
        </p:nvSpPr>
        <p:spPr bwMode="auto">
          <a:xfrm>
            <a:off x="8748713" y="2205038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7885113" y="17732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?</a:t>
            </a:r>
            <a:endParaRPr lang="pl-PL" sz="2400" b="1"/>
          </a:p>
        </p:txBody>
      </p:sp>
      <p:sp>
        <p:nvSpPr>
          <p:cNvPr id="94248" name="Line 40"/>
          <p:cNvSpPr>
            <a:spLocks noChangeShapeType="1"/>
          </p:cNvSpPr>
          <p:nvPr/>
        </p:nvSpPr>
        <p:spPr bwMode="auto">
          <a:xfrm>
            <a:off x="8061325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9" name="Line 41"/>
          <p:cNvSpPr>
            <a:spLocks noChangeShapeType="1"/>
          </p:cNvSpPr>
          <p:nvPr/>
        </p:nvSpPr>
        <p:spPr bwMode="auto">
          <a:xfrm>
            <a:off x="6227763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995936" y="908720"/>
            <a:ext cx="0" cy="496855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8175" y="386104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Channel 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5596" y="501317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Channel 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6000472" y="2087096"/>
            <a:ext cx="750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FF9900"/>
                </a:solidFill>
              </a:rPr>
              <a:t>Si </a:t>
            </a:r>
            <a:r>
              <a:rPr lang="pl-PL" sz="1400" b="1" dirty="0" smtClean="0">
                <a:solidFill>
                  <a:srgbClr val="FF9900"/>
                </a:solidFill>
              </a:rPr>
              <a:t>XIII</a:t>
            </a:r>
            <a:endParaRPr lang="pl-PL" sz="1400" b="1" dirty="0">
              <a:solidFill>
                <a:srgbClr val="FF9900"/>
              </a:solidFill>
            </a:endParaRPr>
          </a:p>
          <a:p>
            <a:r>
              <a:rPr lang="pl-PL" sz="1400" b="1" dirty="0">
                <a:solidFill>
                  <a:srgbClr val="FF9900"/>
                </a:solidFill>
              </a:rPr>
              <a:t>  </a:t>
            </a:r>
            <a:r>
              <a:rPr lang="pl-PL" sz="1400" b="1" dirty="0" smtClean="0">
                <a:solidFill>
                  <a:srgbClr val="FF9900"/>
                </a:solidFill>
              </a:rPr>
              <a:t>sat w5</a:t>
            </a:r>
            <a:endParaRPr lang="en-GB" sz="1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1776</Words>
  <Application>Microsoft Office PowerPoint</Application>
  <PresentationFormat>On-screen Show (4:3)</PresentationFormat>
  <Paragraphs>315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RESIK spectral atlas for flares: data access and use </vt:lpstr>
      <vt:lpstr>CORONAS-F launch, orbit &amp; pointing</vt:lpstr>
      <vt:lpstr>PowerPoint Presentation</vt:lpstr>
      <vt:lpstr>S/C nights</vt:lpstr>
      <vt:lpstr>Crystal-detector geometry</vt:lpstr>
      <vt:lpstr>Phases of RESIK operations</vt:lpstr>
      <vt:lpstr>Implementation of dynamic spectra collection exposures</vt:lpstr>
      <vt:lpstr>Channel 1 and 2 averaged RESIK spectra</vt:lpstr>
      <vt:lpstr>Channel 3 and 4 averaged RESIK spectra</vt:lpstr>
      <vt:lpstr>RESIK catalogue Aug 2001- May 2003</vt:lpstr>
      <vt:lpstr>RESIK spectra reduction progress</vt:lpstr>
      <vt:lpstr>Accessing Level_2 catalogue fits files  (Szymon &amp; Anna) http://www.cbk.pan.wroc.pl/experiments/resik/RESIK_Level2/index.html </vt:lpstr>
      <vt:lpstr>Two examples of events from Level_2 catalogue page</vt:lpstr>
      <vt:lpstr>RESIK solar flare spectra: Si XIII + satellites</vt:lpstr>
      <vt:lpstr>Direction of future analyses </vt:lpstr>
      <vt:lpstr>Fitting Ar triplet spectra κ-effects they are free from fluorescence</vt:lpstr>
      <vt:lpstr>DEM-abundance: S</vt:lpstr>
      <vt:lpstr>„Discovered” optimum settings</vt:lpstr>
      <vt:lpstr>PHA spectra (~20 mln available each 2s)</vt:lpstr>
      <vt:lpstr>Overlaying in-flight &amp; lab.  PHA bin energy calibration</vt:lpstr>
      <vt:lpstr>Records of PIN detectors</vt:lpstr>
      <vt:lpstr>RESIK particle environment through PIN averaged rates</vt:lpstr>
      <vt:lpstr>Period „c”</vt:lpstr>
      <vt:lpstr>Conclusions</vt:lpstr>
      <vt:lpstr>Examples of spectra: hot &amp; cool</vt:lpstr>
      <vt:lpstr>Related SEP event</vt:lpstr>
      <vt:lpstr>Period „c”</vt:lpstr>
      <vt:lpstr>From where the high rates come</vt:lpstr>
      <vt:lpstr>Period when HV was constantly on</vt:lpstr>
      <vt:lpstr>Map from PHA0 for February 2002 Mirek Kowaliński</vt:lpstr>
      <vt:lpstr>Removing orbital background</vt:lpstr>
      <vt:lpstr>Orbital background removal how it is done?</vt:lpstr>
      <vt:lpstr>Rate dependence of gain</vt:lpstr>
      <vt:lpstr>Enhance particle emission from PHA courtesy Mirek Kowaliński</vt:lpstr>
      <vt:lpstr>Future analyses 2</vt:lpstr>
      <vt:lpstr>Examples of offset variability</vt:lpstr>
      <vt:lpstr>PowerPoint Presentation</vt:lpstr>
      <vt:lpstr>PowerPoint Presentation</vt:lpstr>
      <vt:lpstr>Instrument settings plot HV</vt:lpstr>
      <vt:lpstr>Instrument settings plot ADS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</dc:creator>
  <cp:lastModifiedBy>JS</cp:lastModifiedBy>
  <cp:revision>139</cp:revision>
  <dcterms:created xsi:type="dcterms:W3CDTF">2013-05-18T09:11:50Z</dcterms:created>
  <dcterms:modified xsi:type="dcterms:W3CDTF">2013-05-22T19:02:13Z</dcterms:modified>
</cp:coreProperties>
</file>