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8"/>
  </p:notesMasterIdLst>
  <p:sldIdLst>
    <p:sldId id="257" r:id="rId2"/>
    <p:sldId id="258" r:id="rId3"/>
    <p:sldId id="260" r:id="rId4"/>
    <p:sldId id="259" r:id="rId5"/>
    <p:sldId id="264" r:id="rId6"/>
    <p:sldId id="265" r:id="rId7"/>
    <p:sldId id="261" r:id="rId8"/>
    <p:sldId id="273" r:id="rId9"/>
    <p:sldId id="272" r:id="rId10"/>
    <p:sldId id="277" r:id="rId11"/>
    <p:sldId id="275" r:id="rId12"/>
    <p:sldId id="276" r:id="rId13"/>
    <p:sldId id="262" r:id="rId14"/>
    <p:sldId id="278" r:id="rId15"/>
    <p:sldId id="281" r:id="rId16"/>
    <p:sldId id="293" r:id="rId17"/>
    <p:sldId id="280" r:id="rId18"/>
    <p:sldId id="291" r:id="rId19"/>
    <p:sldId id="292" r:id="rId20"/>
    <p:sldId id="282" r:id="rId21"/>
    <p:sldId id="263" r:id="rId22"/>
    <p:sldId id="284" r:id="rId23"/>
    <p:sldId id="285" r:id="rId24"/>
    <p:sldId id="286" r:id="rId25"/>
    <p:sldId id="290" r:id="rId26"/>
    <p:sldId id="287" r:id="rId27"/>
    <p:sldId id="266" r:id="rId28"/>
    <p:sldId id="267" r:id="rId29"/>
    <p:sldId id="288" r:id="rId30"/>
    <p:sldId id="279" r:id="rId31"/>
    <p:sldId id="270" r:id="rId32"/>
    <p:sldId id="283" r:id="rId33"/>
    <p:sldId id="274" r:id="rId34"/>
    <p:sldId id="271" r:id="rId35"/>
    <p:sldId id="269" r:id="rId36"/>
    <p:sldId id="268"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0AB6"/>
    <a:srgbClr val="0000FF"/>
    <a:srgbClr val="000099"/>
    <a:srgbClr val="CC3300"/>
    <a:srgbClr val="C729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5" d="100"/>
          <a:sy n="95" d="100"/>
        </p:scale>
        <p:origin x="-1888" y="-12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3D2D364-473C-4535-B993-2649FFCEB690}" type="datetimeFigureOut">
              <a:rPr lang="en-US"/>
              <a:pPr>
                <a:defRPr/>
              </a:pPr>
              <a:t>14-03-19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4888F9A-029D-4574-840E-F03AB76EAF8E}" type="slidenum">
              <a:rPr lang="en-GB"/>
              <a:pPr>
                <a:defRPr/>
              </a:pPr>
              <a:t>‹nr›</a:t>
            </a:fld>
            <a:endParaRPr lang="en-GB"/>
          </a:p>
        </p:txBody>
      </p:sp>
    </p:spTree>
    <p:extLst>
      <p:ext uri="{BB962C8B-B14F-4D97-AF65-F5344CB8AC3E}">
        <p14:creationId xmlns:p14="http://schemas.microsoft.com/office/powerpoint/2010/main" val="1989156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A30F5E-3789-4016-BE42-57C08826AE29}" type="slidenum">
              <a:rPr lang="en-US" smtClean="0"/>
              <a:pPr fontAlgn="base">
                <a:spcBef>
                  <a:spcPct val="0"/>
                </a:spcBef>
                <a:spcAft>
                  <a:spcPct val="0"/>
                </a:spcAft>
                <a:defRPr/>
              </a:pPr>
              <a:t>1</a:t>
            </a:fld>
            <a:endParaRPr lang="en-US" smtClean="0"/>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4888F9A-029D-4574-840E-F03AB76EAF8E}" type="slidenum">
              <a:rPr lang="en-GB" smtClean="0"/>
              <a:pPr>
                <a:defRPr/>
              </a:pPr>
              <a:t>2</a:t>
            </a:fld>
            <a:endParaRPr lang="en-GB"/>
          </a:p>
        </p:txBody>
      </p:sp>
    </p:spTree>
    <p:extLst>
      <p:ext uri="{BB962C8B-B14F-4D97-AF65-F5344CB8AC3E}">
        <p14:creationId xmlns:p14="http://schemas.microsoft.com/office/powerpoint/2010/main" val="1327416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88F9A-029D-4574-840E-F03AB76EAF8E}" type="slidenum">
              <a:rPr lang="en-GB" smtClean="0"/>
              <a:pPr>
                <a:defRPr/>
              </a:pPr>
              <a:t>13</a:t>
            </a:fld>
            <a:endParaRPr lang="en-GB"/>
          </a:p>
        </p:txBody>
      </p:sp>
    </p:spTree>
    <p:extLst>
      <p:ext uri="{BB962C8B-B14F-4D97-AF65-F5344CB8AC3E}">
        <p14:creationId xmlns:p14="http://schemas.microsoft.com/office/powerpoint/2010/main" val="1348761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Tree>
    <p:extLst>
      <p:ext uri="{BB962C8B-B14F-4D97-AF65-F5344CB8AC3E}">
        <p14:creationId xmlns:p14="http://schemas.microsoft.com/office/powerpoint/2010/main" val="3925490047"/>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0116097"/>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417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 styl wz. tyt.</a:t>
            </a:r>
            <a:endParaRPr lang="pl-PL"/>
          </a:p>
        </p:txBody>
      </p:sp>
      <p:sp>
        <p:nvSpPr>
          <p:cNvPr id="3" name="Symbol zastępczy daty 2"/>
          <p:cNvSpPr>
            <a:spLocks noGrp="1"/>
          </p:cNvSpPr>
          <p:nvPr>
            <p:ph type="dt" sz="half" idx="10"/>
          </p:nvPr>
        </p:nvSpPr>
        <p:spPr>
          <a:xfrm>
            <a:off x="457200" y="6356350"/>
            <a:ext cx="2133600" cy="365125"/>
          </a:xfrm>
          <a:prstGeom prst="rect">
            <a:avLst/>
          </a:prstGeom>
        </p:spPr>
        <p:txBody>
          <a:bodyPr/>
          <a:lstStyle/>
          <a:p>
            <a:fld id="{5B9FB306-914A-414C-9684-A8096ACA095F}" type="datetimeFigureOut">
              <a:rPr lang="pl-PL" smtClean="0"/>
              <a:t>14-03-19</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a:xfrm>
            <a:off x="6553200" y="6356350"/>
            <a:ext cx="2133600" cy="365125"/>
          </a:xfrm>
          <a:prstGeom prst="rect">
            <a:avLst/>
          </a:prstGeom>
        </p:spPr>
        <p:txBody>
          <a:bodyPr/>
          <a:lstStyle/>
          <a:p>
            <a:fld id="{AB6C762B-8882-4049-9A90-18BB615FC547}" type="slidenum">
              <a:rPr lang="pl-PL" smtClean="0"/>
              <a:t>‹nr›</a:t>
            </a:fld>
            <a:endParaRPr lang="pl-PL"/>
          </a:p>
        </p:txBody>
      </p:sp>
    </p:spTree>
    <p:extLst>
      <p:ext uri="{BB962C8B-B14F-4D97-AF65-F5344CB8AC3E}">
        <p14:creationId xmlns:p14="http://schemas.microsoft.com/office/powerpoint/2010/main" val="12115996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lumMod val="44000"/>
              </a:srgbClr>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dirty="0" smtClean="0"/>
              <a:t>Click to edit Master title style</a:t>
            </a:r>
            <a:endParaRPr lang="en-US" dirty="0"/>
          </a:p>
        </p:txBody>
      </p:sp>
      <p:sp>
        <p:nvSpPr>
          <p:cNvPr id="2051"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 name="Footer Placeholder 1"/>
          <p:cNvSpPr>
            <a:spLocks noGrp="1"/>
          </p:cNvSpPr>
          <p:nvPr>
            <p:ph type="ftr" sz="quarter" idx="3"/>
          </p:nvPr>
        </p:nvSpPr>
        <p:spPr>
          <a:xfrm>
            <a:off x="457200" y="6356350"/>
            <a:ext cx="8229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pl-PL" dirty="0" smtClean="0"/>
              <a:t>eHeroes 3rd General Meeting 10 - 12 March, 2014  Davos, Switzerland                 </a:t>
            </a:r>
            <a:r>
              <a:rPr lang="pl-PL" b="1" dirty="0" smtClean="0"/>
              <a:t>J. Sylwester</a:t>
            </a:r>
            <a:endParaRPr lang="en-US" b="1"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Lst>
  <p:timing>
    <p:tnLst>
      <p:par>
        <p:cTn xmlns:p14="http://schemas.microsoft.com/office/powerpoint/2010/main" id="1" dur="indefinite" restart="never" nodeType="tmRoot"/>
      </p:par>
    </p:tnLst>
  </p:timing>
  <p:hf sldNum="0" hdr="0" dt="0"/>
  <p:txStyles>
    <p:titleStyle>
      <a:lvl1pPr algn="ctr" rtl="0" eaLnBrk="0" fontAlgn="base" hangingPunct="0">
        <a:spcBef>
          <a:spcPct val="0"/>
        </a:spcBef>
        <a:spcAft>
          <a:spcPct val="0"/>
        </a:spcAft>
        <a:defRPr sz="4100" b="1" kern="1200">
          <a:ln w="6350">
            <a:noFill/>
          </a:ln>
          <a:solidFill>
            <a:srgbClr val="FF0000"/>
          </a:solidFill>
          <a:effectLst>
            <a:outerShdw blurRad="114300" dist="101600" dir="2700000" algn="tl" rotWithShape="0">
              <a:srgbClr val="000000">
                <a:alpha val="40000"/>
              </a:srgbClr>
            </a:outerShdw>
          </a:effectLst>
          <a:latin typeface="Arial" pitchFamily="34" charset="0"/>
          <a:ea typeface="+mj-ea"/>
          <a:cs typeface="Arial" pitchFamily="34" charset="0"/>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000000"/>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gi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4.gif"/><Relationship Id="rId10"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hyperlink" Target="http://www.springer.com/astronomy/extraterrestrial+physics,+space+sciences/book/978-3-642-39267-2" TargetMode="External"/><Relationship Id="rId5" Type="http://schemas.openxmlformats.org/officeDocument/2006/relationships/image" Target="../media/image24.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hyperlink" Target="http://smdc.sinp.msu.ru/index.py?nav=coronas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gif"/><Relationship Id="rId7" Type="http://schemas.openxmlformats.org/officeDocument/2006/relationships/image" Target="../media/image24.png"/><Relationship Id="rId8" Type="http://schemas.openxmlformats.org/officeDocument/2006/relationships/image" Target="../media/image28.jpeg"/><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gif"/><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gif"/><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gif"/><Relationship Id="rId6"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gif"/><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gif"/><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gif"/><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gif"/><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45.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gif"/><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gif"/><Relationship Id="rId7"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hyperlink" Target="http://smdc.sinp.msu.ru/index.py?nav=coronasf"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gif"/><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09600" y="990600"/>
            <a:ext cx="7772400" cy="1905000"/>
          </a:xfrm>
        </p:spPr>
        <p:txBody>
          <a:bodyPr>
            <a:noAutofit/>
          </a:bodyPr>
          <a:lstStyle/>
          <a:p>
            <a:pPr eaLnBrk="1" fontAlgn="auto" hangingPunct="1">
              <a:spcAft>
                <a:spcPts val="0"/>
              </a:spcAft>
              <a:defRPr/>
            </a:pPr>
            <a:r>
              <a:rPr lang="en-US" sz="3200" dirty="0">
                <a:solidFill>
                  <a:srgbClr val="FF3300"/>
                </a:solidFill>
              </a:rPr>
              <a:t>RESIK measurements of particle background radiation &amp; non-solar emission</a:t>
            </a:r>
            <a:endParaRPr lang="en-US" sz="3200" dirty="0" smtClean="0">
              <a:latin typeface="Arial" pitchFamily="34" charset="0"/>
              <a:cs typeface="Arial" pitchFamily="34" charset="0"/>
            </a:endParaRPr>
          </a:p>
        </p:txBody>
      </p:sp>
      <p:sp>
        <p:nvSpPr>
          <p:cNvPr id="5123" name="Rectangle 3"/>
          <p:cNvSpPr>
            <a:spLocks noGrp="1" noChangeArrowheads="1"/>
          </p:cNvSpPr>
          <p:nvPr>
            <p:ph type="subTitle" idx="1"/>
          </p:nvPr>
        </p:nvSpPr>
        <p:spPr>
          <a:xfrm>
            <a:off x="1143000" y="3048000"/>
            <a:ext cx="7086600" cy="3581400"/>
          </a:xfrm>
        </p:spPr>
        <p:txBody>
          <a:bodyPr>
            <a:normAutofit/>
          </a:bodyPr>
          <a:lstStyle/>
          <a:p>
            <a:r>
              <a:rPr lang="pl-PL" i="1" dirty="0"/>
              <a:t>J. Sylwester, W. Trzebiński, M. Kowalinski, J. Bakala, Z. Kordylewski, J. Barylak, S. Gburek </a:t>
            </a:r>
            <a:endParaRPr lang="pl-PL" dirty="0"/>
          </a:p>
          <a:p>
            <a:r>
              <a:rPr lang="en-US" dirty="0"/>
              <a:t>Space Research Centre, PAS, Wrocław, Poland</a:t>
            </a:r>
            <a:endParaRPr lang="pl-PL" dirty="0"/>
          </a:p>
          <a:p>
            <a:r>
              <a:rPr lang="en-US" i="1" dirty="0"/>
              <a:t>I. </a:t>
            </a:r>
            <a:r>
              <a:rPr lang="en-US" i="1" dirty="0" err="1"/>
              <a:t>Myagkova</a:t>
            </a:r>
            <a:endParaRPr lang="pl-PL" dirty="0"/>
          </a:p>
          <a:p>
            <a:r>
              <a:rPr lang="en-US" dirty="0" err="1"/>
              <a:t>Skobel’tsyn</a:t>
            </a:r>
            <a:r>
              <a:rPr lang="en-US" dirty="0"/>
              <a:t> Institute of Nuclear Energy, Moscow State University, Russia</a:t>
            </a:r>
            <a:endParaRPr lang="pl-PL" dirty="0"/>
          </a:p>
          <a:p>
            <a:pPr eaLnBrk="1" fontAlgn="auto" hangingPunct="1">
              <a:lnSpc>
                <a:spcPct val="90000"/>
              </a:lnSpc>
              <a:spcAft>
                <a:spcPts val="0"/>
              </a:spcAft>
              <a:buClr>
                <a:schemeClr val="tx1">
                  <a:shade val="95000"/>
                </a:schemeClr>
              </a:buClr>
              <a:buFont typeface="Wingdings 2"/>
              <a:buNone/>
              <a:defRPr/>
            </a:pPr>
            <a:endParaRPr lang="en-US" i="1" dirty="0" smtClean="0">
              <a:solidFill>
                <a:schemeClr val="accent2">
                  <a:lumMod val="75000"/>
                </a:schemeClr>
              </a:solidFill>
            </a:endParaRPr>
          </a:p>
          <a:p>
            <a:pPr eaLnBrk="1" fontAlgn="auto" hangingPunct="1">
              <a:lnSpc>
                <a:spcPct val="90000"/>
              </a:lnSpc>
              <a:spcAft>
                <a:spcPts val="0"/>
              </a:spcAft>
              <a:buClr>
                <a:schemeClr val="tx1">
                  <a:shade val="95000"/>
                </a:schemeClr>
              </a:buClr>
              <a:buFont typeface="Wingdings 2"/>
              <a:buNone/>
              <a:defRPr/>
            </a:pPr>
            <a:endParaRPr lang="en-US" dirty="0" smtClean="0">
              <a:solidFill>
                <a:schemeClr val="accent2">
                  <a:lumMod val="75000"/>
                </a:schemeClr>
              </a:solidFill>
            </a:endParaRPr>
          </a:p>
        </p:txBody>
      </p:sp>
      <p:pic>
        <p:nvPicPr>
          <p:cNvPr id="5" name="Picture 2"/>
          <p:cNvPicPr>
            <a:picLocks noChangeAspect="1" noChangeArrowheads="1"/>
          </p:cNvPicPr>
          <p:nvPr/>
        </p:nvPicPr>
        <p:blipFill>
          <a:blip r:embed="rId3"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7" name="Picture 4" descr="C:\Documents and Settings\PP\Pulpit\poster_cospar_pp\eHeroes-logo.png"/>
          <p:cNvPicPr>
            <a:picLocks noChangeAspect="1" noChangeArrowheads="1"/>
          </p:cNvPicPr>
          <p:nvPr/>
        </p:nvPicPr>
        <p:blipFill>
          <a:blip r:embed="rId4" cstate="print"/>
          <a:srcRect/>
          <a:stretch>
            <a:fillRect/>
          </a:stretch>
        </p:blipFill>
        <p:spPr bwMode="auto">
          <a:xfrm>
            <a:off x="6936912" y="138165"/>
            <a:ext cx="619103" cy="870157"/>
          </a:xfrm>
          <a:prstGeom prst="rect">
            <a:avLst/>
          </a:prstGeom>
          <a:noFill/>
        </p:spPr>
      </p:pic>
      <p:pic>
        <p:nvPicPr>
          <p:cNvPr id="8" name="Picture 3" descr="C:\Documents and Settings\PP\Pulpit\Charkow\Logo_01.gif"/>
          <p:cNvPicPr>
            <a:picLocks noChangeAspect="1" noChangeArrowheads="1"/>
          </p:cNvPicPr>
          <p:nvPr/>
        </p:nvPicPr>
        <p:blipFill>
          <a:blip r:embed="rId5" cstate="print"/>
          <a:srcRect/>
          <a:stretch>
            <a:fillRect/>
          </a:stretch>
        </p:blipFill>
        <p:spPr bwMode="auto">
          <a:xfrm>
            <a:off x="76200" y="76200"/>
            <a:ext cx="2057400" cy="1247123"/>
          </a:xfrm>
          <a:prstGeom prst="rect">
            <a:avLst/>
          </a:prstGeom>
          <a:noFill/>
        </p:spPr>
      </p:pic>
      <p:sp>
        <p:nvSpPr>
          <p:cNvPr id="2" name="Rectangle 1"/>
          <p:cNvSpPr/>
          <p:nvPr/>
        </p:nvSpPr>
        <p:spPr>
          <a:xfrm>
            <a:off x="2209800" y="250078"/>
            <a:ext cx="4572000" cy="738664"/>
          </a:xfrm>
          <a:prstGeom prst="rect">
            <a:avLst/>
          </a:prstGeom>
        </p:spPr>
        <p:txBody>
          <a:bodyPr>
            <a:spAutoFit/>
          </a:bodyPr>
          <a:lstStyle/>
          <a:p>
            <a:pPr algn="ctr"/>
            <a:r>
              <a:rPr lang="en-US" sz="2400" dirty="0"/>
              <a:t>eHeroes </a:t>
            </a:r>
            <a:r>
              <a:rPr lang="pl-PL" sz="2400" dirty="0" smtClean="0"/>
              <a:t>2n</a:t>
            </a:r>
            <a:r>
              <a:rPr lang="en-US" sz="2400" dirty="0" smtClean="0"/>
              <a:t>d </a:t>
            </a:r>
            <a:r>
              <a:rPr lang="en-US" sz="2400" dirty="0"/>
              <a:t>General Meeting </a:t>
            </a:r>
            <a:endParaRPr lang="pl-PL" sz="2400" dirty="0" smtClean="0"/>
          </a:p>
          <a:p>
            <a:pPr algn="ctr"/>
            <a:r>
              <a:rPr lang="en-US" dirty="0" smtClean="0"/>
              <a:t>10 </a:t>
            </a:r>
            <a:r>
              <a:rPr lang="en-US" dirty="0"/>
              <a:t>- 12 March, 2014  Davos, Switzerland </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1" y="1524000"/>
            <a:ext cx="9167391" cy="4616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normAutofit fontScale="90000"/>
          </a:bodyPr>
          <a:lstStyle/>
          <a:p>
            <a:r>
              <a:rPr lang="pl-PL" dirty="0" smtClean="0"/>
              <a:t>PIN sum: 3e7 </a:t>
            </a:r>
            <a:r>
              <a:rPr lang="pl-PL" dirty="0" err="1" smtClean="0"/>
              <a:t>events</a:t>
            </a:r>
            <a:r>
              <a:rPr lang="pl-PL" dirty="0" smtClean="0"/>
              <a:t> </a:t>
            </a:r>
            <a:br>
              <a:rPr lang="pl-PL" dirty="0" smtClean="0"/>
            </a:br>
            <a:r>
              <a:rPr lang="pl-PL" dirty="0" smtClean="0"/>
              <a:t>mission long </a:t>
            </a:r>
            <a:r>
              <a:rPr lang="pl-PL" sz="2200" dirty="0" smtClean="0"/>
              <a:t>1 x1 deg</a:t>
            </a:r>
            <a:endParaRPr lang="en-US" sz="2200" dirty="0"/>
          </a:p>
        </p:txBody>
      </p:sp>
      <p:sp>
        <p:nvSpPr>
          <p:cNvPr id="5" name="Content Placeholder 4"/>
          <p:cNvSpPr>
            <a:spLocks noGrp="1"/>
          </p:cNvSpPr>
          <p:nvPr>
            <p:ph idx="1"/>
          </p:nvPr>
        </p:nvSpPr>
        <p:spPr>
          <a:xfrm>
            <a:off x="7086600" y="1600200"/>
            <a:ext cx="1600200" cy="4708525"/>
          </a:xfrm>
        </p:spPr>
        <p:txBody>
          <a:bodyPr/>
          <a:lstStyle/>
          <a:p>
            <a:endParaRPr lang="en-US" dirty="0"/>
          </a:p>
        </p:txBody>
      </p:sp>
      <p:sp>
        <p:nvSpPr>
          <p:cNvPr id="8" name="Footer Placeholder 3"/>
          <p:cNvSpPr txBox="1">
            <a:spLocks/>
          </p:cNvSpPr>
          <p:nvPr/>
        </p:nvSpPr>
        <p:spPr>
          <a:xfrm>
            <a:off x="228600" y="64166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2nd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sp>
        <p:nvSpPr>
          <p:cNvPr id="2" name="TextBox 1"/>
          <p:cNvSpPr txBox="1"/>
          <p:nvPr/>
        </p:nvSpPr>
        <p:spPr>
          <a:xfrm>
            <a:off x="3352800" y="4419600"/>
            <a:ext cx="646331" cy="369332"/>
          </a:xfrm>
          <a:prstGeom prst="rect">
            <a:avLst/>
          </a:prstGeom>
          <a:noFill/>
        </p:spPr>
        <p:txBody>
          <a:bodyPr wrap="none" rtlCol="0">
            <a:spAutoFit/>
          </a:bodyPr>
          <a:lstStyle/>
          <a:p>
            <a:r>
              <a:rPr lang="pl-PL" dirty="0" smtClean="0"/>
              <a:t>SAA</a:t>
            </a:r>
            <a:endParaRPr lang="en-US" dirty="0"/>
          </a:p>
        </p:txBody>
      </p:sp>
      <p:sp>
        <p:nvSpPr>
          <p:cNvPr id="3" name="TextBox 2"/>
          <p:cNvSpPr txBox="1"/>
          <p:nvPr/>
        </p:nvSpPr>
        <p:spPr>
          <a:xfrm rot="20358806">
            <a:off x="3999131" y="5277059"/>
            <a:ext cx="607859" cy="369332"/>
          </a:xfrm>
          <a:prstGeom prst="rect">
            <a:avLst/>
          </a:prstGeom>
          <a:noFill/>
        </p:spPr>
        <p:txBody>
          <a:bodyPr wrap="none" rtlCol="0">
            <a:spAutoFit/>
          </a:bodyPr>
          <a:lstStyle/>
          <a:p>
            <a:r>
              <a:rPr lang="pl-PL" dirty="0" smtClean="0"/>
              <a:t>oval</a:t>
            </a:r>
            <a:endParaRPr lang="en-US" dirty="0"/>
          </a:p>
        </p:txBody>
      </p:sp>
      <p:sp>
        <p:nvSpPr>
          <p:cNvPr id="9" name="TextBox 8"/>
          <p:cNvSpPr txBox="1"/>
          <p:nvPr/>
        </p:nvSpPr>
        <p:spPr>
          <a:xfrm rot="925971">
            <a:off x="1569639" y="2381460"/>
            <a:ext cx="607859" cy="369332"/>
          </a:xfrm>
          <a:prstGeom prst="rect">
            <a:avLst/>
          </a:prstGeom>
          <a:noFill/>
        </p:spPr>
        <p:txBody>
          <a:bodyPr wrap="none" rtlCol="0">
            <a:spAutoFit/>
          </a:bodyPr>
          <a:lstStyle/>
          <a:p>
            <a:r>
              <a:rPr lang="pl-PL" dirty="0" smtClean="0"/>
              <a:t>oval</a:t>
            </a:r>
            <a:endParaRPr lang="en-US" dirty="0"/>
          </a:p>
        </p:txBody>
      </p:sp>
      <p:pic>
        <p:nvPicPr>
          <p:cNvPr id="10" name="Picture 2"/>
          <p:cNvPicPr>
            <a:picLocks noChangeAspect="1" noChangeArrowheads="1"/>
          </p:cNvPicPr>
          <p:nvPr/>
        </p:nvPicPr>
        <p:blipFill>
          <a:blip r:embed="rId3"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11" name="Picture 4" descr="C:\Documents and Settings\PP\Pulpit\poster_cospar_pp\eHeroes-logo.png"/>
          <p:cNvPicPr>
            <a:picLocks noChangeAspect="1" noChangeArrowheads="1"/>
          </p:cNvPicPr>
          <p:nvPr/>
        </p:nvPicPr>
        <p:blipFill>
          <a:blip r:embed="rId4" cstate="print"/>
          <a:srcRect/>
          <a:stretch>
            <a:fillRect/>
          </a:stretch>
        </p:blipFill>
        <p:spPr bwMode="auto">
          <a:xfrm>
            <a:off x="6936912" y="138165"/>
            <a:ext cx="619103" cy="870157"/>
          </a:xfrm>
          <a:prstGeom prst="rect">
            <a:avLst/>
          </a:prstGeom>
          <a:noFill/>
        </p:spPr>
      </p:pic>
      <p:pic>
        <p:nvPicPr>
          <p:cNvPr id="12" name="Picture 3" descr="C:\Documents and Settings\PP\Pulpit\Charkow\Logo_01.gif"/>
          <p:cNvPicPr>
            <a:picLocks noChangeAspect="1" noChangeArrowheads="1"/>
          </p:cNvPicPr>
          <p:nvPr/>
        </p:nvPicPr>
        <p:blipFill>
          <a:blip r:embed="rId5" cstate="print"/>
          <a:srcRect/>
          <a:stretch>
            <a:fillRect/>
          </a:stretch>
        </p:blipFill>
        <p:spPr bwMode="auto">
          <a:xfrm>
            <a:off x="76200" y="76200"/>
            <a:ext cx="2057400" cy="1247123"/>
          </a:xfrm>
          <a:prstGeom prst="rect">
            <a:avLst/>
          </a:prstGeom>
          <a:noFill/>
        </p:spPr>
      </p:pic>
      <p:grpSp>
        <p:nvGrpSpPr>
          <p:cNvPr id="13" name="Group 12"/>
          <p:cNvGrpSpPr/>
          <p:nvPr/>
        </p:nvGrpSpPr>
        <p:grpSpPr>
          <a:xfrm>
            <a:off x="516467" y="914400"/>
            <a:ext cx="762000" cy="369332"/>
            <a:chOff x="533400" y="5920517"/>
            <a:chExt cx="762000" cy="369332"/>
          </a:xfrm>
        </p:grpSpPr>
        <p:sp>
          <p:nvSpPr>
            <p:cNvPr id="14" name="TextBox 13"/>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5" name="TextBox 14"/>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Tree>
    <p:extLst>
      <p:ext uri="{BB962C8B-B14F-4D97-AF65-F5344CB8AC3E}">
        <p14:creationId xmlns:p14="http://schemas.microsoft.com/office/powerpoint/2010/main" val="10822322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pl-PL" dirty="0" smtClean="0"/>
              <a:t>Rates in SAA</a:t>
            </a:r>
            <a:endParaRPr lang="en-US" dirty="0"/>
          </a:p>
        </p:txBody>
      </p:sp>
      <p:sp>
        <p:nvSpPr>
          <p:cNvPr id="5" name="Content Placeholder 4"/>
          <p:cNvSpPr>
            <a:spLocks noGrp="1"/>
          </p:cNvSpPr>
          <p:nvPr>
            <p:ph idx="1"/>
          </p:nvPr>
        </p:nvSpPr>
        <p:spPr>
          <a:xfrm>
            <a:off x="7086600" y="1600200"/>
            <a:ext cx="1600200" cy="4708525"/>
          </a:xfrm>
        </p:spPr>
        <p:txBody>
          <a:bodyPr/>
          <a:lstStyle/>
          <a:p>
            <a:endParaRPr lang="en-US" dirty="0"/>
          </a:p>
        </p:txBody>
      </p:sp>
      <p:sp>
        <p:nvSpPr>
          <p:cNvPr id="8" name="Footer Placeholder 3"/>
          <p:cNvSpPr txBox="1">
            <a:spLocks/>
          </p:cNvSpPr>
          <p:nvPr/>
        </p:nvSpPr>
        <p:spPr>
          <a:xfrm>
            <a:off x="228600" y="64166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3rd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pic>
        <p:nvPicPr>
          <p:cNvPr id="6" name="Obraz 4"/>
          <p:cNvPicPr>
            <a:picLocks noChangeAspect="1"/>
          </p:cNvPicPr>
          <p:nvPr/>
        </p:nvPicPr>
        <p:blipFill>
          <a:blip r:embed="rId2"/>
          <a:stretch>
            <a:fillRect/>
          </a:stretch>
        </p:blipFill>
        <p:spPr>
          <a:xfrm>
            <a:off x="177800" y="1447800"/>
            <a:ext cx="8788400" cy="5410200"/>
          </a:xfrm>
          <a:prstGeom prst="rect">
            <a:avLst/>
          </a:prstGeom>
        </p:spPr>
      </p:pic>
      <p:sp>
        <p:nvSpPr>
          <p:cNvPr id="2" name="TextBox 1"/>
          <p:cNvSpPr txBox="1"/>
          <p:nvPr/>
        </p:nvSpPr>
        <p:spPr>
          <a:xfrm>
            <a:off x="1295400" y="2743200"/>
            <a:ext cx="4532075" cy="369332"/>
          </a:xfrm>
          <a:prstGeom prst="rect">
            <a:avLst/>
          </a:prstGeom>
          <a:noFill/>
        </p:spPr>
        <p:txBody>
          <a:bodyPr wrap="none" rtlCol="0">
            <a:spAutoFit/>
          </a:bodyPr>
          <a:lstStyle/>
          <a:p>
            <a:r>
              <a:rPr lang="pl-PL" dirty="0" smtClean="0">
                <a:solidFill>
                  <a:srgbClr val="FFFF00"/>
                </a:solidFill>
              </a:rPr>
              <a:t>Strange change of SSA in November 2001</a:t>
            </a:r>
            <a:endParaRPr lang="en-US" dirty="0">
              <a:solidFill>
                <a:srgbClr val="FFFF00"/>
              </a:solidFill>
            </a:endParaRPr>
          </a:p>
        </p:txBody>
      </p:sp>
      <p:cxnSp>
        <p:nvCxnSpPr>
          <p:cNvPr id="7" name="Straight Arrow Connector 6"/>
          <p:cNvCxnSpPr/>
          <p:nvPr/>
        </p:nvCxnSpPr>
        <p:spPr>
          <a:xfrm flipH="1">
            <a:off x="1143000" y="3200400"/>
            <a:ext cx="533400" cy="1905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3"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12" name="Picture 4" descr="C:\Documents and Settings\PP\Pulpit\poster_cospar_pp\eHeroes-logo.png"/>
          <p:cNvPicPr>
            <a:picLocks noChangeAspect="1" noChangeArrowheads="1"/>
          </p:cNvPicPr>
          <p:nvPr/>
        </p:nvPicPr>
        <p:blipFill>
          <a:blip r:embed="rId4" cstate="print"/>
          <a:srcRect/>
          <a:stretch>
            <a:fillRect/>
          </a:stretch>
        </p:blipFill>
        <p:spPr bwMode="auto">
          <a:xfrm>
            <a:off x="6936912" y="138165"/>
            <a:ext cx="619103" cy="870157"/>
          </a:xfrm>
          <a:prstGeom prst="rect">
            <a:avLst/>
          </a:prstGeom>
          <a:noFill/>
        </p:spPr>
      </p:pic>
      <p:pic>
        <p:nvPicPr>
          <p:cNvPr id="13" name="Picture 3" descr="C:\Documents and Settings\PP\Pulpit\Charkow\Logo_01.gif"/>
          <p:cNvPicPr>
            <a:picLocks noChangeAspect="1" noChangeArrowheads="1"/>
          </p:cNvPicPr>
          <p:nvPr/>
        </p:nvPicPr>
        <p:blipFill>
          <a:blip r:embed="rId5" cstate="print"/>
          <a:srcRect/>
          <a:stretch>
            <a:fillRect/>
          </a:stretch>
        </p:blipFill>
        <p:spPr bwMode="auto">
          <a:xfrm>
            <a:off x="76200" y="76200"/>
            <a:ext cx="2057400" cy="1247123"/>
          </a:xfrm>
          <a:prstGeom prst="rect">
            <a:avLst/>
          </a:prstGeom>
          <a:noFill/>
        </p:spPr>
      </p:pic>
      <p:grpSp>
        <p:nvGrpSpPr>
          <p:cNvPr id="14" name="Group 13"/>
          <p:cNvGrpSpPr/>
          <p:nvPr/>
        </p:nvGrpSpPr>
        <p:grpSpPr>
          <a:xfrm>
            <a:off x="516467" y="914400"/>
            <a:ext cx="762000" cy="369332"/>
            <a:chOff x="533400" y="5920517"/>
            <a:chExt cx="762000" cy="369332"/>
          </a:xfrm>
        </p:grpSpPr>
        <p:sp>
          <p:nvSpPr>
            <p:cNvPr id="15" name="TextBox 14"/>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6" name="TextBox 15"/>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Tree>
    <p:extLst>
      <p:ext uri="{BB962C8B-B14F-4D97-AF65-F5344CB8AC3E}">
        <p14:creationId xmlns:p14="http://schemas.microsoft.com/office/powerpoint/2010/main" val="72025232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pl-PL" dirty="0" smtClean="0"/>
              <a:t>Polar regions</a:t>
            </a:r>
            <a:br>
              <a:rPr lang="pl-PL" dirty="0" smtClean="0"/>
            </a:br>
            <a:r>
              <a:rPr lang="pl-PL" dirty="0" smtClean="0"/>
              <a:t>the most variable</a:t>
            </a:r>
            <a:endParaRPr lang="en-US" dirty="0"/>
          </a:p>
        </p:txBody>
      </p:sp>
      <p:sp>
        <p:nvSpPr>
          <p:cNvPr id="5" name="Content Placeholder 4"/>
          <p:cNvSpPr>
            <a:spLocks noGrp="1"/>
          </p:cNvSpPr>
          <p:nvPr>
            <p:ph idx="1"/>
          </p:nvPr>
        </p:nvSpPr>
        <p:spPr>
          <a:xfrm>
            <a:off x="7086600" y="1600200"/>
            <a:ext cx="1600200" cy="4708525"/>
          </a:xfrm>
        </p:spPr>
        <p:txBody>
          <a:bodyPr/>
          <a:lstStyle/>
          <a:p>
            <a:endParaRPr lang="en-US" dirty="0"/>
          </a:p>
        </p:txBody>
      </p:sp>
      <p:sp>
        <p:nvSpPr>
          <p:cNvPr id="8" name="Footer Placeholder 3"/>
          <p:cNvSpPr txBox="1">
            <a:spLocks/>
          </p:cNvSpPr>
          <p:nvPr/>
        </p:nvSpPr>
        <p:spPr>
          <a:xfrm>
            <a:off x="228600" y="64166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3rd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pic>
        <p:nvPicPr>
          <p:cNvPr id="6" name="Obraz 5"/>
          <p:cNvPicPr>
            <a:picLocks noChangeAspect="1"/>
          </p:cNvPicPr>
          <p:nvPr/>
        </p:nvPicPr>
        <p:blipFill>
          <a:blip r:embed="rId2"/>
          <a:stretch>
            <a:fillRect/>
          </a:stretch>
        </p:blipFill>
        <p:spPr>
          <a:xfrm>
            <a:off x="139700" y="1417638"/>
            <a:ext cx="8851900" cy="5410200"/>
          </a:xfrm>
          <a:prstGeom prst="rect">
            <a:avLst/>
          </a:prstGeom>
        </p:spPr>
      </p:pic>
      <p:sp>
        <p:nvSpPr>
          <p:cNvPr id="2" name="TextBox 1"/>
          <p:cNvSpPr txBox="1"/>
          <p:nvPr/>
        </p:nvSpPr>
        <p:spPr>
          <a:xfrm>
            <a:off x="5181600" y="2667000"/>
            <a:ext cx="1941557" cy="369332"/>
          </a:xfrm>
          <a:prstGeom prst="rect">
            <a:avLst/>
          </a:prstGeom>
          <a:noFill/>
        </p:spPr>
        <p:txBody>
          <a:bodyPr wrap="none" rtlCol="0">
            <a:spAutoFit/>
          </a:bodyPr>
          <a:lstStyle/>
          <a:p>
            <a:r>
              <a:rPr lang="pl-PL" dirty="0" smtClean="0">
                <a:solidFill>
                  <a:schemeClr val="bg1"/>
                </a:solidFill>
              </a:rPr>
              <a:t>North oval region</a:t>
            </a:r>
            <a:endParaRPr lang="en-US" dirty="0">
              <a:solidFill>
                <a:schemeClr val="bg1"/>
              </a:solidFill>
            </a:endParaRPr>
          </a:p>
        </p:txBody>
      </p:sp>
      <p:grpSp>
        <p:nvGrpSpPr>
          <p:cNvPr id="7" name="Group 6"/>
          <p:cNvGrpSpPr/>
          <p:nvPr/>
        </p:nvGrpSpPr>
        <p:grpSpPr>
          <a:xfrm>
            <a:off x="215900" y="1417638"/>
            <a:ext cx="8712200" cy="5384800"/>
            <a:chOff x="215900" y="1417638"/>
            <a:chExt cx="8712200" cy="5384800"/>
          </a:xfrm>
        </p:grpSpPr>
        <p:pic>
          <p:nvPicPr>
            <p:cNvPr id="9" name="Obraz 3"/>
            <p:cNvPicPr>
              <a:picLocks noChangeAspect="1"/>
            </p:cNvPicPr>
            <p:nvPr/>
          </p:nvPicPr>
          <p:blipFill>
            <a:blip r:embed="rId3"/>
            <a:stretch>
              <a:fillRect/>
            </a:stretch>
          </p:blipFill>
          <p:spPr>
            <a:xfrm>
              <a:off x="215900" y="1417638"/>
              <a:ext cx="8712200" cy="5384800"/>
            </a:xfrm>
            <a:prstGeom prst="rect">
              <a:avLst/>
            </a:prstGeom>
          </p:spPr>
        </p:pic>
        <p:sp>
          <p:nvSpPr>
            <p:cNvPr id="10" name="TextBox 9"/>
            <p:cNvSpPr txBox="1"/>
            <p:nvPr/>
          </p:nvSpPr>
          <p:spPr>
            <a:xfrm>
              <a:off x="4876800" y="5867400"/>
              <a:ext cx="3441968" cy="369332"/>
            </a:xfrm>
            <a:prstGeom prst="rect">
              <a:avLst/>
            </a:prstGeom>
            <a:noFill/>
          </p:spPr>
          <p:txBody>
            <a:bodyPr wrap="none" rtlCol="0">
              <a:spAutoFit/>
            </a:bodyPr>
            <a:lstStyle/>
            <a:p>
              <a:r>
                <a:rPr lang="pl-PL" dirty="0">
                  <a:solidFill>
                    <a:schemeClr val="bg1"/>
                  </a:solidFill>
                </a:rPr>
                <a:t>North &amp; </a:t>
              </a:r>
              <a:r>
                <a:rPr lang="pl-PL" dirty="0">
                  <a:solidFill>
                    <a:srgbClr val="0000FF"/>
                  </a:solidFill>
                </a:rPr>
                <a:t>South</a:t>
              </a:r>
              <a:r>
                <a:rPr lang="pl-PL" dirty="0">
                  <a:solidFill>
                    <a:schemeClr val="bg1"/>
                  </a:solidFill>
                </a:rPr>
                <a:t> (</a:t>
              </a:r>
              <a:r>
                <a:rPr lang="pl-PL" dirty="0">
                  <a:solidFill>
                    <a:srgbClr val="0000FF"/>
                  </a:solidFill>
                </a:rPr>
                <a:t>blue</a:t>
              </a:r>
              <a:r>
                <a:rPr lang="pl-PL" dirty="0">
                  <a:solidFill>
                    <a:schemeClr val="bg1"/>
                  </a:solidFill>
                </a:rPr>
                <a:t>) log scaling</a:t>
              </a:r>
              <a:endParaRPr lang="en-US" dirty="0">
                <a:solidFill>
                  <a:schemeClr val="bg1"/>
                </a:solidFill>
              </a:endParaRPr>
            </a:p>
          </p:txBody>
        </p:sp>
      </p:grpSp>
      <p:pic>
        <p:nvPicPr>
          <p:cNvPr id="11" name="Picture 2"/>
          <p:cNvPicPr>
            <a:picLocks noChangeAspect="1" noChangeArrowheads="1"/>
          </p:cNvPicPr>
          <p:nvPr/>
        </p:nvPicPr>
        <p:blipFill>
          <a:blip r:embed="rId4"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12" name="Picture 4" descr="C:\Documents and Settings\PP\Pulpit\poster_cospar_pp\eHeroes-logo.png"/>
          <p:cNvPicPr>
            <a:picLocks noChangeAspect="1" noChangeArrowheads="1"/>
          </p:cNvPicPr>
          <p:nvPr/>
        </p:nvPicPr>
        <p:blipFill>
          <a:blip r:embed="rId5" cstate="print"/>
          <a:srcRect/>
          <a:stretch>
            <a:fillRect/>
          </a:stretch>
        </p:blipFill>
        <p:spPr bwMode="auto">
          <a:xfrm>
            <a:off x="6936912" y="138165"/>
            <a:ext cx="619103" cy="870157"/>
          </a:xfrm>
          <a:prstGeom prst="rect">
            <a:avLst/>
          </a:prstGeom>
          <a:noFill/>
        </p:spPr>
      </p:pic>
      <p:pic>
        <p:nvPicPr>
          <p:cNvPr id="13" name="Picture 3" descr="C:\Documents and Settings\PP\Pulpit\Charkow\Logo_01.gif"/>
          <p:cNvPicPr>
            <a:picLocks noChangeAspect="1" noChangeArrowheads="1"/>
          </p:cNvPicPr>
          <p:nvPr/>
        </p:nvPicPr>
        <p:blipFill>
          <a:blip r:embed="rId6" cstate="print"/>
          <a:srcRect/>
          <a:stretch>
            <a:fillRect/>
          </a:stretch>
        </p:blipFill>
        <p:spPr bwMode="auto">
          <a:xfrm>
            <a:off x="76200" y="76200"/>
            <a:ext cx="2057400" cy="1247123"/>
          </a:xfrm>
          <a:prstGeom prst="rect">
            <a:avLst/>
          </a:prstGeom>
          <a:noFill/>
        </p:spPr>
      </p:pic>
      <p:grpSp>
        <p:nvGrpSpPr>
          <p:cNvPr id="14" name="Group 13"/>
          <p:cNvGrpSpPr/>
          <p:nvPr/>
        </p:nvGrpSpPr>
        <p:grpSpPr>
          <a:xfrm>
            <a:off x="516467" y="914400"/>
            <a:ext cx="762000" cy="369332"/>
            <a:chOff x="533400" y="5920517"/>
            <a:chExt cx="762000" cy="369332"/>
          </a:xfrm>
        </p:grpSpPr>
        <p:sp>
          <p:nvSpPr>
            <p:cNvPr id="15" name="TextBox 14"/>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6" name="TextBox 15"/>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Tree>
    <p:extLst>
      <p:ext uri="{BB962C8B-B14F-4D97-AF65-F5344CB8AC3E}">
        <p14:creationId xmlns:p14="http://schemas.microsoft.com/office/powerpoint/2010/main" val="1082232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pl-PL" dirty="0" smtClean="0"/>
              <a:t>What is seen </a:t>
            </a:r>
            <a:br>
              <a:rPr lang="pl-PL" dirty="0" smtClean="0"/>
            </a:br>
            <a:r>
              <a:rPr lang="pl-PL" dirty="0" smtClean="0"/>
              <a:t>during a medium size storm?</a:t>
            </a:r>
            <a:endParaRPr lang="en-US" dirty="0"/>
          </a:p>
        </p:txBody>
      </p:sp>
      <p:sp>
        <p:nvSpPr>
          <p:cNvPr id="5" name="Content Placeholder 4"/>
          <p:cNvSpPr>
            <a:spLocks noGrp="1"/>
          </p:cNvSpPr>
          <p:nvPr>
            <p:ph idx="1"/>
          </p:nvPr>
        </p:nvSpPr>
        <p:spPr>
          <a:xfrm>
            <a:off x="7086600" y="1600200"/>
            <a:ext cx="1600200" cy="4708525"/>
          </a:xfrm>
        </p:spPr>
        <p:txBody>
          <a:bodyPr/>
          <a:lstStyle/>
          <a:p>
            <a:endParaRPr lang="en-US" dirty="0"/>
          </a:p>
        </p:txBody>
      </p:sp>
      <p:sp>
        <p:nvSpPr>
          <p:cNvPr id="8" name="Footer Placeholder 3"/>
          <p:cNvSpPr txBox="1">
            <a:spLocks/>
          </p:cNvSpPr>
          <p:nvPr/>
        </p:nvSpPr>
        <p:spPr>
          <a:xfrm>
            <a:off x="228600" y="64166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3rd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pic>
        <p:nvPicPr>
          <p:cNvPr id="6" name="Obraz 5"/>
          <p:cNvPicPr>
            <a:picLocks noChangeAspect="1"/>
          </p:cNvPicPr>
          <p:nvPr/>
        </p:nvPicPr>
        <p:blipFill>
          <a:blip r:embed="rId3"/>
          <a:stretch>
            <a:fillRect/>
          </a:stretch>
        </p:blipFill>
        <p:spPr>
          <a:xfrm>
            <a:off x="139700" y="1417638"/>
            <a:ext cx="8851900" cy="5410200"/>
          </a:xfrm>
          <a:prstGeom prst="rect">
            <a:avLst/>
          </a:prstGeom>
        </p:spPr>
      </p:pic>
      <p:cxnSp>
        <p:nvCxnSpPr>
          <p:cNvPr id="3" name="Straight Arrow Connector 2"/>
          <p:cNvCxnSpPr/>
          <p:nvPr/>
        </p:nvCxnSpPr>
        <p:spPr>
          <a:xfrm flipH="1">
            <a:off x="1447800" y="2057400"/>
            <a:ext cx="1981200" cy="14478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413778"/>
            <a:ext cx="8934496" cy="5368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9601200" y="2690336"/>
            <a:ext cx="4572000" cy="1477328"/>
          </a:xfrm>
          <a:prstGeom prst="rect">
            <a:avLst/>
          </a:prstGeom>
        </p:spPr>
        <p:txBody>
          <a:bodyPr>
            <a:spAutoFit/>
          </a:bodyPr>
          <a:lstStyle/>
          <a:p>
            <a:r>
              <a:rPr lang="en-US" dirty="0"/>
              <a:t> plot_ut,date_time_all,alog10(total(pin_rate,1)),</a:t>
            </a:r>
            <a:r>
              <a:rPr lang="en-US" dirty="0" err="1"/>
              <a:t>xst</a:t>
            </a:r>
            <a:r>
              <a:rPr lang="en-US" dirty="0"/>
              <a:t>=1,dmin=1440,yst=1,yra=[0,6],</a:t>
            </a:r>
            <a:r>
              <a:rPr lang="en-US" dirty="0" err="1"/>
              <a:t>ytitle</a:t>
            </a:r>
            <a:r>
              <a:rPr lang="en-US" dirty="0"/>
              <a:t>='DGI [s]', </a:t>
            </a:r>
            <a:r>
              <a:rPr lang="en-US" dirty="0" err="1"/>
              <a:t>charsize</a:t>
            </a:r>
            <a:r>
              <a:rPr lang="en-US" dirty="0"/>
              <a:t>=1.5, </a:t>
            </a:r>
            <a:r>
              <a:rPr lang="en-US" dirty="0" err="1"/>
              <a:t>charthick</a:t>
            </a:r>
            <a:r>
              <a:rPr lang="en-US" dirty="0"/>
              <a:t>=1.5, </a:t>
            </a:r>
            <a:r>
              <a:rPr lang="en-US" dirty="0" err="1"/>
              <a:t>psym</a:t>
            </a:r>
            <a:r>
              <a:rPr lang="en-US" dirty="0"/>
              <a:t>=10, thick=2</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700" y="1427294"/>
            <a:ext cx="9071206" cy="539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417075"/>
            <a:ext cx="9004297" cy="5401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7"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13" name="Picture 4" descr="C:\Documents and Settings\PP\Pulpit\poster_cospar_pp\eHeroes-logo.png"/>
          <p:cNvPicPr>
            <a:picLocks noChangeAspect="1" noChangeArrowheads="1"/>
          </p:cNvPicPr>
          <p:nvPr/>
        </p:nvPicPr>
        <p:blipFill>
          <a:blip r:embed="rId8" cstate="print"/>
          <a:srcRect/>
          <a:stretch>
            <a:fillRect/>
          </a:stretch>
        </p:blipFill>
        <p:spPr bwMode="auto">
          <a:xfrm>
            <a:off x="6936912" y="138165"/>
            <a:ext cx="619103" cy="870157"/>
          </a:xfrm>
          <a:prstGeom prst="rect">
            <a:avLst/>
          </a:prstGeom>
          <a:noFill/>
        </p:spPr>
      </p:pic>
      <p:pic>
        <p:nvPicPr>
          <p:cNvPr id="14" name="Picture 3" descr="C:\Documents and Settings\PP\Pulpit\Charkow\Logo_01.gif"/>
          <p:cNvPicPr>
            <a:picLocks noChangeAspect="1" noChangeArrowheads="1"/>
          </p:cNvPicPr>
          <p:nvPr/>
        </p:nvPicPr>
        <p:blipFill>
          <a:blip r:embed="rId9" cstate="print"/>
          <a:srcRect/>
          <a:stretch>
            <a:fillRect/>
          </a:stretch>
        </p:blipFill>
        <p:spPr bwMode="auto">
          <a:xfrm>
            <a:off x="76200" y="76200"/>
            <a:ext cx="2057400" cy="1247123"/>
          </a:xfrm>
          <a:prstGeom prst="rect">
            <a:avLst/>
          </a:prstGeom>
          <a:noFill/>
        </p:spPr>
      </p:pic>
      <p:grpSp>
        <p:nvGrpSpPr>
          <p:cNvPr id="15" name="Group 14"/>
          <p:cNvGrpSpPr/>
          <p:nvPr/>
        </p:nvGrpSpPr>
        <p:grpSpPr>
          <a:xfrm>
            <a:off x="516467" y="914400"/>
            <a:ext cx="762000" cy="369332"/>
            <a:chOff x="533400" y="5920517"/>
            <a:chExt cx="762000" cy="369332"/>
          </a:xfrm>
        </p:grpSpPr>
        <p:sp>
          <p:nvSpPr>
            <p:cNvPr id="16" name="TextBox 15"/>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7" name="TextBox 16"/>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pic>
        <p:nvPicPr>
          <p:cNvPr id="19" name="Symbol zastępczy zawartości 3"/>
          <p:cNvPicPr>
            <a:picLocks noChangeAspect="1"/>
          </p:cNvPicPr>
          <p:nvPr/>
        </p:nvPicPr>
        <p:blipFill>
          <a:blip r:embed="rId10"/>
          <a:srcRect t="11639" b="11639"/>
          <a:stretch>
            <a:fillRect/>
          </a:stretch>
        </p:blipFill>
        <p:spPr bwMode="auto">
          <a:xfrm>
            <a:off x="2133600" y="1828800"/>
            <a:ext cx="290228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64866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circle(in)">
                                      <p:cBhvr>
                                        <p:cTn id="7" dur="2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circle(in)">
                                      <p:cBhvr>
                                        <p:cTn id="12"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60439"/>
            <a:ext cx="8229600" cy="1143000"/>
          </a:xfrm>
        </p:spPr>
        <p:txBody>
          <a:bodyPr/>
          <a:lstStyle/>
          <a:p>
            <a:r>
              <a:rPr lang="pl-PL" dirty="0" smtClean="0"/>
              <a:t>RESIK within CORONAS-F</a:t>
            </a:r>
            <a:endParaRPr lang="en-US" dirty="0"/>
          </a:p>
        </p:txBody>
      </p:sp>
      <p:sp>
        <p:nvSpPr>
          <p:cNvPr id="5" name="Content Placeholder 4"/>
          <p:cNvSpPr>
            <a:spLocks noGrp="1"/>
          </p:cNvSpPr>
          <p:nvPr>
            <p:ph idx="1"/>
          </p:nvPr>
        </p:nvSpPr>
        <p:spPr>
          <a:xfrm>
            <a:off x="7086600" y="1600200"/>
            <a:ext cx="1600200" cy="4708525"/>
          </a:xfrm>
        </p:spPr>
        <p:txBody>
          <a:bodyPr/>
          <a:lstStyle/>
          <a:p>
            <a:endParaRPr lang="en-US" dirty="0"/>
          </a:p>
        </p:txBody>
      </p:sp>
      <p:sp>
        <p:nvSpPr>
          <p:cNvPr id="8" name="Footer Placeholder 3"/>
          <p:cNvSpPr txBox="1">
            <a:spLocks/>
          </p:cNvSpPr>
          <p:nvPr/>
        </p:nvSpPr>
        <p:spPr>
          <a:xfrm>
            <a:off x="228600" y="64166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2nd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1852673"/>
            <a:ext cx="9039045" cy="4548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7" name="Picture 4" descr="C:\Documents and Settings\PP\Pulpit\poster_cospar_pp\eHeroes-logo.png"/>
          <p:cNvPicPr>
            <a:picLocks noChangeAspect="1" noChangeArrowheads="1"/>
          </p:cNvPicPr>
          <p:nvPr/>
        </p:nvPicPr>
        <p:blipFill>
          <a:blip r:embed="rId4" cstate="print"/>
          <a:srcRect/>
          <a:stretch>
            <a:fillRect/>
          </a:stretch>
        </p:blipFill>
        <p:spPr bwMode="auto">
          <a:xfrm>
            <a:off x="6936912" y="138165"/>
            <a:ext cx="619103" cy="870157"/>
          </a:xfrm>
          <a:prstGeom prst="rect">
            <a:avLst/>
          </a:prstGeom>
          <a:noFill/>
        </p:spPr>
      </p:pic>
      <p:pic>
        <p:nvPicPr>
          <p:cNvPr id="9" name="Picture 3" descr="C:\Documents and Settings\PP\Pulpit\Charkow\Logo_01.gif"/>
          <p:cNvPicPr>
            <a:picLocks noChangeAspect="1" noChangeArrowheads="1"/>
          </p:cNvPicPr>
          <p:nvPr/>
        </p:nvPicPr>
        <p:blipFill>
          <a:blip r:embed="rId5" cstate="print"/>
          <a:srcRect/>
          <a:stretch>
            <a:fillRect/>
          </a:stretch>
        </p:blipFill>
        <p:spPr bwMode="auto">
          <a:xfrm>
            <a:off x="76200" y="76200"/>
            <a:ext cx="2057400" cy="1247123"/>
          </a:xfrm>
          <a:prstGeom prst="rect">
            <a:avLst/>
          </a:prstGeom>
          <a:noFill/>
        </p:spPr>
      </p:pic>
      <p:grpSp>
        <p:nvGrpSpPr>
          <p:cNvPr id="10" name="Group 9"/>
          <p:cNvGrpSpPr/>
          <p:nvPr/>
        </p:nvGrpSpPr>
        <p:grpSpPr>
          <a:xfrm>
            <a:off x="516467" y="914400"/>
            <a:ext cx="762000" cy="369332"/>
            <a:chOff x="533400" y="5920517"/>
            <a:chExt cx="762000" cy="369332"/>
          </a:xfrm>
        </p:grpSpPr>
        <p:sp>
          <p:nvSpPr>
            <p:cNvPr id="11" name="TextBox 10"/>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2" name="TextBox 11"/>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Tree>
    <p:extLst>
      <p:ext uri="{BB962C8B-B14F-4D97-AF65-F5344CB8AC3E}">
        <p14:creationId xmlns:p14="http://schemas.microsoft.com/office/powerpoint/2010/main" val="849928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09600"/>
            <a:ext cx="8229600" cy="1143000"/>
          </a:xfrm>
        </p:spPr>
        <p:txBody>
          <a:bodyPr>
            <a:normAutofit/>
          </a:bodyPr>
          <a:lstStyle/>
          <a:p>
            <a:r>
              <a:rPr lang="pl-PL" sz="2800" dirty="0" smtClean="0"/>
              <a:t>RESIK and MKL on CORONAS-F</a:t>
            </a:r>
            <a:r>
              <a:rPr lang="pl-PL" dirty="0" smtClean="0"/>
              <a:t/>
            </a:r>
            <a:br>
              <a:rPr lang="pl-PL" dirty="0" smtClean="0"/>
            </a:br>
            <a:r>
              <a:rPr lang="pl-PL" sz="2700" dirty="0" smtClean="0">
                <a:hlinkClick r:id="rId2"/>
              </a:rPr>
              <a:t>http</a:t>
            </a:r>
            <a:r>
              <a:rPr lang="pl-PL" sz="2700" dirty="0">
                <a:hlinkClick r:id="rId2"/>
              </a:rPr>
              <a:t>://</a:t>
            </a:r>
            <a:r>
              <a:rPr lang="pl-PL" sz="2700" dirty="0" smtClean="0">
                <a:hlinkClick r:id="rId2"/>
              </a:rPr>
              <a:t>smdc.sinp.msu.ru/index.py?nav=coronasf</a:t>
            </a:r>
            <a:r>
              <a:rPr lang="pl-PL" sz="2700" dirty="0" smtClean="0"/>
              <a:t> </a:t>
            </a:r>
            <a:endParaRPr lang="en-US" sz="2700" dirty="0"/>
          </a:p>
        </p:txBody>
      </p:sp>
      <p:sp>
        <p:nvSpPr>
          <p:cNvPr id="5" name="Content Placeholder 4"/>
          <p:cNvSpPr>
            <a:spLocks noGrp="1"/>
          </p:cNvSpPr>
          <p:nvPr>
            <p:ph idx="1"/>
          </p:nvPr>
        </p:nvSpPr>
        <p:spPr>
          <a:xfrm>
            <a:off x="5105400" y="1600200"/>
            <a:ext cx="3581400" cy="4708525"/>
          </a:xfrm>
        </p:spPr>
        <p:txBody>
          <a:bodyPr/>
          <a:lstStyle/>
          <a:p>
            <a:endParaRPr lang="en-US" dirty="0"/>
          </a:p>
        </p:txBody>
      </p:sp>
      <p:sp>
        <p:nvSpPr>
          <p:cNvPr id="2" name="Rectangle 1"/>
          <p:cNvSpPr/>
          <p:nvPr/>
        </p:nvSpPr>
        <p:spPr>
          <a:xfrm>
            <a:off x="228600" y="1600200"/>
            <a:ext cx="8686800" cy="5078313"/>
          </a:xfrm>
          <a:prstGeom prst="rect">
            <a:avLst/>
          </a:prstGeom>
        </p:spPr>
        <p:txBody>
          <a:bodyPr wrap="square">
            <a:spAutoFit/>
          </a:bodyPr>
          <a:lstStyle/>
          <a:p>
            <a:pPr marL="285750" indent="-285750">
              <a:buFont typeface="Arial" panose="020B0604020202020204" pitchFamily="34" charset="0"/>
              <a:buChar char="•"/>
            </a:pPr>
            <a:r>
              <a:rPr lang="pt-BR" dirty="0"/>
              <a:t>Electron fluxes: </a:t>
            </a:r>
            <a:endParaRPr lang="pl-PL" dirty="0" smtClean="0"/>
          </a:p>
          <a:p>
            <a:pPr marL="742950" lvl="1" indent="-285750">
              <a:buFont typeface="Arial" panose="020B0604020202020204" pitchFamily="34" charset="0"/>
              <a:buChar char="•"/>
            </a:pPr>
            <a:r>
              <a:rPr lang="pt-BR" dirty="0" smtClean="0"/>
              <a:t>e.3-</a:t>
            </a:r>
            <a:r>
              <a:rPr lang="pt-BR" dirty="0"/>
              <a:t>.6  - 0.3-0.6MeV; </a:t>
            </a:r>
            <a:r>
              <a:rPr lang="pt-BR" dirty="0" smtClean="0"/>
              <a:t>1/cm2*sr*s</a:t>
            </a:r>
            <a:endParaRPr lang="pl-PL" dirty="0" smtClean="0"/>
          </a:p>
          <a:p>
            <a:pPr marL="742950" lvl="1" indent="-285750">
              <a:buFont typeface="Arial" panose="020B0604020202020204" pitchFamily="34" charset="0"/>
              <a:buChar char="•"/>
            </a:pPr>
            <a:r>
              <a:rPr lang="pt-BR" dirty="0" smtClean="0"/>
              <a:t>e.6-1.5 </a:t>
            </a:r>
            <a:r>
              <a:rPr lang="pt-BR" dirty="0"/>
              <a:t>- 0.6-1.5MeV; </a:t>
            </a:r>
            <a:r>
              <a:rPr lang="pt-BR" dirty="0" smtClean="0"/>
              <a:t>1/cm2*sr*s</a:t>
            </a:r>
            <a:endParaRPr lang="pl-PL" dirty="0" smtClean="0"/>
          </a:p>
          <a:p>
            <a:pPr marL="742950" lvl="1" indent="-285750">
              <a:buFont typeface="Arial" panose="020B0604020202020204" pitchFamily="34" charset="0"/>
              <a:buChar char="•"/>
            </a:pPr>
            <a:r>
              <a:rPr lang="pt-BR" dirty="0" smtClean="0"/>
              <a:t>e1.5-3  </a:t>
            </a:r>
            <a:r>
              <a:rPr lang="pt-BR" dirty="0"/>
              <a:t>- 1.5-3.0MeV; </a:t>
            </a:r>
            <a:r>
              <a:rPr lang="pt-BR" dirty="0" smtClean="0"/>
              <a:t>1/cm2*sr*s</a:t>
            </a:r>
            <a:endParaRPr lang="pl-PL" dirty="0" smtClean="0"/>
          </a:p>
          <a:p>
            <a:pPr marL="742950" lvl="1" indent="-285750">
              <a:buFont typeface="Arial" panose="020B0604020202020204" pitchFamily="34" charset="0"/>
              <a:buChar char="•"/>
            </a:pPr>
            <a:r>
              <a:rPr lang="pt-BR" dirty="0" smtClean="0"/>
              <a:t>e3-6    </a:t>
            </a:r>
            <a:r>
              <a:rPr lang="pt-BR" dirty="0"/>
              <a:t>- 3 - 6MeV;   1/cm2*sr*s </a:t>
            </a:r>
            <a:endParaRPr lang="pl-PL" dirty="0" smtClean="0"/>
          </a:p>
          <a:p>
            <a:pPr marL="742950" lvl="1" indent="-285750">
              <a:buFont typeface="Arial" panose="020B0604020202020204" pitchFamily="34" charset="0"/>
              <a:buChar char="•"/>
            </a:pPr>
            <a:r>
              <a:rPr lang="pt-BR" dirty="0" smtClean="0"/>
              <a:t>e6-12   </a:t>
            </a:r>
            <a:r>
              <a:rPr lang="pt-BR" dirty="0"/>
              <a:t>- 6 -12MeV;   </a:t>
            </a:r>
            <a:r>
              <a:rPr lang="pt-BR" dirty="0" smtClean="0"/>
              <a:t>1/cm2*sr*s</a:t>
            </a:r>
            <a:endParaRPr lang="pl-PL" dirty="0" smtClean="0"/>
          </a:p>
          <a:p>
            <a:pPr marL="285750" indent="-285750">
              <a:buFont typeface="Arial" panose="020B0604020202020204" pitchFamily="34" charset="0"/>
              <a:buChar char="•"/>
            </a:pPr>
            <a:r>
              <a:rPr lang="pt-BR" dirty="0" smtClean="0"/>
              <a:t>Proton </a:t>
            </a:r>
            <a:r>
              <a:rPr lang="pt-BR" dirty="0"/>
              <a:t>fluxes: </a:t>
            </a:r>
            <a:endParaRPr lang="pl-PL" dirty="0" smtClean="0"/>
          </a:p>
          <a:p>
            <a:pPr marL="742950" lvl="1" indent="-285750">
              <a:buFont typeface="Arial" panose="020B0604020202020204" pitchFamily="34" charset="0"/>
              <a:buChar char="•"/>
            </a:pPr>
            <a:r>
              <a:rPr lang="pt-BR" dirty="0" smtClean="0"/>
              <a:t>p1-5    </a:t>
            </a:r>
            <a:r>
              <a:rPr lang="pt-BR" dirty="0"/>
              <a:t>-  1 -  5MeV;  1/cm2*sr</a:t>
            </a:r>
            <a:r>
              <a:rPr lang="pt-BR" dirty="0" smtClean="0"/>
              <a:t>*</a:t>
            </a:r>
            <a:endParaRPr lang="pl-PL" dirty="0" smtClean="0"/>
          </a:p>
          <a:p>
            <a:pPr marL="742950" lvl="1" indent="-285750">
              <a:buFont typeface="Arial" panose="020B0604020202020204" pitchFamily="34" charset="0"/>
              <a:buChar char="•"/>
            </a:pPr>
            <a:r>
              <a:rPr lang="pt-BR" dirty="0" smtClean="0"/>
              <a:t>p14-26  </a:t>
            </a:r>
            <a:r>
              <a:rPr lang="pt-BR" dirty="0"/>
              <a:t>- 14 - 26MeV;  </a:t>
            </a:r>
            <a:r>
              <a:rPr lang="pt-BR" dirty="0" smtClean="0"/>
              <a:t>1/cm2*sr*s</a:t>
            </a:r>
            <a:endParaRPr lang="pl-PL" dirty="0" smtClean="0"/>
          </a:p>
          <a:p>
            <a:pPr marL="742950" lvl="1" indent="-285750">
              <a:buFont typeface="Arial" panose="020B0604020202020204" pitchFamily="34" charset="0"/>
              <a:buChar char="•"/>
            </a:pPr>
            <a:r>
              <a:rPr lang="pt-BR" dirty="0" smtClean="0"/>
              <a:t>p23-26  </a:t>
            </a:r>
            <a:r>
              <a:rPr lang="pt-BR" dirty="0"/>
              <a:t>- 23 - 26MeV;  </a:t>
            </a:r>
            <a:r>
              <a:rPr lang="pt-BR" dirty="0" smtClean="0"/>
              <a:t>1/cm2*sr*s</a:t>
            </a:r>
            <a:endParaRPr lang="pl-PL" dirty="0" smtClean="0"/>
          </a:p>
          <a:p>
            <a:pPr marL="742950" lvl="1" indent="-285750">
              <a:buFont typeface="Arial" panose="020B0604020202020204" pitchFamily="34" charset="0"/>
              <a:buChar char="•"/>
            </a:pPr>
            <a:r>
              <a:rPr lang="pt-BR" dirty="0" smtClean="0"/>
              <a:t>p26-50  </a:t>
            </a:r>
            <a:r>
              <a:rPr lang="pt-BR" dirty="0"/>
              <a:t>- 26 - 50MeV;  </a:t>
            </a:r>
            <a:r>
              <a:rPr lang="pt-BR" dirty="0" smtClean="0"/>
              <a:t>1/cm2*sr*s</a:t>
            </a:r>
            <a:endParaRPr lang="pl-PL" dirty="0" smtClean="0"/>
          </a:p>
          <a:p>
            <a:pPr marL="742950" lvl="1" indent="-285750">
              <a:buFont typeface="Arial" panose="020B0604020202020204" pitchFamily="34" charset="0"/>
              <a:buChar char="•"/>
            </a:pPr>
            <a:r>
              <a:rPr lang="pt-BR" dirty="0" smtClean="0"/>
              <a:t>p50-90  </a:t>
            </a:r>
            <a:r>
              <a:rPr lang="pt-BR" dirty="0"/>
              <a:t>- 50 - 90MeV;  </a:t>
            </a:r>
            <a:r>
              <a:rPr lang="pt-BR" dirty="0" smtClean="0"/>
              <a:t>1/cm2*sr*s</a:t>
            </a:r>
            <a:endParaRPr lang="pl-PL" dirty="0" smtClean="0"/>
          </a:p>
          <a:p>
            <a:pPr marL="285750" indent="-285750">
              <a:buFont typeface="Arial" panose="020B0604020202020204" pitchFamily="34" charset="0"/>
              <a:buChar char="•"/>
            </a:pPr>
            <a:r>
              <a:rPr lang="pt-BR" dirty="0" smtClean="0"/>
              <a:t>Mixed </a:t>
            </a:r>
            <a:r>
              <a:rPr lang="pt-BR" dirty="0"/>
              <a:t>channels</a:t>
            </a:r>
            <a:r>
              <a:rPr lang="pt-BR" dirty="0" smtClean="0"/>
              <a:t>:</a:t>
            </a:r>
            <a:endParaRPr lang="pl-PL" dirty="0" smtClean="0"/>
          </a:p>
          <a:p>
            <a:pPr marL="742950" lvl="1" indent="-285750">
              <a:buFont typeface="Arial" panose="020B0604020202020204" pitchFamily="34" charset="0"/>
              <a:buChar char="•"/>
            </a:pPr>
            <a:r>
              <a:rPr lang="pt-BR" dirty="0" smtClean="0"/>
              <a:t>0.5p&gt;9  </a:t>
            </a:r>
            <a:r>
              <a:rPr lang="pt-BR" dirty="0"/>
              <a:t>- electrons E&gt;0.5MeV, protons E&gt;9MeV; 1/cm2*sr*s e&gt;1p&gt;9  - </a:t>
            </a:r>
            <a:endParaRPr lang="pl-PL" dirty="0" smtClean="0"/>
          </a:p>
          <a:p>
            <a:pPr marL="742950" lvl="1" indent="-285750">
              <a:buFont typeface="Arial" panose="020B0604020202020204" pitchFamily="34" charset="0"/>
              <a:buChar char="•"/>
            </a:pPr>
            <a:r>
              <a:rPr lang="pt-BR" dirty="0" smtClean="0"/>
              <a:t>electrons </a:t>
            </a:r>
            <a:r>
              <a:rPr lang="pt-BR" dirty="0"/>
              <a:t>E 1MeV, protons E&gt;9MeV; 1/cm2*sr*s e1.6p23 </a:t>
            </a:r>
            <a:r>
              <a:rPr lang="pt-BR" dirty="0" smtClean="0"/>
              <a:t>– </a:t>
            </a:r>
            <a:endParaRPr lang="pl-PL" dirty="0" smtClean="0"/>
          </a:p>
          <a:p>
            <a:pPr marL="742950" lvl="1" indent="-285750">
              <a:buFont typeface="Arial" panose="020B0604020202020204" pitchFamily="34" charset="0"/>
              <a:buChar char="•"/>
            </a:pPr>
            <a:r>
              <a:rPr lang="pt-BR" dirty="0" smtClean="0"/>
              <a:t>electrons </a:t>
            </a:r>
            <a:r>
              <a:rPr lang="pt-BR" dirty="0"/>
              <a:t>E 1.6MeV, protons E&gt;23MeV; 1/cm2*sr*s e1.6p90 </a:t>
            </a:r>
            <a:r>
              <a:rPr lang="pt-BR" dirty="0" smtClean="0"/>
              <a:t>– </a:t>
            </a:r>
            <a:endParaRPr lang="pl-PL" dirty="0" smtClean="0"/>
          </a:p>
          <a:p>
            <a:pPr marL="742950" lvl="1" indent="-285750">
              <a:buFont typeface="Arial" panose="020B0604020202020204" pitchFamily="34" charset="0"/>
              <a:buChar char="•"/>
            </a:pPr>
            <a:r>
              <a:rPr lang="pt-BR" dirty="0" smtClean="0"/>
              <a:t>electrons </a:t>
            </a:r>
            <a:r>
              <a:rPr lang="pt-BR" dirty="0"/>
              <a:t>E 1.6MeV, protons E&gt;90MeV; 1/cm2*sr*s </a:t>
            </a:r>
            <a:endParaRPr lang="pl-PL" dirty="0" smtClean="0"/>
          </a:p>
          <a:p>
            <a:pPr marL="742950" lvl="1" indent="-285750">
              <a:buFont typeface="Arial" panose="020B0604020202020204" pitchFamily="34" charset="0"/>
              <a:buChar char="•"/>
            </a:pPr>
            <a:r>
              <a:rPr lang="pt-BR" dirty="0" smtClean="0"/>
              <a:t>Alpha </a:t>
            </a:r>
            <a:r>
              <a:rPr lang="pt-BR" dirty="0"/>
              <a:t>(He ions)a23-33  - alpha 23-33MeV; 1/cm2*sr*s </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4087889" cy="2005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724400" y="3890665"/>
            <a:ext cx="4191000" cy="923330"/>
          </a:xfrm>
          <a:prstGeom prst="rect">
            <a:avLst/>
          </a:prstGeom>
        </p:spPr>
        <p:txBody>
          <a:bodyPr wrap="square">
            <a:spAutoFit/>
          </a:bodyPr>
          <a:lstStyle/>
          <a:p>
            <a:r>
              <a:rPr lang="en-US" dirty="0">
                <a:hlinkClick r:id="rId4"/>
              </a:rPr>
              <a:t>http://</a:t>
            </a:r>
            <a:r>
              <a:rPr lang="en-US" dirty="0" smtClean="0">
                <a:hlinkClick r:id="rId4"/>
              </a:rPr>
              <a:t>www.springer.com/astronomy/extraterrestrial+physics%2C+space+sciences/book/978-3-642-39267-2</a:t>
            </a:r>
            <a:r>
              <a:rPr lang="pl-PL" dirty="0" smtClean="0"/>
              <a:t> </a:t>
            </a:r>
            <a:endParaRPr lang="en-US" dirty="0"/>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3564" y="1717322"/>
            <a:ext cx="1228725"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Footer Placeholder 3"/>
          <p:cNvSpPr txBox="1">
            <a:spLocks/>
          </p:cNvSpPr>
          <p:nvPr/>
        </p:nvSpPr>
        <p:spPr>
          <a:xfrm>
            <a:off x="228600" y="64928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2nd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pic>
        <p:nvPicPr>
          <p:cNvPr id="13" name="Picture 2"/>
          <p:cNvPicPr>
            <a:picLocks noChangeAspect="1" noChangeArrowheads="1"/>
          </p:cNvPicPr>
          <p:nvPr/>
        </p:nvPicPr>
        <p:blipFill>
          <a:blip r:embed="rId6"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14" name="Picture 4" descr="C:\Documents and Settings\PP\Pulpit\poster_cospar_pp\eHeroes-logo.png"/>
          <p:cNvPicPr>
            <a:picLocks noChangeAspect="1" noChangeArrowheads="1"/>
          </p:cNvPicPr>
          <p:nvPr/>
        </p:nvPicPr>
        <p:blipFill>
          <a:blip r:embed="rId7" cstate="print"/>
          <a:srcRect/>
          <a:stretch>
            <a:fillRect/>
          </a:stretch>
        </p:blipFill>
        <p:spPr bwMode="auto">
          <a:xfrm>
            <a:off x="6936912" y="138165"/>
            <a:ext cx="619103" cy="870157"/>
          </a:xfrm>
          <a:prstGeom prst="rect">
            <a:avLst/>
          </a:prstGeom>
          <a:noFill/>
        </p:spPr>
      </p:pic>
      <p:pic>
        <p:nvPicPr>
          <p:cNvPr id="15" name="Picture 3" descr="C:\Documents and Settings\PP\Pulpit\Charkow\Logo_01.gif"/>
          <p:cNvPicPr>
            <a:picLocks noChangeAspect="1" noChangeArrowheads="1"/>
          </p:cNvPicPr>
          <p:nvPr/>
        </p:nvPicPr>
        <p:blipFill>
          <a:blip r:embed="rId8" cstate="print"/>
          <a:srcRect/>
          <a:stretch>
            <a:fillRect/>
          </a:stretch>
        </p:blipFill>
        <p:spPr bwMode="auto">
          <a:xfrm>
            <a:off x="76200" y="76200"/>
            <a:ext cx="2057400" cy="1247123"/>
          </a:xfrm>
          <a:prstGeom prst="rect">
            <a:avLst/>
          </a:prstGeom>
          <a:noFill/>
        </p:spPr>
      </p:pic>
      <p:grpSp>
        <p:nvGrpSpPr>
          <p:cNvPr id="16" name="Group 15"/>
          <p:cNvGrpSpPr/>
          <p:nvPr/>
        </p:nvGrpSpPr>
        <p:grpSpPr>
          <a:xfrm>
            <a:off x="516467" y="914400"/>
            <a:ext cx="762000" cy="369332"/>
            <a:chOff x="533400" y="5920517"/>
            <a:chExt cx="762000" cy="369332"/>
          </a:xfrm>
        </p:grpSpPr>
        <p:sp>
          <p:nvSpPr>
            <p:cNvPr id="17" name="TextBox 16"/>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8" name="TextBox 17"/>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Tree>
    <p:extLst>
      <p:ext uri="{BB962C8B-B14F-4D97-AF65-F5344CB8AC3E}">
        <p14:creationId xmlns:p14="http://schemas.microsoft.com/office/powerpoint/2010/main" val="14918997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smtClean="0"/>
              <a:t>MKL protons </a:t>
            </a:r>
            <a:br>
              <a:rPr lang="pl-PL" dirty="0" smtClean="0"/>
            </a:br>
            <a:r>
              <a:rPr lang="pl-PL" dirty="0" smtClean="0">
                <a:solidFill>
                  <a:schemeClr val="bg1"/>
                </a:solidFill>
              </a:rPr>
              <a:t>26-50 kev  </a:t>
            </a:r>
            <a:r>
              <a:rPr lang="pl-PL" dirty="0" smtClean="0"/>
              <a:t>&amp; </a:t>
            </a:r>
            <a:r>
              <a:rPr lang="pl-PL" dirty="0" smtClean="0">
                <a:solidFill>
                  <a:srgbClr val="0A0AB6"/>
                </a:solidFill>
              </a:rPr>
              <a:t>PIN</a:t>
            </a:r>
            <a:endParaRPr lang="en-US" dirty="0">
              <a:solidFill>
                <a:srgbClr val="0A0AB6"/>
              </a:solidFill>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91374"/>
            <a:ext cx="5105400" cy="544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8" name="Picture 4" descr="C:\Documents and Settings\PP\Pulpit\poster_cospar_pp\eHeroes-logo.png"/>
          <p:cNvPicPr>
            <a:picLocks noChangeAspect="1" noChangeArrowheads="1"/>
          </p:cNvPicPr>
          <p:nvPr/>
        </p:nvPicPr>
        <p:blipFill>
          <a:blip r:embed="rId4" cstate="print"/>
          <a:srcRect/>
          <a:stretch>
            <a:fillRect/>
          </a:stretch>
        </p:blipFill>
        <p:spPr bwMode="auto">
          <a:xfrm>
            <a:off x="6936912" y="138165"/>
            <a:ext cx="619103" cy="870157"/>
          </a:xfrm>
          <a:prstGeom prst="rect">
            <a:avLst/>
          </a:prstGeom>
          <a:noFill/>
        </p:spPr>
      </p:pic>
      <p:pic>
        <p:nvPicPr>
          <p:cNvPr id="9" name="Picture 3" descr="C:\Documents and Settings\PP\Pulpit\Charkow\Logo_01.gif"/>
          <p:cNvPicPr>
            <a:picLocks noChangeAspect="1" noChangeArrowheads="1"/>
          </p:cNvPicPr>
          <p:nvPr/>
        </p:nvPicPr>
        <p:blipFill>
          <a:blip r:embed="rId5" cstate="print"/>
          <a:srcRect/>
          <a:stretch>
            <a:fillRect/>
          </a:stretch>
        </p:blipFill>
        <p:spPr bwMode="auto">
          <a:xfrm>
            <a:off x="76200" y="76200"/>
            <a:ext cx="2057400" cy="1247123"/>
          </a:xfrm>
          <a:prstGeom prst="rect">
            <a:avLst/>
          </a:prstGeom>
          <a:noFill/>
        </p:spPr>
      </p:pic>
      <p:grpSp>
        <p:nvGrpSpPr>
          <p:cNvPr id="10" name="Group 9"/>
          <p:cNvGrpSpPr/>
          <p:nvPr/>
        </p:nvGrpSpPr>
        <p:grpSpPr>
          <a:xfrm>
            <a:off x="516467" y="914400"/>
            <a:ext cx="762000" cy="369332"/>
            <a:chOff x="533400" y="5920517"/>
            <a:chExt cx="762000" cy="369332"/>
          </a:xfrm>
        </p:grpSpPr>
        <p:sp>
          <p:nvSpPr>
            <p:cNvPr id="11" name="TextBox 10"/>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2" name="TextBox 11"/>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Tree>
    <p:extLst>
      <p:ext uri="{BB962C8B-B14F-4D97-AF65-F5344CB8AC3E}">
        <p14:creationId xmlns:p14="http://schemas.microsoft.com/office/powerpoint/2010/main" val="219254120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pl-PL" sz="3200" dirty="0" smtClean="0"/>
              <a:t>corellation of PIN signal </a:t>
            </a:r>
            <a:br>
              <a:rPr lang="pl-PL" sz="3200" dirty="0" smtClean="0"/>
            </a:br>
            <a:r>
              <a:rPr lang="pl-PL" sz="3200" dirty="0" smtClean="0"/>
              <a:t>with MKL detector’s</a:t>
            </a:r>
            <a:endParaRPr lang="en-US" sz="3200" dirty="0"/>
          </a:p>
        </p:txBody>
      </p:sp>
      <p:pic>
        <p:nvPicPr>
          <p:cNvPr id="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244" y="1524530"/>
            <a:ext cx="411286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85159" y="5791200"/>
            <a:ext cx="4249881" cy="369332"/>
          </a:xfrm>
          <a:prstGeom prst="rect">
            <a:avLst/>
          </a:prstGeom>
          <a:noFill/>
        </p:spPr>
        <p:txBody>
          <a:bodyPr wrap="none" rtlCol="0">
            <a:spAutoFit/>
          </a:bodyPr>
          <a:lstStyle/>
          <a:p>
            <a:r>
              <a:rPr lang="pl-PL" dirty="0" smtClean="0"/>
              <a:t>„early rather weak geomagnetic storms”</a:t>
            </a:r>
            <a:endParaRPr lang="en-US" dirty="0"/>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529"/>
            <a:ext cx="4143022" cy="4038600"/>
          </a:xfrm>
          <a:prstGeom prst="rect">
            <a:avLst/>
          </a:prstGeom>
          <a:noFill/>
          <a:ln w="12700" cap="sq">
            <a:solidFill>
              <a:srgbClr val="FF33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3"/>
          <p:cNvSpPr txBox="1">
            <a:spLocks/>
          </p:cNvSpPr>
          <p:nvPr/>
        </p:nvSpPr>
        <p:spPr>
          <a:xfrm>
            <a:off x="228600" y="64166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2nd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pic>
        <p:nvPicPr>
          <p:cNvPr id="7" name="Picture 2"/>
          <p:cNvPicPr>
            <a:picLocks noChangeAspect="1" noChangeArrowheads="1"/>
          </p:cNvPicPr>
          <p:nvPr/>
        </p:nvPicPr>
        <p:blipFill>
          <a:blip r:embed="rId4"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8" name="Picture 4" descr="C:\Documents and Settings\PP\Pulpit\poster_cospar_pp\eHeroes-logo.png"/>
          <p:cNvPicPr>
            <a:picLocks noChangeAspect="1" noChangeArrowheads="1"/>
          </p:cNvPicPr>
          <p:nvPr/>
        </p:nvPicPr>
        <p:blipFill>
          <a:blip r:embed="rId5" cstate="print"/>
          <a:srcRect/>
          <a:stretch>
            <a:fillRect/>
          </a:stretch>
        </p:blipFill>
        <p:spPr bwMode="auto">
          <a:xfrm>
            <a:off x="6936912" y="138165"/>
            <a:ext cx="619103" cy="870157"/>
          </a:xfrm>
          <a:prstGeom prst="rect">
            <a:avLst/>
          </a:prstGeom>
          <a:noFill/>
        </p:spPr>
      </p:pic>
      <p:pic>
        <p:nvPicPr>
          <p:cNvPr id="9" name="Picture 3" descr="C:\Documents and Settings\PP\Pulpit\Charkow\Logo_01.gif"/>
          <p:cNvPicPr>
            <a:picLocks noChangeAspect="1" noChangeArrowheads="1"/>
          </p:cNvPicPr>
          <p:nvPr/>
        </p:nvPicPr>
        <p:blipFill>
          <a:blip r:embed="rId6" cstate="print"/>
          <a:srcRect/>
          <a:stretch>
            <a:fillRect/>
          </a:stretch>
        </p:blipFill>
        <p:spPr bwMode="auto">
          <a:xfrm>
            <a:off x="76200" y="76200"/>
            <a:ext cx="2057400" cy="1247123"/>
          </a:xfrm>
          <a:prstGeom prst="rect">
            <a:avLst/>
          </a:prstGeom>
          <a:noFill/>
        </p:spPr>
      </p:pic>
      <p:grpSp>
        <p:nvGrpSpPr>
          <p:cNvPr id="10" name="Group 9"/>
          <p:cNvGrpSpPr/>
          <p:nvPr/>
        </p:nvGrpSpPr>
        <p:grpSpPr>
          <a:xfrm>
            <a:off x="516467" y="914400"/>
            <a:ext cx="762000" cy="369332"/>
            <a:chOff x="533400" y="5920517"/>
            <a:chExt cx="762000" cy="369332"/>
          </a:xfrm>
        </p:grpSpPr>
        <p:sp>
          <p:nvSpPr>
            <p:cNvPr id="11" name="TextBox 10"/>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2" name="TextBox 11"/>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573" y="3515607"/>
            <a:ext cx="902653" cy="1259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71596" y="1905000"/>
            <a:ext cx="1150495" cy="103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41441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958" y="556311"/>
            <a:ext cx="8229600" cy="1143000"/>
          </a:xfrm>
        </p:spPr>
        <p:txBody>
          <a:bodyPr/>
          <a:lstStyle/>
          <a:p>
            <a:r>
              <a:rPr lang="pl-PL" dirty="0" smtClean="0"/>
              <a:t>MKL protons 23-26 keV</a:t>
            </a:r>
            <a:endParaRPr lang="en-US" dirty="0"/>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 y="1600200"/>
            <a:ext cx="9032081" cy="455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6" name="Picture 4" descr="C:\Documents and Settings\PP\Pulpit\poster_cospar_pp\eHeroes-logo.png"/>
          <p:cNvPicPr>
            <a:picLocks noChangeAspect="1" noChangeArrowheads="1"/>
          </p:cNvPicPr>
          <p:nvPr/>
        </p:nvPicPr>
        <p:blipFill>
          <a:blip r:embed="rId4" cstate="print"/>
          <a:srcRect/>
          <a:stretch>
            <a:fillRect/>
          </a:stretch>
        </p:blipFill>
        <p:spPr bwMode="auto">
          <a:xfrm>
            <a:off x="6936912" y="138165"/>
            <a:ext cx="619103" cy="870157"/>
          </a:xfrm>
          <a:prstGeom prst="rect">
            <a:avLst/>
          </a:prstGeom>
          <a:noFill/>
        </p:spPr>
      </p:pic>
      <p:pic>
        <p:nvPicPr>
          <p:cNvPr id="7" name="Picture 3" descr="C:\Documents and Settings\PP\Pulpit\Charkow\Logo_01.gif"/>
          <p:cNvPicPr>
            <a:picLocks noChangeAspect="1" noChangeArrowheads="1"/>
          </p:cNvPicPr>
          <p:nvPr/>
        </p:nvPicPr>
        <p:blipFill>
          <a:blip r:embed="rId5" cstate="print"/>
          <a:srcRect/>
          <a:stretch>
            <a:fillRect/>
          </a:stretch>
        </p:blipFill>
        <p:spPr bwMode="auto">
          <a:xfrm>
            <a:off x="76200" y="76200"/>
            <a:ext cx="2057400" cy="1247123"/>
          </a:xfrm>
          <a:prstGeom prst="rect">
            <a:avLst/>
          </a:prstGeom>
          <a:noFill/>
        </p:spPr>
      </p:pic>
      <p:grpSp>
        <p:nvGrpSpPr>
          <p:cNvPr id="8" name="Group 7"/>
          <p:cNvGrpSpPr/>
          <p:nvPr/>
        </p:nvGrpSpPr>
        <p:grpSpPr>
          <a:xfrm>
            <a:off x="516467" y="914400"/>
            <a:ext cx="762000" cy="369332"/>
            <a:chOff x="533400" y="5920517"/>
            <a:chExt cx="762000" cy="369332"/>
          </a:xfrm>
        </p:grpSpPr>
        <p:sp>
          <p:nvSpPr>
            <p:cNvPr id="9" name="TextBox 8"/>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0" name="TextBox 9"/>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pic>
        <p:nvPicPr>
          <p:cNvPr id="112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21" y="1600200"/>
            <a:ext cx="9043779" cy="455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36059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pl-PL" dirty="0" smtClean="0"/>
              <a:t>MKL protons 26-50 keV</a:t>
            </a:r>
            <a:endParaRPr lang="en-US" dirty="0"/>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2"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6" name="Picture 4" descr="C:\Documents and Settings\PP\Pulpit\poster_cospar_pp\eHeroes-logo.png"/>
          <p:cNvPicPr>
            <a:picLocks noChangeAspect="1" noChangeArrowheads="1"/>
          </p:cNvPicPr>
          <p:nvPr/>
        </p:nvPicPr>
        <p:blipFill>
          <a:blip r:embed="rId3" cstate="print"/>
          <a:srcRect/>
          <a:stretch>
            <a:fillRect/>
          </a:stretch>
        </p:blipFill>
        <p:spPr bwMode="auto">
          <a:xfrm>
            <a:off x="6936912" y="138165"/>
            <a:ext cx="619103" cy="870157"/>
          </a:xfrm>
          <a:prstGeom prst="rect">
            <a:avLst/>
          </a:prstGeom>
          <a:noFill/>
        </p:spPr>
      </p:pic>
      <p:pic>
        <p:nvPicPr>
          <p:cNvPr id="7" name="Picture 3" descr="C:\Documents and Settings\PP\Pulpit\Charkow\Logo_01.gif"/>
          <p:cNvPicPr>
            <a:picLocks noChangeAspect="1" noChangeArrowheads="1"/>
          </p:cNvPicPr>
          <p:nvPr/>
        </p:nvPicPr>
        <p:blipFill>
          <a:blip r:embed="rId4" cstate="print"/>
          <a:srcRect/>
          <a:stretch>
            <a:fillRect/>
          </a:stretch>
        </p:blipFill>
        <p:spPr bwMode="auto">
          <a:xfrm>
            <a:off x="76200" y="76200"/>
            <a:ext cx="2057400" cy="1247123"/>
          </a:xfrm>
          <a:prstGeom prst="rect">
            <a:avLst/>
          </a:prstGeom>
          <a:noFill/>
        </p:spPr>
      </p:pic>
      <p:grpSp>
        <p:nvGrpSpPr>
          <p:cNvPr id="8" name="Group 7"/>
          <p:cNvGrpSpPr/>
          <p:nvPr/>
        </p:nvGrpSpPr>
        <p:grpSpPr>
          <a:xfrm>
            <a:off x="516467" y="914400"/>
            <a:ext cx="762000" cy="369332"/>
            <a:chOff x="533400" y="5920517"/>
            <a:chExt cx="762000" cy="369332"/>
          </a:xfrm>
        </p:grpSpPr>
        <p:sp>
          <p:nvSpPr>
            <p:cNvPr id="9" name="TextBox 8"/>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0" name="TextBox 9"/>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46" y="1604963"/>
            <a:ext cx="9114154" cy="4587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0" y="2690336"/>
            <a:ext cx="4572000" cy="1477328"/>
          </a:xfrm>
          <a:prstGeom prst="rect">
            <a:avLst/>
          </a:prstGeom>
        </p:spPr>
        <p:txBody>
          <a:bodyPr>
            <a:spAutoFit/>
          </a:bodyPr>
          <a:lstStyle/>
          <a:p>
            <a:r>
              <a:rPr lang="en-US" dirty="0"/>
              <a:t> </a:t>
            </a:r>
            <a:r>
              <a:rPr lang="en-US" dirty="0" err="1"/>
              <a:t>zz</a:t>
            </a:r>
            <a:r>
              <a:rPr lang="en-US" dirty="0"/>
              <a:t>=</a:t>
            </a:r>
            <a:r>
              <a:rPr lang="en-US" dirty="0" err="1"/>
              <a:t>display_on_map</a:t>
            </a:r>
            <a:r>
              <a:rPr lang="en-US" dirty="0"/>
              <a:t>(alog10(p26_50&gt;0 +2.),-</a:t>
            </a:r>
            <a:r>
              <a:rPr lang="en-US" dirty="0" err="1"/>
              <a:t>lon,lat,size_deg,time_j,hvu_all</a:t>
            </a:r>
            <a:r>
              <a:rPr lang="en-US" dirty="0"/>
              <a:t>[*,0:n_elements(</a:t>
            </a:r>
            <a:r>
              <a:rPr lang="en-US" dirty="0" err="1"/>
              <a:t>lat</a:t>
            </a:r>
            <a:r>
              <a:rPr lang="en-US" dirty="0"/>
              <a:t>)-1],rates, </a:t>
            </a:r>
            <a:r>
              <a:rPr lang="en-US" dirty="0" err="1"/>
              <a:t>dgi_all</a:t>
            </a:r>
            <a:r>
              <a:rPr lang="en-US" dirty="0"/>
              <a:t>[0:n_elements(</a:t>
            </a:r>
            <a:r>
              <a:rPr lang="en-US" dirty="0" err="1"/>
              <a:t>lat</a:t>
            </a:r>
            <a:r>
              <a:rPr lang="en-US" dirty="0"/>
              <a:t>)-1],region=[[-50,-15],[-30,-10]])</a:t>
            </a:r>
          </a:p>
        </p:txBody>
      </p:sp>
    </p:spTree>
    <p:extLst>
      <p:ext uri="{BB962C8B-B14F-4D97-AF65-F5344CB8AC3E}">
        <p14:creationId xmlns:p14="http://schemas.microsoft.com/office/powerpoint/2010/main" val="22055989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pl-PL" dirty="0" smtClean="0"/>
              <a:t>outline</a:t>
            </a:r>
            <a:endParaRPr lang="en-US" dirty="0"/>
          </a:p>
        </p:txBody>
      </p:sp>
      <p:sp>
        <p:nvSpPr>
          <p:cNvPr id="3" name="Content Placeholder 2"/>
          <p:cNvSpPr>
            <a:spLocks noGrp="1"/>
          </p:cNvSpPr>
          <p:nvPr>
            <p:ph idx="1"/>
          </p:nvPr>
        </p:nvSpPr>
        <p:spPr>
          <a:xfrm>
            <a:off x="457200" y="2225675"/>
            <a:ext cx="8229600" cy="4708525"/>
          </a:xfrm>
        </p:spPr>
        <p:txBody>
          <a:bodyPr/>
          <a:lstStyle/>
          <a:p>
            <a:r>
              <a:rPr lang="pl-PL" dirty="0" smtClean="0"/>
              <a:t>Construction &amp; placement of RESIK detectors</a:t>
            </a:r>
          </a:p>
          <a:p>
            <a:r>
              <a:rPr lang="pl-PL" dirty="0" smtClean="0"/>
              <a:t>Signals useful to study particle environment</a:t>
            </a:r>
          </a:p>
          <a:p>
            <a:r>
              <a:rPr lang="pl-PL" dirty="0" smtClean="0"/>
              <a:t>Calibration of RESIK particle signal against particle spectrometer MKL</a:t>
            </a:r>
          </a:p>
          <a:p>
            <a:r>
              <a:rPr lang="pl-PL" dirty="0" smtClean="0"/>
              <a:t>Conclusions and further work- </a:t>
            </a:r>
          </a:p>
          <a:p>
            <a:r>
              <a:rPr lang="pl-PL" dirty="0"/>
              <a:t>P</a:t>
            </a:r>
            <a:r>
              <a:rPr lang="pl-PL" dirty="0" smtClean="0"/>
              <a:t>ossible collaborations</a:t>
            </a:r>
            <a:endParaRPr lang="en-US" dirty="0"/>
          </a:p>
        </p:txBody>
      </p:sp>
      <p:sp>
        <p:nvSpPr>
          <p:cNvPr id="4" name="Footer Placeholder 3"/>
          <p:cNvSpPr>
            <a:spLocks noGrp="1"/>
          </p:cNvSpPr>
          <p:nvPr>
            <p:ph type="ftr" sz="quarter" idx="4294967295"/>
          </p:nvPr>
        </p:nvSpPr>
        <p:spPr>
          <a:xfrm>
            <a:off x="228600" y="6416675"/>
            <a:ext cx="8763000" cy="365125"/>
          </a:xfrm>
          <a:prstGeom prst="rect">
            <a:avLst/>
          </a:prstGeom>
        </p:spPr>
        <p:txBody>
          <a:bodyPr/>
          <a:lstStyle/>
          <a:p>
            <a:pPr>
              <a:defRPr/>
            </a:pPr>
            <a:r>
              <a:rPr lang="pl-PL" dirty="0" smtClean="0"/>
              <a:t>eHeroes 2nd General Meeting 10 - 12 March, 2014  Davos, Switzerland   J. Sylwester</a:t>
            </a:r>
            <a:endParaRPr lang="en-US" b="1" dirty="0"/>
          </a:p>
        </p:txBody>
      </p:sp>
      <p:pic>
        <p:nvPicPr>
          <p:cNvPr id="5" name="Picture 2"/>
          <p:cNvPicPr>
            <a:picLocks noChangeAspect="1" noChangeArrowheads="1"/>
          </p:cNvPicPr>
          <p:nvPr/>
        </p:nvPicPr>
        <p:blipFill>
          <a:blip r:embed="rId3"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6" name="Picture 4" descr="C:\Documents and Settings\PP\Pulpit\poster_cospar_pp\eHeroes-logo.png"/>
          <p:cNvPicPr>
            <a:picLocks noChangeAspect="1" noChangeArrowheads="1"/>
          </p:cNvPicPr>
          <p:nvPr/>
        </p:nvPicPr>
        <p:blipFill>
          <a:blip r:embed="rId4" cstate="print"/>
          <a:srcRect/>
          <a:stretch>
            <a:fillRect/>
          </a:stretch>
        </p:blipFill>
        <p:spPr bwMode="auto">
          <a:xfrm>
            <a:off x="6936912" y="138165"/>
            <a:ext cx="619103" cy="870157"/>
          </a:xfrm>
          <a:prstGeom prst="rect">
            <a:avLst/>
          </a:prstGeom>
          <a:noFill/>
        </p:spPr>
      </p:pic>
      <p:pic>
        <p:nvPicPr>
          <p:cNvPr id="7" name="Picture 3" descr="C:\Documents and Settings\PP\Pulpit\Charkow\Logo_01.gif"/>
          <p:cNvPicPr>
            <a:picLocks noChangeAspect="1" noChangeArrowheads="1"/>
          </p:cNvPicPr>
          <p:nvPr/>
        </p:nvPicPr>
        <p:blipFill>
          <a:blip r:embed="rId5" cstate="print"/>
          <a:srcRect/>
          <a:stretch>
            <a:fillRect/>
          </a:stretch>
        </p:blipFill>
        <p:spPr bwMode="auto">
          <a:xfrm>
            <a:off x="76200" y="76200"/>
            <a:ext cx="2057400" cy="1247123"/>
          </a:xfrm>
          <a:prstGeom prst="rect">
            <a:avLst/>
          </a:prstGeom>
          <a:noFill/>
        </p:spPr>
      </p:pic>
      <p:grpSp>
        <p:nvGrpSpPr>
          <p:cNvPr id="11" name="Group 10"/>
          <p:cNvGrpSpPr/>
          <p:nvPr/>
        </p:nvGrpSpPr>
        <p:grpSpPr>
          <a:xfrm>
            <a:off x="516467" y="914400"/>
            <a:ext cx="762000" cy="369332"/>
            <a:chOff x="533400" y="5920517"/>
            <a:chExt cx="762000" cy="369332"/>
          </a:xfrm>
        </p:grpSpPr>
        <p:sp>
          <p:nvSpPr>
            <p:cNvPr id="9" name="TextBox 8"/>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0" name="TextBox 9"/>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Tree>
    <p:extLst>
      <p:ext uri="{BB962C8B-B14F-4D97-AF65-F5344CB8AC3E}">
        <p14:creationId xmlns:p14="http://schemas.microsoft.com/office/powerpoint/2010/main" val="27469648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smtClean="0"/>
              <a:t>Now back to RESIK </a:t>
            </a:r>
            <a:br>
              <a:rPr lang="pl-PL" dirty="0" smtClean="0"/>
            </a:br>
            <a:r>
              <a:rPr lang="pl-PL" dirty="0" smtClean="0"/>
              <a:t>gas detectors (Ar + Xe)</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88" y="1417638"/>
            <a:ext cx="6446837"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553200" y="5796844"/>
            <a:ext cx="787395" cy="646331"/>
          </a:xfrm>
          <a:prstGeom prst="rect">
            <a:avLst/>
          </a:prstGeom>
          <a:noFill/>
          <a:ln>
            <a:solidFill>
              <a:srgbClr val="0000FF"/>
            </a:solidFill>
          </a:ln>
        </p:spPr>
        <p:txBody>
          <a:bodyPr wrap="none" rtlCol="0">
            <a:spAutoFit/>
          </a:bodyPr>
          <a:lstStyle/>
          <a:p>
            <a:r>
              <a:rPr lang="pl-PL" dirty="0" smtClean="0">
                <a:solidFill>
                  <a:srgbClr val="0000FF"/>
                </a:solidFill>
              </a:rPr>
              <a:t>PHA</a:t>
            </a:r>
          </a:p>
          <a:p>
            <a:r>
              <a:rPr lang="pl-PL" dirty="0" smtClean="0">
                <a:solidFill>
                  <a:srgbClr val="0000FF"/>
                </a:solidFill>
              </a:rPr>
              <a:t>signal</a:t>
            </a:r>
            <a:endParaRPr lang="en-US" dirty="0">
              <a:solidFill>
                <a:srgbClr val="0000FF"/>
              </a:solidFill>
            </a:endParaRPr>
          </a:p>
        </p:txBody>
      </p:sp>
      <p:cxnSp>
        <p:nvCxnSpPr>
          <p:cNvPr id="5" name="Straight Arrow Connector 4"/>
          <p:cNvCxnSpPr>
            <a:stCxn id="3" idx="1"/>
          </p:cNvCxnSpPr>
          <p:nvPr/>
        </p:nvCxnSpPr>
        <p:spPr>
          <a:xfrm flipH="1" flipV="1">
            <a:off x="5486400" y="5334000"/>
            <a:ext cx="1066800" cy="78601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 name="Footer Placeholder 3"/>
          <p:cNvSpPr txBox="1">
            <a:spLocks/>
          </p:cNvSpPr>
          <p:nvPr/>
        </p:nvSpPr>
        <p:spPr>
          <a:xfrm>
            <a:off x="228600" y="65690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2nd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pic>
        <p:nvPicPr>
          <p:cNvPr id="8" name="Picture 2"/>
          <p:cNvPicPr>
            <a:picLocks noChangeAspect="1" noChangeArrowheads="1"/>
          </p:cNvPicPr>
          <p:nvPr/>
        </p:nvPicPr>
        <p:blipFill>
          <a:blip r:embed="rId3"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9" name="Picture 4" descr="C:\Documents and Settings\PP\Pulpit\poster_cospar_pp\eHeroes-logo.png"/>
          <p:cNvPicPr>
            <a:picLocks noChangeAspect="1" noChangeArrowheads="1"/>
          </p:cNvPicPr>
          <p:nvPr/>
        </p:nvPicPr>
        <p:blipFill>
          <a:blip r:embed="rId4" cstate="print"/>
          <a:srcRect/>
          <a:stretch>
            <a:fillRect/>
          </a:stretch>
        </p:blipFill>
        <p:spPr bwMode="auto">
          <a:xfrm>
            <a:off x="6936912" y="138165"/>
            <a:ext cx="619103" cy="870157"/>
          </a:xfrm>
          <a:prstGeom prst="rect">
            <a:avLst/>
          </a:prstGeom>
          <a:noFill/>
        </p:spPr>
      </p:pic>
      <p:pic>
        <p:nvPicPr>
          <p:cNvPr id="10" name="Picture 3" descr="C:\Documents and Settings\PP\Pulpit\Charkow\Logo_01.gif"/>
          <p:cNvPicPr>
            <a:picLocks noChangeAspect="1" noChangeArrowheads="1"/>
          </p:cNvPicPr>
          <p:nvPr/>
        </p:nvPicPr>
        <p:blipFill>
          <a:blip r:embed="rId5" cstate="print"/>
          <a:srcRect/>
          <a:stretch>
            <a:fillRect/>
          </a:stretch>
        </p:blipFill>
        <p:spPr bwMode="auto">
          <a:xfrm>
            <a:off x="76200" y="76200"/>
            <a:ext cx="2057400" cy="1247123"/>
          </a:xfrm>
          <a:prstGeom prst="rect">
            <a:avLst/>
          </a:prstGeom>
          <a:noFill/>
        </p:spPr>
      </p:pic>
      <p:grpSp>
        <p:nvGrpSpPr>
          <p:cNvPr id="11" name="Group 10"/>
          <p:cNvGrpSpPr/>
          <p:nvPr/>
        </p:nvGrpSpPr>
        <p:grpSpPr>
          <a:xfrm>
            <a:off x="516467" y="914400"/>
            <a:ext cx="762000" cy="369332"/>
            <a:chOff x="533400" y="5920517"/>
            <a:chExt cx="762000" cy="369332"/>
          </a:xfrm>
        </p:grpSpPr>
        <p:sp>
          <p:nvSpPr>
            <p:cNvPr id="12" name="TextBox 11"/>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3" name="TextBox 12"/>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268" y="1457890"/>
            <a:ext cx="8613221" cy="4561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58684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14400"/>
            <a:ext cx="8229600" cy="1143000"/>
          </a:xfrm>
        </p:spPr>
        <p:txBody>
          <a:bodyPr>
            <a:normAutofit fontScale="90000"/>
          </a:bodyPr>
          <a:lstStyle/>
          <a:p>
            <a:r>
              <a:rPr lang="pl-PL" dirty="0" smtClean="0"/>
              <a:t>RESIK </a:t>
            </a:r>
            <a:r>
              <a:rPr lang="pl-PL" dirty="0"/>
              <a:t>PHA Spectra</a:t>
            </a:r>
            <a:br>
              <a:rPr lang="pl-PL" dirty="0"/>
            </a:br>
            <a:r>
              <a:rPr lang="pl-PL" dirty="0"/>
              <a:t>Example PHA channel #</a:t>
            </a:r>
            <a:r>
              <a:rPr lang="pl-PL" dirty="0" smtClean="0"/>
              <a:t>2 </a:t>
            </a:r>
            <a:r>
              <a:rPr lang="pl-PL" dirty="0" smtClean="0">
                <a:solidFill>
                  <a:srgbClr val="0000FF"/>
                </a:solidFill>
              </a:rPr>
              <a:t>HV:1450 V </a:t>
            </a:r>
            <a:endParaRPr lang="en-US" dirty="0">
              <a:solidFill>
                <a:srgbClr val="0000FF"/>
              </a:solidFill>
            </a:endParaRPr>
          </a:p>
        </p:txBody>
      </p:sp>
      <p:sp>
        <p:nvSpPr>
          <p:cNvPr id="5" name="Content Placeholder 4"/>
          <p:cNvSpPr>
            <a:spLocks noGrp="1"/>
          </p:cNvSpPr>
          <p:nvPr>
            <p:ph idx="1"/>
          </p:nvPr>
        </p:nvSpPr>
        <p:spPr>
          <a:xfrm>
            <a:off x="7086600" y="1600200"/>
            <a:ext cx="1600200" cy="4708525"/>
          </a:xfrm>
        </p:spPr>
        <p:txBody>
          <a:bodyPr/>
          <a:lstStyle/>
          <a:p>
            <a:endParaRPr lang="en-US" dirty="0"/>
          </a:p>
        </p:txBody>
      </p:sp>
      <p:sp>
        <p:nvSpPr>
          <p:cNvPr id="8" name="Footer Placeholder 3"/>
          <p:cNvSpPr txBox="1">
            <a:spLocks/>
          </p:cNvSpPr>
          <p:nvPr/>
        </p:nvSpPr>
        <p:spPr>
          <a:xfrm>
            <a:off x="228600" y="64166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2nd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983" y="2220871"/>
            <a:ext cx="4056126" cy="4016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472" y="2231516"/>
            <a:ext cx="3959225" cy="4016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90800" y="2596371"/>
            <a:ext cx="1090876" cy="369332"/>
          </a:xfrm>
          <a:prstGeom prst="rect">
            <a:avLst/>
          </a:prstGeom>
          <a:noFill/>
        </p:spPr>
        <p:txBody>
          <a:bodyPr wrap="none" rtlCol="0">
            <a:spAutoFit/>
          </a:bodyPr>
          <a:lstStyle/>
          <a:p>
            <a:r>
              <a:rPr lang="pl-PL" dirty="0" smtClean="0">
                <a:solidFill>
                  <a:schemeClr val="bg1"/>
                </a:solidFill>
              </a:rPr>
              <a:t>S/C DAY</a:t>
            </a:r>
            <a:endParaRPr lang="en-US" dirty="0">
              <a:solidFill>
                <a:schemeClr val="bg1"/>
              </a:solidFill>
            </a:endParaRPr>
          </a:p>
        </p:txBody>
      </p:sp>
      <p:sp>
        <p:nvSpPr>
          <p:cNvPr id="9" name="TextBox 8"/>
          <p:cNvSpPr txBox="1"/>
          <p:nvPr/>
        </p:nvSpPr>
        <p:spPr>
          <a:xfrm>
            <a:off x="6452924" y="2596371"/>
            <a:ext cx="1351652" cy="369332"/>
          </a:xfrm>
          <a:prstGeom prst="rect">
            <a:avLst/>
          </a:prstGeom>
          <a:noFill/>
        </p:spPr>
        <p:txBody>
          <a:bodyPr wrap="none" rtlCol="0">
            <a:spAutoFit/>
          </a:bodyPr>
          <a:lstStyle/>
          <a:p>
            <a:r>
              <a:rPr lang="pl-PL" dirty="0" smtClean="0">
                <a:solidFill>
                  <a:schemeClr val="bg1"/>
                </a:solidFill>
              </a:rPr>
              <a:t>S/C NIGHT</a:t>
            </a:r>
            <a:endParaRPr lang="en-US" dirty="0">
              <a:solidFill>
                <a:schemeClr val="bg1"/>
              </a:solidFill>
            </a:endParaRPr>
          </a:p>
        </p:txBody>
      </p:sp>
      <p:sp>
        <p:nvSpPr>
          <p:cNvPr id="10" name="TextBox 9"/>
          <p:cNvSpPr txBox="1"/>
          <p:nvPr/>
        </p:nvSpPr>
        <p:spPr>
          <a:xfrm rot="16200000">
            <a:off x="857815" y="4825786"/>
            <a:ext cx="1877437" cy="369332"/>
          </a:xfrm>
          <a:prstGeom prst="rect">
            <a:avLst/>
          </a:prstGeom>
          <a:noFill/>
        </p:spPr>
        <p:txBody>
          <a:bodyPr wrap="none" rtlCol="0">
            <a:spAutoFit/>
          </a:bodyPr>
          <a:lstStyle/>
          <a:p>
            <a:r>
              <a:rPr lang="pl-PL" dirty="0" smtClean="0">
                <a:solidFill>
                  <a:srgbClr val="FFFF00"/>
                </a:solidFill>
              </a:rPr>
              <a:t>Si Fluo 1.75 keV</a:t>
            </a:r>
            <a:endParaRPr lang="en-US" dirty="0">
              <a:solidFill>
                <a:srgbClr val="FFFF00"/>
              </a:solidFill>
            </a:endParaRPr>
          </a:p>
        </p:txBody>
      </p:sp>
      <p:sp>
        <p:nvSpPr>
          <p:cNvPr id="11" name="TextBox 10"/>
          <p:cNvSpPr txBox="1"/>
          <p:nvPr/>
        </p:nvSpPr>
        <p:spPr>
          <a:xfrm rot="16200000">
            <a:off x="1305628" y="4121812"/>
            <a:ext cx="2505814" cy="369332"/>
          </a:xfrm>
          <a:prstGeom prst="rect">
            <a:avLst/>
          </a:prstGeom>
          <a:noFill/>
        </p:spPr>
        <p:txBody>
          <a:bodyPr wrap="none" rtlCol="0">
            <a:spAutoFit/>
          </a:bodyPr>
          <a:lstStyle/>
          <a:p>
            <a:r>
              <a:rPr lang="pl-PL" dirty="0" smtClean="0">
                <a:solidFill>
                  <a:srgbClr val="FFFF00"/>
                </a:solidFill>
              </a:rPr>
              <a:t>Solar 1st order 3.5 kev</a:t>
            </a:r>
            <a:endParaRPr lang="en-US" dirty="0">
              <a:solidFill>
                <a:srgbClr val="FFFF00"/>
              </a:solidFill>
            </a:endParaRPr>
          </a:p>
        </p:txBody>
      </p:sp>
      <p:sp>
        <p:nvSpPr>
          <p:cNvPr id="12" name="TextBox 11"/>
          <p:cNvSpPr txBox="1"/>
          <p:nvPr/>
        </p:nvSpPr>
        <p:spPr>
          <a:xfrm rot="16200000">
            <a:off x="3685954" y="3939618"/>
            <a:ext cx="2903424" cy="369332"/>
          </a:xfrm>
          <a:prstGeom prst="rect">
            <a:avLst/>
          </a:prstGeom>
          <a:noFill/>
        </p:spPr>
        <p:txBody>
          <a:bodyPr wrap="none" rtlCol="0">
            <a:spAutoFit/>
          </a:bodyPr>
          <a:lstStyle/>
          <a:p>
            <a:r>
              <a:rPr lang="pl-PL" dirty="0" smtClean="0">
                <a:solidFill>
                  <a:srgbClr val="00B0F0"/>
                </a:solidFill>
              </a:rPr>
              <a:t>Terrestrial Oxygen 0.5 keV</a:t>
            </a:r>
            <a:endParaRPr lang="en-US" dirty="0">
              <a:solidFill>
                <a:srgbClr val="00B0F0"/>
              </a:solidFill>
            </a:endParaRPr>
          </a:p>
        </p:txBody>
      </p:sp>
      <p:sp>
        <p:nvSpPr>
          <p:cNvPr id="3" name="TextBox 2"/>
          <p:cNvSpPr txBox="1"/>
          <p:nvPr/>
        </p:nvSpPr>
        <p:spPr>
          <a:xfrm>
            <a:off x="6452924" y="4577571"/>
            <a:ext cx="607859" cy="923330"/>
          </a:xfrm>
          <a:prstGeom prst="rect">
            <a:avLst/>
          </a:prstGeom>
          <a:noFill/>
        </p:spPr>
        <p:txBody>
          <a:bodyPr wrap="none" rtlCol="0">
            <a:spAutoFit/>
          </a:bodyPr>
          <a:lstStyle/>
          <a:p>
            <a:r>
              <a:rPr lang="pl-PL" sz="5400" b="1" dirty="0" smtClean="0">
                <a:solidFill>
                  <a:srgbClr val="00B0F0"/>
                </a:solidFill>
              </a:rPr>
              <a:t>?</a:t>
            </a:r>
            <a:endParaRPr lang="en-US" sz="5400" b="1" dirty="0">
              <a:solidFill>
                <a:srgbClr val="00B0F0"/>
              </a:solidFill>
            </a:endParaRPr>
          </a:p>
        </p:txBody>
      </p:sp>
      <p:sp>
        <p:nvSpPr>
          <p:cNvPr id="13" name="Right Arrow 12"/>
          <p:cNvSpPr/>
          <p:nvPr/>
        </p:nvSpPr>
        <p:spPr>
          <a:xfrm rot="19436798">
            <a:off x="3316077" y="3164859"/>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9436798">
            <a:off x="7440315" y="3142676"/>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p:cNvPicPr>
            <a:picLocks noChangeAspect="1" noChangeArrowheads="1"/>
          </p:cNvPicPr>
          <p:nvPr/>
        </p:nvPicPr>
        <p:blipFill>
          <a:blip r:embed="rId4"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16" name="Picture 4" descr="C:\Documents and Settings\PP\Pulpit\poster_cospar_pp\eHeroes-logo.png"/>
          <p:cNvPicPr>
            <a:picLocks noChangeAspect="1" noChangeArrowheads="1"/>
          </p:cNvPicPr>
          <p:nvPr/>
        </p:nvPicPr>
        <p:blipFill>
          <a:blip r:embed="rId5" cstate="print"/>
          <a:srcRect/>
          <a:stretch>
            <a:fillRect/>
          </a:stretch>
        </p:blipFill>
        <p:spPr bwMode="auto">
          <a:xfrm>
            <a:off x="6936912" y="138165"/>
            <a:ext cx="619103" cy="870157"/>
          </a:xfrm>
          <a:prstGeom prst="rect">
            <a:avLst/>
          </a:prstGeom>
          <a:noFill/>
        </p:spPr>
      </p:pic>
      <p:pic>
        <p:nvPicPr>
          <p:cNvPr id="17" name="Picture 3" descr="C:\Documents and Settings\PP\Pulpit\Charkow\Logo_01.gif"/>
          <p:cNvPicPr>
            <a:picLocks noChangeAspect="1" noChangeArrowheads="1"/>
          </p:cNvPicPr>
          <p:nvPr/>
        </p:nvPicPr>
        <p:blipFill>
          <a:blip r:embed="rId6" cstate="print"/>
          <a:srcRect/>
          <a:stretch>
            <a:fillRect/>
          </a:stretch>
        </p:blipFill>
        <p:spPr bwMode="auto">
          <a:xfrm>
            <a:off x="76200" y="76200"/>
            <a:ext cx="2057400" cy="1247123"/>
          </a:xfrm>
          <a:prstGeom prst="rect">
            <a:avLst/>
          </a:prstGeom>
          <a:noFill/>
        </p:spPr>
      </p:pic>
      <p:grpSp>
        <p:nvGrpSpPr>
          <p:cNvPr id="18" name="Group 17"/>
          <p:cNvGrpSpPr/>
          <p:nvPr/>
        </p:nvGrpSpPr>
        <p:grpSpPr>
          <a:xfrm>
            <a:off x="516467" y="914400"/>
            <a:ext cx="762000" cy="369332"/>
            <a:chOff x="533400" y="5920517"/>
            <a:chExt cx="762000" cy="369332"/>
          </a:xfrm>
        </p:grpSpPr>
        <p:sp>
          <p:nvSpPr>
            <p:cNvPr id="19" name="TextBox 18"/>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20" name="TextBox 19"/>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Tree>
    <p:extLst>
      <p:ext uri="{BB962C8B-B14F-4D97-AF65-F5344CB8AC3E}">
        <p14:creationId xmlns:p14="http://schemas.microsoft.com/office/powerpoint/2010/main" val="31264866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0100" y="2262560"/>
            <a:ext cx="3985840" cy="3985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31516"/>
            <a:ext cx="4060251" cy="4016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457200" y="914400"/>
            <a:ext cx="8229600" cy="1143000"/>
          </a:xfrm>
        </p:spPr>
        <p:txBody>
          <a:bodyPr>
            <a:normAutofit fontScale="90000"/>
          </a:bodyPr>
          <a:lstStyle/>
          <a:p>
            <a:r>
              <a:rPr lang="pl-PL" dirty="0" smtClean="0"/>
              <a:t>RESIK </a:t>
            </a:r>
            <a:r>
              <a:rPr lang="pl-PL" dirty="0"/>
              <a:t>PHA Spectra</a:t>
            </a:r>
            <a:br>
              <a:rPr lang="pl-PL" dirty="0"/>
            </a:br>
            <a:r>
              <a:rPr lang="pl-PL" dirty="0"/>
              <a:t>Example PHA channel #</a:t>
            </a:r>
            <a:r>
              <a:rPr lang="pl-PL" dirty="0" smtClean="0"/>
              <a:t>2 </a:t>
            </a:r>
            <a:r>
              <a:rPr lang="pl-PL" dirty="0" smtClean="0">
                <a:solidFill>
                  <a:srgbClr val="0000FF"/>
                </a:solidFill>
              </a:rPr>
              <a:t>HV:1480 V </a:t>
            </a:r>
            <a:endParaRPr lang="en-US" dirty="0">
              <a:solidFill>
                <a:srgbClr val="0000FF"/>
              </a:solidFill>
            </a:endParaRPr>
          </a:p>
        </p:txBody>
      </p:sp>
      <p:sp>
        <p:nvSpPr>
          <p:cNvPr id="5" name="Content Placeholder 4"/>
          <p:cNvSpPr>
            <a:spLocks noGrp="1"/>
          </p:cNvSpPr>
          <p:nvPr>
            <p:ph idx="1"/>
          </p:nvPr>
        </p:nvSpPr>
        <p:spPr>
          <a:xfrm>
            <a:off x="7086600" y="1600200"/>
            <a:ext cx="1600200" cy="4708525"/>
          </a:xfrm>
        </p:spPr>
        <p:txBody>
          <a:bodyPr/>
          <a:lstStyle/>
          <a:p>
            <a:endParaRPr lang="en-US" dirty="0"/>
          </a:p>
        </p:txBody>
      </p:sp>
      <p:sp>
        <p:nvSpPr>
          <p:cNvPr id="8" name="Footer Placeholder 3"/>
          <p:cNvSpPr txBox="1">
            <a:spLocks/>
          </p:cNvSpPr>
          <p:nvPr/>
        </p:nvSpPr>
        <p:spPr>
          <a:xfrm>
            <a:off x="228600" y="64166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2nd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sp>
        <p:nvSpPr>
          <p:cNvPr id="2" name="TextBox 1"/>
          <p:cNvSpPr txBox="1"/>
          <p:nvPr/>
        </p:nvSpPr>
        <p:spPr>
          <a:xfrm>
            <a:off x="2590800" y="2596371"/>
            <a:ext cx="1090876" cy="369332"/>
          </a:xfrm>
          <a:prstGeom prst="rect">
            <a:avLst/>
          </a:prstGeom>
          <a:noFill/>
        </p:spPr>
        <p:txBody>
          <a:bodyPr wrap="none" rtlCol="0">
            <a:spAutoFit/>
          </a:bodyPr>
          <a:lstStyle/>
          <a:p>
            <a:r>
              <a:rPr lang="pl-PL" dirty="0" smtClean="0">
                <a:solidFill>
                  <a:schemeClr val="bg1"/>
                </a:solidFill>
              </a:rPr>
              <a:t>S/C DAY</a:t>
            </a:r>
            <a:endParaRPr lang="en-US" dirty="0">
              <a:solidFill>
                <a:schemeClr val="bg1"/>
              </a:solidFill>
            </a:endParaRPr>
          </a:p>
        </p:txBody>
      </p:sp>
      <p:sp>
        <p:nvSpPr>
          <p:cNvPr id="9" name="TextBox 8"/>
          <p:cNvSpPr txBox="1"/>
          <p:nvPr/>
        </p:nvSpPr>
        <p:spPr>
          <a:xfrm>
            <a:off x="6452924" y="2596371"/>
            <a:ext cx="1351652" cy="369332"/>
          </a:xfrm>
          <a:prstGeom prst="rect">
            <a:avLst/>
          </a:prstGeom>
          <a:noFill/>
        </p:spPr>
        <p:txBody>
          <a:bodyPr wrap="none" rtlCol="0">
            <a:spAutoFit/>
          </a:bodyPr>
          <a:lstStyle/>
          <a:p>
            <a:r>
              <a:rPr lang="pl-PL" dirty="0" smtClean="0">
                <a:solidFill>
                  <a:schemeClr val="bg1"/>
                </a:solidFill>
              </a:rPr>
              <a:t>S/C NIGHT</a:t>
            </a:r>
            <a:endParaRPr lang="en-US" dirty="0">
              <a:solidFill>
                <a:schemeClr val="bg1"/>
              </a:solidFill>
            </a:endParaRPr>
          </a:p>
        </p:txBody>
      </p:sp>
      <p:sp>
        <p:nvSpPr>
          <p:cNvPr id="10" name="TextBox 9"/>
          <p:cNvSpPr txBox="1"/>
          <p:nvPr/>
        </p:nvSpPr>
        <p:spPr>
          <a:xfrm rot="16200000">
            <a:off x="1227149" y="3435091"/>
            <a:ext cx="1877437" cy="369332"/>
          </a:xfrm>
          <a:prstGeom prst="rect">
            <a:avLst/>
          </a:prstGeom>
          <a:noFill/>
        </p:spPr>
        <p:txBody>
          <a:bodyPr wrap="none" rtlCol="0">
            <a:spAutoFit/>
          </a:bodyPr>
          <a:lstStyle/>
          <a:p>
            <a:r>
              <a:rPr lang="pl-PL" dirty="0" smtClean="0">
                <a:solidFill>
                  <a:srgbClr val="FFFF00"/>
                </a:solidFill>
              </a:rPr>
              <a:t>Si Fluo 1.75 keV</a:t>
            </a:r>
            <a:endParaRPr lang="en-US" dirty="0">
              <a:solidFill>
                <a:srgbClr val="FFFF00"/>
              </a:solidFill>
            </a:endParaRPr>
          </a:p>
        </p:txBody>
      </p:sp>
      <p:sp>
        <p:nvSpPr>
          <p:cNvPr id="11" name="TextBox 10"/>
          <p:cNvSpPr txBox="1"/>
          <p:nvPr/>
        </p:nvSpPr>
        <p:spPr>
          <a:xfrm rot="16200000">
            <a:off x="2054266" y="4268641"/>
            <a:ext cx="2505814" cy="369332"/>
          </a:xfrm>
          <a:prstGeom prst="rect">
            <a:avLst/>
          </a:prstGeom>
          <a:noFill/>
        </p:spPr>
        <p:txBody>
          <a:bodyPr wrap="none" rtlCol="0">
            <a:spAutoFit/>
          </a:bodyPr>
          <a:lstStyle/>
          <a:p>
            <a:r>
              <a:rPr lang="pl-PL" dirty="0" smtClean="0">
                <a:solidFill>
                  <a:srgbClr val="FFFF00"/>
                </a:solidFill>
              </a:rPr>
              <a:t>Solar 1st order 3.5 kev</a:t>
            </a:r>
            <a:endParaRPr lang="en-US" dirty="0">
              <a:solidFill>
                <a:srgbClr val="FFFF00"/>
              </a:solidFill>
            </a:endParaRPr>
          </a:p>
        </p:txBody>
      </p:sp>
      <p:sp>
        <p:nvSpPr>
          <p:cNvPr id="12" name="TextBox 11"/>
          <p:cNvSpPr txBox="1"/>
          <p:nvPr/>
        </p:nvSpPr>
        <p:spPr>
          <a:xfrm rot="16200000">
            <a:off x="3685954" y="3939618"/>
            <a:ext cx="2903424" cy="369332"/>
          </a:xfrm>
          <a:prstGeom prst="rect">
            <a:avLst/>
          </a:prstGeom>
          <a:noFill/>
        </p:spPr>
        <p:txBody>
          <a:bodyPr wrap="none" rtlCol="0">
            <a:spAutoFit/>
          </a:bodyPr>
          <a:lstStyle/>
          <a:p>
            <a:r>
              <a:rPr lang="pl-PL" dirty="0" smtClean="0">
                <a:solidFill>
                  <a:srgbClr val="00B0F0"/>
                </a:solidFill>
              </a:rPr>
              <a:t>Terrestrial Oxygen 0.5 keV</a:t>
            </a:r>
            <a:endParaRPr lang="en-US" dirty="0">
              <a:solidFill>
                <a:srgbClr val="00B0F0"/>
              </a:solidFill>
            </a:endParaRPr>
          </a:p>
        </p:txBody>
      </p:sp>
      <p:sp>
        <p:nvSpPr>
          <p:cNvPr id="3" name="TextBox 2"/>
          <p:cNvSpPr txBox="1"/>
          <p:nvPr/>
        </p:nvSpPr>
        <p:spPr>
          <a:xfrm>
            <a:off x="6299090" y="4953000"/>
            <a:ext cx="607859" cy="923330"/>
          </a:xfrm>
          <a:prstGeom prst="rect">
            <a:avLst/>
          </a:prstGeom>
          <a:noFill/>
        </p:spPr>
        <p:txBody>
          <a:bodyPr wrap="none" rtlCol="0">
            <a:spAutoFit/>
          </a:bodyPr>
          <a:lstStyle/>
          <a:p>
            <a:r>
              <a:rPr lang="pl-PL" sz="5400" b="1" dirty="0" smtClean="0">
                <a:solidFill>
                  <a:srgbClr val="00B0F0"/>
                </a:solidFill>
              </a:rPr>
              <a:t>?</a:t>
            </a:r>
            <a:endParaRPr lang="en-US" sz="5400" b="1" dirty="0">
              <a:solidFill>
                <a:srgbClr val="00B0F0"/>
              </a:solidFill>
            </a:endParaRPr>
          </a:p>
        </p:txBody>
      </p:sp>
      <p:sp>
        <p:nvSpPr>
          <p:cNvPr id="13" name="Right Arrow 12"/>
          <p:cNvSpPr/>
          <p:nvPr/>
        </p:nvSpPr>
        <p:spPr>
          <a:xfrm rot="19436798">
            <a:off x="3540755" y="3022540"/>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9436798">
            <a:off x="7440315" y="3142676"/>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p:cNvPicPr>
            <a:picLocks noChangeAspect="1" noChangeArrowheads="1"/>
          </p:cNvPicPr>
          <p:nvPr/>
        </p:nvPicPr>
        <p:blipFill>
          <a:blip r:embed="rId4"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16" name="Picture 4" descr="C:\Documents and Settings\PP\Pulpit\poster_cospar_pp\eHeroes-logo.png"/>
          <p:cNvPicPr>
            <a:picLocks noChangeAspect="1" noChangeArrowheads="1"/>
          </p:cNvPicPr>
          <p:nvPr/>
        </p:nvPicPr>
        <p:blipFill>
          <a:blip r:embed="rId5" cstate="print"/>
          <a:srcRect/>
          <a:stretch>
            <a:fillRect/>
          </a:stretch>
        </p:blipFill>
        <p:spPr bwMode="auto">
          <a:xfrm>
            <a:off x="6936912" y="138165"/>
            <a:ext cx="619103" cy="870157"/>
          </a:xfrm>
          <a:prstGeom prst="rect">
            <a:avLst/>
          </a:prstGeom>
          <a:noFill/>
        </p:spPr>
      </p:pic>
      <p:pic>
        <p:nvPicPr>
          <p:cNvPr id="17" name="Picture 3" descr="C:\Documents and Settings\PP\Pulpit\Charkow\Logo_01.gif"/>
          <p:cNvPicPr>
            <a:picLocks noChangeAspect="1" noChangeArrowheads="1"/>
          </p:cNvPicPr>
          <p:nvPr/>
        </p:nvPicPr>
        <p:blipFill>
          <a:blip r:embed="rId6" cstate="print"/>
          <a:srcRect/>
          <a:stretch>
            <a:fillRect/>
          </a:stretch>
        </p:blipFill>
        <p:spPr bwMode="auto">
          <a:xfrm>
            <a:off x="76200" y="76200"/>
            <a:ext cx="2057400" cy="1247123"/>
          </a:xfrm>
          <a:prstGeom prst="rect">
            <a:avLst/>
          </a:prstGeom>
          <a:noFill/>
        </p:spPr>
      </p:pic>
      <p:grpSp>
        <p:nvGrpSpPr>
          <p:cNvPr id="18" name="Group 17"/>
          <p:cNvGrpSpPr/>
          <p:nvPr/>
        </p:nvGrpSpPr>
        <p:grpSpPr>
          <a:xfrm>
            <a:off x="516467" y="914400"/>
            <a:ext cx="762000" cy="369332"/>
            <a:chOff x="533400" y="5920517"/>
            <a:chExt cx="762000" cy="369332"/>
          </a:xfrm>
        </p:grpSpPr>
        <p:sp>
          <p:nvSpPr>
            <p:cNvPr id="19" name="TextBox 18"/>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20" name="TextBox 19"/>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
        <p:nvSpPr>
          <p:cNvPr id="22" name="TextBox 21"/>
          <p:cNvSpPr txBox="1"/>
          <p:nvPr/>
        </p:nvSpPr>
        <p:spPr>
          <a:xfrm rot="16200000">
            <a:off x="-505045" y="3553046"/>
            <a:ext cx="2903424" cy="369332"/>
          </a:xfrm>
          <a:prstGeom prst="rect">
            <a:avLst/>
          </a:prstGeom>
          <a:noFill/>
        </p:spPr>
        <p:txBody>
          <a:bodyPr wrap="none" rtlCol="0">
            <a:spAutoFit/>
          </a:bodyPr>
          <a:lstStyle/>
          <a:p>
            <a:r>
              <a:rPr lang="pl-PL" dirty="0" smtClean="0">
                <a:solidFill>
                  <a:srgbClr val="00B0F0"/>
                </a:solidFill>
              </a:rPr>
              <a:t>Terrestrial Oxygen 0.5 keV</a:t>
            </a:r>
            <a:endParaRPr lang="en-US" dirty="0">
              <a:solidFill>
                <a:srgbClr val="00B0F0"/>
              </a:solidFill>
            </a:endParaRPr>
          </a:p>
        </p:txBody>
      </p:sp>
    </p:spTree>
    <p:extLst>
      <p:ext uri="{BB962C8B-B14F-4D97-AF65-F5344CB8AC3E}">
        <p14:creationId xmlns:p14="http://schemas.microsoft.com/office/powerpoint/2010/main" val="16759095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9044"/>
            <a:ext cx="8229600" cy="1143000"/>
          </a:xfrm>
        </p:spPr>
        <p:txBody>
          <a:bodyPr>
            <a:noAutofit/>
          </a:bodyPr>
          <a:lstStyle/>
          <a:p>
            <a:r>
              <a:rPr lang="pl-PL" sz="3200" dirty="0" smtClean="0"/>
              <a:t>Terrestrial </a:t>
            </a:r>
            <a:br>
              <a:rPr lang="pl-PL" sz="3200" dirty="0" smtClean="0"/>
            </a:br>
            <a:r>
              <a:rPr lang="pl-PL" sz="3200" dirty="0" smtClean="0"/>
              <a:t>0.5 keV emission S/C nights</a:t>
            </a:r>
            <a:endParaRPr lang="en-US" sz="3200" dirty="0"/>
          </a:p>
        </p:txBody>
      </p:sp>
      <p:sp>
        <p:nvSpPr>
          <p:cNvPr id="3" name="Content Placeholder 2"/>
          <p:cNvSpPr>
            <a:spLocks noGrp="1"/>
          </p:cNvSpPr>
          <p:nvPr>
            <p:ph idx="1"/>
          </p:nvPr>
        </p:nvSpPr>
        <p:spPr>
          <a:xfrm>
            <a:off x="6629400" y="1600200"/>
            <a:ext cx="2057400" cy="4708525"/>
          </a:xfrm>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1676400"/>
            <a:ext cx="904875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6" name="Picture 4" descr="C:\Documents and Settings\PP\Pulpit\poster_cospar_pp\eHeroes-logo.png"/>
          <p:cNvPicPr>
            <a:picLocks noChangeAspect="1" noChangeArrowheads="1"/>
          </p:cNvPicPr>
          <p:nvPr/>
        </p:nvPicPr>
        <p:blipFill>
          <a:blip r:embed="rId4" cstate="print"/>
          <a:srcRect/>
          <a:stretch>
            <a:fillRect/>
          </a:stretch>
        </p:blipFill>
        <p:spPr bwMode="auto">
          <a:xfrm>
            <a:off x="6936912" y="138165"/>
            <a:ext cx="619103" cy="870157"/>
          </a:xfrm>
          <a:prstGeom prst="rect">
            <a:avLst/>
          </a:prstGeom>
          <a:noFill/>
        </p:spPr>
      </p:pic>
      <p:pic>
        <p:nvPicPr>
          <p:cNvPr id="7" name="Picture 3" descr="C:\Documents and Settings\PP\Pulpit\Charkow\Logo_01.gif"/>
          <p:cNvPicPr>
            <a:picLocks noChangeAspect="1" noChangeArrowheads="1"/>
          </p:cNvPicPr>
          <p:nvPr/>
        </p:nvPicPr>
        <p:blipFill>
          <a:blip r:embed="rId5" cstate="print"/>
          <a:srcRect/>
          <a:stretch>
            <a:fillRect/>
          </a:stretch>
        </p:blipFill>
        <p:spPr bwMode="auto">
          <a:xfrm>
            <a:off x="76200" y="76200"/>
            <a:ext cx="2057400" cy="1247123"/>
          </a:xfrm>
          <a:prstGeom prst="rect">
            <a:avLst/>
          </a:prstGeom>
          <a:noFill/>
        </p:spPr>
      </p:pic>
      <p:grpSp>
        <p:nvGrpSpPr>
          <p:cNvPr id="8" name="Group 7"/>
          <p:cNvGrpSpPr/>
          <p:nvPr/>
        </p:nvGrpSpPr>
        <p:grpSpPr>
          <a:xfrm>
            <a:off x="516467" y="914400"/>
            <a:ext cx="762000" cy="369332"/>
            <a:chOff x="533400" y="5920517"/>
            <a:chExt cx="762000" cy="369332"/>
          </a:xfrm>
        </p:grpSpPr>
        <p:sp>
          <p:nvSpPr>
            <p:cNvPr id="9" name="TextBox 8"/>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0" name="TextBox 9"/>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
        <p:nvSpPr>
          <p:cNvPr id="11" name="Footer Placeholder 3"/>
          <p:cNvSpPr txBox="1">
            <a:spLocks/>
          </p:cNvSpPr>
          <p:nvPr/>
        </p:nvSpPr>
        <p:spPr>
          <a:xfrm>
            <a:off x="228600" y="64166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2nd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sp>
        <p:nvSpPr>
          <p:cNvPr id="4" name="Rectangle 3"/>
          <p:cNvSpPr/>
          <p:nvPr/>
        </p:nvSpPr>
        <p:spPr>
          <a:xfrm>
            <a:off x="2286000" y="2828836"/>
            <a:ext cx="4572000" cy="1200329"/>
          </a:xfrm>
          <a:prstGeom prst="rect">
            <a:avLst/>
          </a:prstGeom>
        </p:spPr>
        <p:txBody>
          <a:bodyPr>
            <a:spAutoFit/>
          </a:bodyPr>
          <a:lstStyle/>
          <a:p>
            <a:r>
              <a:rPr lang="en-US" dirty="0" err="1"/>
              <a:t>zz</a:t>
            </a:r>
            <a:r>
              <a:rPr lang="en-US" dirty="0"/>
              <a:t>=</a:t>
            </a:r>
            <a:r>
              <a:rPr lang="en-US" dirty="0" err="1"/>
              <a:t>display_on_map</a:t>
            </a:r>
            <a:r>
              <a:rPr lang="en-US" dirty="0"/>
              <a:t>(pha2_all[2,wh],</a:t>
            </a:r>
            <a:r>
              <a:rPr lang="en-US" dirty="0" err="1"/>
              <a:t>int_lon_all</a:t>
            </a:r>
            <a:r>
              <a:rPr lang="en-US" dirty="0"/>
              <a:t>[</a:t>
            </a:r>
            <a:r>
              <a:rPr lang="en-US" dirty="0" err="1"/>
              <a:t>wh</a:t>
            </a:r>
            <a:r>
              <a:rPr lang="en-US" dirty="0"/>
              <a:t>],</a:t>
            </a:r>
            <a:r>
              <a:rPr lang="en-US" dirty="0" err="1"/>
              <a:t>int_lat_all</a:t>
            </a:r>
            <a:r>
              <a:rPr lang="en-US" dirty="0"/>
              <a:t>[</a:t>
            </a:r>
            <a:r>
              <a:rPr lang="en-US" dirty="0" err="1"/>
              <a:t>wh</a:t>
            </a:r>
            <a:r>
              <a:rPr lang="en-US" dirty="0"/>
              <a:t>],</a:t>
            </a:r>
            <a:r>
              <a:rPr lang="en-US" dirty="0" err="1"/>
              <a:t>size_deg,date_time_all</a:t>
            </a:r>
            <a:r>
              <a:rPr lang="en-US" dirty="0"/>
              <a:t>[</a:t>
            </a:r>
            <a:r>
              <a:rPr lang="en-US" dirty="0" err="1"/>
              <a:t>wh</a:t>
            </a:r>
            <a:r>
              <a:rPr lang="en-US" dirty="0"/>
              <a:t>],</a:t>
            </a:r>
            <a:r>
              <a:rPr lang="en-US" dirty="0" err="1"/>
              <a:t>hvu_all</a:t>
            </a:r>
            <a:r>
              <a:rPr lang="en-US" dirty="0"/>
              <a:t>[*,</a:t>
            </a:r>
            <a:r>
              <a:rPr lang="en-US" dirty="0" err="1"/>
              <a:t>wh</a:t>
            </a:r>
            <a:r>
              <a:rPr lang="en-US" dirty="0"/>
              <a:t>],</a:t>
            </a:r>
            <a:r>
              <a:rPr lang="en-US" dirty="0" err="1"/>
              <a:t>date_time_all</a:t>
            </a:r>
            <a:r>
              <a:rPr lang="en-US" dirty="0"/>
              <a:t>[</a:t>
            </a:r>
            <a:r>
              <a:rPr lang="en-US" dirty="0" err="1"/>
              <a:t>wh</a:t>
            </a:r>
            <a:r>
              <a:rPr lang="en-US" dirty="0"/>
              <a:t>], </a:t>
            </a:r>
            <a:r>
              <a:rPr lang="en-US" dirty="0" err="1"/>
              <a:t>dgi_all</a:t>
            </a:r>
            <a:r>
              <a:rPr lang="en-US" dirty="0"/>
              <a:t>[</a:t>
            </a:r>
            <a:r>
              <a:rPr lang="en-US" dirty="0" err="1"/>
              <a:t>wh</a:t>
            </a:r>
            <a:r>
              <a:rPr lang="en-US" dirty="0"/>
              <a:t>],region=[[-50,-15],[-30,-10]])</a:t>
            </a:r>
          </a:p>
        </p:txBody>
      </p:sp>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19" y="1676400"/>
            <a:ext cx="9072562"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1539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down)">
                                      <p:cBhvr>
                                        <p:cTn id="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9400" y="1600200"/>
            <a:ext cx="2057400" cy="4708525"/>
          </a:xfrm>
        </p:spPr>
        <p:txBody>
          <a:bodyPr/>
          <a:lstStyle/>
          <a:p>
            <a:endParaRPr lang="en-US" dirty="0"/>
          </a:p>
        </p:txBody>
      </p:sp>
      <p:sp>
        <p:nvSpPr>
          <p:cNvPr id="5" name="Title 1"/>
          <p:cNvSpPr txBox="1">
            <a:spLocks/>
          </p:cNvSpPr>
          <p:nvPr/>
        </p:nvSpPr>
        <p:spPr>
          <a:xfrm>
            <a:off x="457200" y="539044"/>
            <a:ext cx="8229600" cy="1143000"/>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solidFill>
                  <a:srgbClr val="FF0000"/>
                </a:solidFill>
                <a:effectLst>
                  <a:outerShdw blurRad="114300" dist="101600" dir="2700000" algn="tl" rotWithShape="0">
                    <a:srgbClr val="000000">
                      <a:alpha val="40000"/>
                    </a:srgbClr>
                  </a:outerShdw>
                </a:effectLst>
                <a:latin typeface="Arial" pitchFamily="34" charset="0"/>
                <a:ea typeface="+mj-ea"/>
                <a:cs typeface="Arial" pitchFamily="34" charset="0"/>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r>
              <a:rPr lang="pl-PL" sz="3200" dirty="0" smtClean="0"/>
              <a:t>Terrestrial </a:t>
            </a:r>
            <a:br>
              <a:rPr lang="pl-PL" sz="3200" dirty="0" smtClean="0"/>
            </a:br>
            <a:r>
              <a:rPr lang="pl-PL" sz="3200" dirty="0" smtClean="0"/>
              <a:t>0.5 keV emission S/C days</a:t>
            </a:r>
            <a:endParaRPr lang="en-US" sz="3200" dirty="0"/>
          </a:p>
        </p:txBody>
      </p:sp>
      <p:pic>
        <p:nvPicPr>
          <p:cNvPr id="6" name="Picture 2"/>
          <p:cNvPicPr>
            <a:picLocks noChangeAspect="1" noChangeArrowheads="1"/>
          </p:cNvPicPr>
          <p:nvPr/>
        </p:nvPicPr>
        <p:blipFill>
          <a:blip r:embed="rId2"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7" name="Picture 4" descr="C:\Documents and Settings\PP\Pulpit\poster_cospar_pp\eHeroes-logo.png"/>
          <p:cNvPicPr>
            <a:picLocks noChangeAspect="1" noChangeArrowheads="1"/>
          </p:cNvPicPr>
          <p:nvPr/>
        </p:nvPicPr>
        <p:blipFill>
          <a:blip r:embed="rId3" cstate="print"/>
          <a:srcRect/>
          <a:stretch>
            <a:fillRect/>
          </a:stretch>
        </p:blipFill>
        <p:spPr bwMode="auto">
          <a:xfrm>
            <a:off x="6936912" y="138165"/>
            <a:ext cx="619103" cy="870157"/>
          </a:xfrm>
          <a:prstGeom prst="rect">
            <a:avLst/>
          </a:prstGeom>
          <a:noFill/>
        </p:spPr>
      </p:pic>
      <p:pic>
        <p:nvPicPr>
          <p:cNvPr id="8" name="Picture 3" descr="C:\Documents and Settings\PP\Pulpit\Charkow\Logo_01.gif"/>
          <p:cNvPicPr>
            <a:picLocks noChangeAspect="1" noChangeArrowheads="1"/>
          </p:cNvPicPr>
          <p:nvPr/>
        </p:nvPicPr>
        <p:blipFill>
          <a:blip r:embed="rId4" cstate="print"/>
          <a:srcRect/>
          <a:stretch>
            <a:fillRect/>
          </a:stretch>
        </p:blipFill>
        <p:spPr bwMode="auto">
          <a:xfrm>
            <a:off x="76200" y="76200"/>
            <a:ext cx="2057400" cy="1247123"/>
          </a:xfrm>
          <a:prstGeom prst="rect">
            <a:avLst/>
          </a:prstGeom>
          <a:noFill/>
        </p:spPr>
      </p:pic>
      <p:grpSp>
        <p:nvGrpSpPr>
          <p:cNvPr id="9" name="Group 8"/>
          <p:cNvGrpSpPr/>
          <p:nvPr/>
        </p:nvGrpSpPr>
        <p:grpSpPr>
          <a:xfrm>
            <a:off x="516467" y="914400"/>
            <a:ext cx="762000" cy="369332"/>
            <a:chOff x="533400" y="5920517"/>
            <a:chExt cx="762000" cy="369332"/>
          </a:xfrm>
        </p:grpSpPr>
        <p:sp>
          <p:nvSpPr>
            <p:cNvPr id="10" name="TextBox 9"/>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1" name="TextBox 10"/>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
        <p:nvSpPr>
          <p:cNvPr id="13" name="Footer Placeholder 3"/>
          <p:cNvSpPr txBox="1">
            <a:spLocks/>
          </p:cNvSpPr>
          <p:nvPr/>
        </p:nvSpPr>
        <p:spPr>
          <a:xfrm>
            <a:off x="228600" y="6400800"/>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2nd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22" y="1590674"/>
            <a:ext cx="9044359" cy="4581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128196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9400" y="1600200"/>
            <a:ext cx="2057400" cy="4708525"/>
          </a:xfrm>
        </p:spPr>
        <p:txBody>
          <a:bodyPr/>
          <a:lstStyle/>
          <a:p>
            <a:endParaRPr lang="en-US" dirty="0"/>
          </a:p>
        </p:txBody>
      </p:sp>
      <p:sp>
        <p:nvSpPr>
          <p:cNvPr id="5" name="Title 1"/>
          <p:cNvSpPr txBox="1">
            <a:spLocks/>
          </p:cNvSpPr>
          <p:nvPr/>
        </p:nvSpPr>
        <p:spPr>
          <a:xfrm>
            <a:off x="457200" y="539044"/>
            <a:ext cx="8229600" cy="1143000"/>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solidFill>
                  <a:srgbClr val="FF0000"/>
                </a:solidFill>
                <a:effectLst>
                  <a:outerShdw blurRad="114300" dist="101600" dir="2700000" algn="tl" rotWithShape="0">
                    <a:srgbClr val="000000">
                      <a:alpha val="40000"/>
                    </a:srgbClr>
                  </a:outerShdw>
                </a:effectLst>
                <a:latin typeface="Arial" pitchFamily="34" charset="0"/>
                <a:ea typeface="+mj-ea"/>
                <a:cs typeface="Arial" pitchFamily="34" charset="0"/>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r>
              <a:rPr lang="pl-PL" sz="3200" dirty="0" smtClean="0"/>
              <a:t>Terrestrial </a:t>
            </a:r>
            <a:br>
              <a:rPr lang="pl-PL" sz="3200" dirty="0" smtClean="0"/>
            </a:br>
            <a:r>
              <a:rPr lang="pl-PL" sz="3200" dirty="0" smtClean="0"/>
              <a:t>1.5 -7 keV emission S/C nights</a:t>
            </a:r>
            <a:endParaRPr lang="en-US" sz="3200" dirty="0"/>
          </a:p>
        </p:txBody>
      </p:sp>
      <p:pic>
        <p:nvPicPr>
          <p:cNvPr id="6" name="Picture 2"/>
          <p:cNvPicPr>
            <a:picLocks noChangeAspect="1" noChangeArrowheads="1"/>
          </p:cNvPicPr>
          <p:nvPr/>
        </p:nvPicPr>
        <p:blipFill>
          <a:blip r:embed="rId2"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7" name="Picture 4" descr="C:\Documents and Settings\PP\Pulpit\poster_cospar_pp\eHeroes-logo.png"/>
          <p:cNvPicPr>
            <a:picLocks noChangeAspect="1" noChangeArrowheads="1"/>
          </p:cNvPicPr>
          <p:nvPr/>
        </p:nvPicPr>
        <p:blipFill>
          <a:blip r:embed="rId3" cstate="print"/>
          <a:srcRect/>
          <a:stretch>
            <a:fillRect/>
          </a:stretch>
        </p:blipFill>
        <p:spPr bwMode="auto">
          <a:xfrm>
            <a:off x="6936912" y="138165"/>
            <a:ext cx="619103" cy="870157"/>
          </a:xfrm>
          <a:prstGeom prst="rect">
            <a:avLst/>
          </a:prstGeom>
          <a:noFill/>
        </p:spPr>
      </p:pic>
      <p:pic>
        <p:nvPicPr>
          <p:cNvPr id="8" name="Picture 3" descr="C:\Documents and Settings\PP\Pulpit\Charkow\Logo_01.gif"/>
          <p:cNvPicPr>
            <a:picLocks noChangeAspect="1" noChangeArrowheads="1"/>
          </p:cNvPicPr>
          <p:nvPr/>
        </p:nvPicPr>
        <p:blipFill>
          <a:blip r:embed="rId4" cstate="print"/>
          <a:srcRect/>
          <a:stretch>
            <a:fillRect/>
          </a:stretch>
        </p:blipFill>
        <p:spPr bwMode="auto">
          <a:xfrm>
            <a:off x="76200" y="76200"/>
            <a:ext cx="2057400" cy="1247123"/>
          </a:xfrm>
          <a:prstGeom prst="rect">
            <a:avLst/>
          </a:prstGeom>
          <a:noFill/>
        </p:spPr>
      </p:pic>
      <p:grpSp>
        <p:nvGrpSpPr>
          <p:cNvPr id="9" name="Group 8"/>
          <p:cNvGrpSpPr/>
          <p:nvPr/>
        </p:nvGrpSpPr>
        <p:grpSpPr>
          <a:xfrm>
            <a:off x="516467" y="914400"/>
            <a:ext cx="762000" cy="369332"/>
            <a:chOff x="533400" y="5920517"/>
            <a:chExt cx="762000" cy="369332"/>
          </a:xfrm>
        </p:grpSpPr>
        <p:sp>
          <p:nvSpPr>
            <p:cNvPr id="10" name="TextBox 9"/>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1" name="TextBox 10"/>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
        <p:nvSpPr>
          <p:cNvPr id="13" name="Footer Placeholder 3"/>
          <p:cNvSpPr txBox="1">
            <a:spLocks/>
          </p:cNvSpPr>
          <p:nvPr/>
        </p:nvSpPr>
        <p:spPr>
          <a:xfrm>
            <a:off x="228600" y="6400800"/>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2nd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sp>
        <p:nvSpPr>
          <p:cNvPr id="2" name="Rectangle 1"/>
          <p:cNvSpPr/>
          <p:nvPr/>
        </p:nvSpPr>
        <p:spPr>
          <a:xfrm>
            <a:off x="2286000" y="2413338"/>
            <a:ext cx="4572000" cy="2031325"/>
          </a:xfrm>
          <a:prstGeom prst="rect">
            <a:avLst/>
          </a:prstGeom>
        </p:spPr>
        <p:txBody>
          <a:bodyPr>
            <a:spAutoFit/>
          </a:bodyPr>
          <a:lstStyle/>
          <a:p>
            <a:r>
              <a:rPr lang="en-US" dirty="0"/>
              <a:t> </a:t>
            </a:r>
            <a:r>
              <a:rPr lang="en-US" dirty="0" err="1"/>
              <a:t>zz</a:t>
            </a:r>
            <a:r>
              <a:rPr lang="en-US" dirty="0"/>
              <a:t>=</a:t>
            </a:r>
            <a:r>
              <a:rPr lang="en-US" dirty="0" err="1"/>
              <a:t>display_on_map</a:t>
            </a:r>
            <a:r>
              <a:rPr lang="en-US" dirty="0"/>
              <a:t>(total(pha2_all[7:25,wh],1),</a:t>
            </a:r>
            <a:r>
              <a:rPr lang="en-US" dirty="0" err="1"/>
              <a:t>int_lon_all</a:t>
            </a:r>
            <a:r>
              <a:rPr lang="en-US" dirty="0"/>
              <a:t>[</a:t>
            </a:r>
            <a:r>
              <a:rPr lang="en-US" dirty="0" err="1"/>
              <a:t>wh</a:t>
            </a:r>
            <a:r>
              <a:rPr lang="en-US" dirty="0"/>
              <a:t>],</a:t>
            </a:r>
            <a:r>
              <a:rPr lang="en-US" dirty="0" err="1"/>
              <a:t>int_lat_all</a:t>
            </a:r>
            <a:r>
              <a:rPr lang="en-US" dirty="0"/>
              <a:t>[</a:t>
            </a:r>
            <a:r>
              <a:rPr lang="en-US" dirty="0" err="1"/>
              <a:t>wh</a:t>
            </a:r>
            <a:r>
              <a:rPr lang="en-US" dirty="0"/>
              <a:t>],</a:t>
            </a:r>
            <a:r>
              <a:rPr lang="en-US" dirty="0" err="1"/>
              <a:t>size_deg,date_time_all</a:t>
            </a:r>
            <a:r>
              <a:rPr lang="en-US" dirty="0"/>
              <a:t>[</a:t>
            </a:r>
            <a:r>
              <a:rPr lang="en-US" dirty="0" err="1"/>
              <a:t>wh</a:t>
            </a:r>
            <a:r>
              <a:rPr lang="en-US" dirty="0"/>
              <a:t>],</a:t>
            </a:r>
            <a:r>
              <a:rPr lang="en-US" dirty="0" err="1"/>
              <a:t>hvu_all</a:t>
            </a:r>
            <a:r>
              <a:rPr lang="en-US" dirty="0"/>
              <a:t>[*,</a:t>
            </a:r>
            <a:r>
              <a:rPr lang="en-US" dirty="0" err="1"/>
              <a:t>wh</a:t>
            </a:r>
            <a:r>
              <a:rPr lang="en-US" dirty="0"/>
              <a:t>],</a:t>
            </a:r>
            <a:r>
              <a:rPr lang="en-US" dirty="0" err="1"/>
              <a:t>date_time_all</a:t>
            </a:r>
            <a:r>
              <a:rPr lang="en-US" dirty="0"/>
              <a:t>[</a:t>
            </a:r>
            <a:r>
              <a:rPr lang="en-US" dirty="0" err="1"/>
              <a:t>wh</a:t>
            </a:r>
            <a:r>
              <a:rPr lang="en-US" dirty="0"/>
              <a:t>], </a:t>
            </a:r>
            <a:r>
              <a:rPr lang="en-US" dirty="0" err="1"/>
              <a:t>dgi_all</a:t>
            </a:r>
            <a:r>
              <a:rPr lang="en-US" dirty="0"/>
              <a:t>[</a:t>
            </a:r>
            <a:r>
              <a:rPr lang="en-US" dirty="0" err="1"/>
              <a:t>wh</a:t>
            </a:r>
            <a:r>
              <a:rPr lang="en-US" dirty="0"/>
              <a:t>],region=[[-50,-15],[-30,-10]])</a:t>
            </a:r>
          </a:p>
          <a:p>
            <a:r>
              <a:rPr lang="en-US" dirty="0"/>
              <a:t> </a:t>
            </a: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02" y="1595437"/>
            <a:ext cx="9096498" cy="4595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03" y="1600200"/>
            <a:ext cx="9074866" cy="4591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4033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wipe(down)">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pl-PL" sz="3600" dirty="0" smtClean="0"/>
              <a:t>31</a:t>
            </a:r>
            <a:r>
              <a:rPr lang="pl-PL" sz="3600" baseline="30000" dirty="0" smtClean="0"/>
              <a:t>st</a:t>
            </a:r>
            <a:r>
              <a:rPr lang="pl-PL" sz="3600" dirty="0" smtClean="0"/>
              <a:t> bin 1 x 1 deg resolution</a:t>
            </a:r>
            <a:endParaRPr lang="en-US" sz="3600" dirty="0"/>
          </a:p>
        </p:txBody>
      </p:sp>
      <p:pic>
        <p:nvPicPr>
          <p:cNvPr id="8194" name="Picture 2" descr="Inline images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52" y="1501033"/>
            <a:ext cx="8950575" cy="45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3"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5" name="Picture 4" descr="C:\Documents and Settings\PP\Pulpit\poster_cospar_pp\eHeroes-logo.png"/>
          <p:cNvPicPr>
            <a:picLocks noChangeAspect="1" noChangeArrowheads="1"/>
          </p:cNvPicPr>
          <p:nvPr/>
        </p:nvPicPr>
        <p:blipFill>
          <a:blip r:embed="rId4" cstate="print"/>
          <a:srcRect/>
          <a:stretch>
            <a:fillRect/>
          </a:stretch>
        </p:blipFill>
        <p:spPr bwMode="auto">
          <a:xfrm>
            <a:off x="6936912" y="138165"/>
            <a:ext cx="619103" cy="870157"/>
          </a:xfrm>
          <a:prstGeom prst="rect">
            <a:avLst/>
          </a:prstGeom>
          <a:noFill/>
        </p:spPr>
      </p:pic>
      <p:pic>
        <p:nvPicPr>
          <p:cNvPr id="6" name="Picture 3" descr="C:\Documents and Settings\PP\Pulpit\Charkow\Logo_01.gif"/>
          <p:cNvPicPr>
            <a:picLocks noChangeAspect="1" noChangeArrowheads="1"/>
          </p:cNvPicPr>
          <p:nvPr/>
        </p:nvPicPr>
        <p:blipFill>
          <a:blip r:embed="rId5" cstate="print"/>
          <a:srcRect/>
          <a:stretch>
            <a:fillRect/>
          </a:stretch>
        </p:blipFill>
        <p:spPr bwMode="auto">
          <a:xfrm>
            <a:off x="76200" y="76200"/>
            <a:ext cx="2057400" cy="1247123"/>
          </a:xfrm>
          <a:prstGeom prst="rect">
            <a:avLst/>
          </a:prstGeom>
          <a:noFill/>
        </p:spPr>
      </p:pic>
      <p:grpSp>
        <p:nvGrpSpPr>
          <p:cNvPr id="7" name="Group 6"/>
          <p:cNvGrpSpPr/>
          <p:nvPr/>
        </p:nvGrpSpPr>
        <p:grpSpPr>
          <a:xfrm>
            <a:off x="516467" y="914400"/>
            <a:ext cx="762000" cy="369332"/>
            <a:chOff x="533400" y="5920517"/>
            <a:chExt cx="762000" cy="369332"/>
          </a:xfrm>
        </p:grpSpPr>
        <p:sp>
          <p:nvSpPr>
            <p:cNvPr id="8" name="TextBox 7"/>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9" name="TextBox 8"/>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Tree>
    <p:extLst>
      <p:ext uri="{BB962C8B-B14F-4D97-AF65-F5344CB8AC3E}">
        <p14:creationId xmlns:p14="http://schemas.microsoft.com/office/powerpoint/2010/main" val="22500343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pl-PL" dirty="0" smtClean="0"/>
              <a:t>Hidden bins correlations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33198"/>
            <a:ext cx="4618856" cy="4943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1505055"/>
            <a:ext cx="3321744" cy="2688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5922" y="4131940"/>
            <a:ext cx="3288203" cy="226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ooter Placeholder 3"/>
          <p:cNvSpPr txBox="1">
            <a:spLocks/>
          </p:cNvSpPr>
          <p:nvPr/>
        </p:nvSpPr>
        <p:spPr>
          <a:xfrm>
            <a:off x="228600" y="64166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2nd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pic>
        <p:nvPicPr>
          <p:cNvPr id="7" name="Picture 2"/>
          <p:cNvPicPr>
            <a:picLocks noChangeAspect="1" noChangeArrowheads="1"/>
          </p:cNvPicPr>
          <p:nvPr/>
        </p:nvPicPr>
        <p:blipFill>
          <a:blip r:embed="rId5"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8" name="Picture 4" descr="C:\Documents and Settings\PP\Pulpit\poster_cospar_pp\eHeroes-logo.png"/>
          <p:cNvPicPr>
            <a:picLocks noChangeAspect="1" noChangeArrowheads="1"/>
          </p:cNvPicPr>
          <p:nvPr/>
        </p:nvPicPr>
        <p:blipFill>
          <a:blip r:embed="rId6" cstate="print"/>
          <a:srcRect/>
          <a:stretch>
            <a:fillRect/>
          </a:stretch>
        </p:blipFill>
        <p:spPr bwMode="auto">
          <a:xfrm>
            <a:off x="6936912" y="138165"/>
            <a:ext cx="619103" cy="870157"/>
          </a:xfrm>
          <a:prstGeom prst="rect">
            <a:avLst/>
          </a:prstGeom>
          <a:noFill/>
        </p:spPr>
      </p:pic>
      <p:pic>
        <p:nvPicPr>
          <p:cNvPr id="9" name="Picture 3" descr="C:\Documents and Settings\PP\Pulpit\Charkow\Logo_01.gif"/>
          <p:cNvPicPr>
            <a:picLocks noChangeAspect="1" noChangeArrowheads="1"/>
          </p:cNvPicPr>
          <p:nvPr/>
        </p:nvPicPr>
        <p:blipFill>
          <a:blip r:embed="rId7" cstate="print"/>
          <a:srcRect/>
          <a:stretch>
            <a:fillRect/>
          </a:stretch>
        </p:blipFill>
        <p:spPr bwMode="auto">
          <a:xfrm>
            <a:off x="76200" y="76200"/>
            <a:ext cx="2057400" cy="1247123"/>
          </a:xfrm>
          <a:prstGeom prst="rect">
            <a:avLst/>
          </a:prstGeom>
          <a:noFill/>
        </p:spPr>
      </p:pic>
      <p:grpSp>
        <p:nvGrpSpPr>
          <p:cNvPr id="10" name="Group 9"/>
          <p:cNvGrpSpPr/>
          <p:nvPr/>
        </p:nvGrpSpPr>
        <p:grpSpPr>
          <a:xfrm>
            <a:off x="516467" y="914400"/>
            <a:ext cx="762000" cy="369332"/>
            <a:chOff x="533400" y="5920517"/>
            <a:chExt cx="762000" cy="369332"/>
          </a:xfrm>
        </p:grpSpPr>
        <p:sp>
          <p:nvSpPr>
            <p:cNvPr id="11" name="TextBox 10"/>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2" name="TextBox 11"/>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Tree>
    <p:extLst>
      <p:ext uri="{BB962C8B-B14F-4D97-AF65-F5344CB8AC3E}">
        <p14:creationId xmlns:p14="http://schemas.microsoft.com/office/powerpoint/2010/main" val="277680263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normAutofit fontScale="90000"/>
          </a:bodyPr>
          <a:lstStyle/>
          <a:p>
            <a:r>
              <a:rPr lang="pl-PL" dirty="0" smtClean="0"/>
              <a:t>Hidenn bins </a:t>
            </a:r>
            <a:br>
              <a:rPr lang="pl-PL" dirty="0" smtClean="0"/>
            </a:br>
            <a:r>
              <a:rPr lang="pl-PL" dirty="0" smtClean="0">
                <a:solidFill>
                  <a:schemeClr val="bg1"/>
                </a:solidFill>
              </a:rPr>
              <a:t>day</a:t>
            </a:r>
            <a:r>
              <a:rPr lang="pl-PL" dirty="0" smtClean="0"/>
              <a:t> vs </a:t>
            </a:r>
            <a:r>
              <a:rPr lang="pl-PL" dirty="0" smtClean="0">
                <a:solidFill>
                  <a:srgbClr val="0000FF"/>
                </a:solidFill>
              </a:rPr>
              <a:t>night</a:t>
            </a:r>
            <a:r>
              <a:rPr lang="pl-PL" dirty="0" smtClean="0"/>
              <a:t> chan 0</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05899"/>
            <a:ext cx="6172200" cy="5126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9372600" y="3657600"/>
            <a:ext cx="8748464" cy="646331"/>
          </a:xfrm>
          <a:prstGeom prst="rect">
            <a:avLst/>
          </a:prstGeom>
        </p:spPr>
        <p:txBody>
          <a:bodyPr wrap="square">
            <a:spAutoFit/>
          </a:bodyPr>
          <a:lstStyle/>
          <a:p>
            <a:r>
              <a:rPr lang="en-US" b="1" dirty="0"/>
              <a:t>plot,alog10(wi0_pl[</a:t>
            </a:r>
            <a:r>
              <a:rPr lang="en-US" b="1" dirty="0" err="1"/>
              <a:t>wh_sp_day</a:t>
            </a:r>
            <a:r>
              <a:rPr lang="en-US" b="1" dirty="0"/>
              <a:t>]),alog10(wi0_ph[</a:t>
            </a:r>
            <a:r>
              <a:rPr lang="en-US" b="1" dirty="0" err="1"/>
              <a:t>wh_sp_day</a:t>
            </a:r>
            <a:r>
              <a:rPr lang="en-US" b="1" dirty="0"/>
              <a:t>]),</a:t>
            </a:r>
            <a:r>
              <a:rPr lang="en-US" b="1" dirty="0" err="1"/>
              <a:t>psym</a:t>
            </a:r>
            <a:r>
              <a:rPr lang="en-US" b="1" dirty="0"/>
              <a:t>=3</a:t>
            </a:r>
          </a:p>
          <a:p>
            <a:r>
              <a:rPr lang="en-US" dirty="0"/>
              <a:t>IDL&gt; </a:t>
            </a:r>
            <a:r>
              <a:rPr lang="en-US" b="1" dirty="0"/>
              <a:t>oplot,alog10(wi0_pl[</a:t>
            </a:r>
            <a:r>
              <a:rPr lang="en-US" b="1" dirty="0" err="1"/>
              <a:t>wh_sp_night</a:t>
            </a:r>
            <a:r>
              <a:rPr lang="en-US" b="1" dirty="0"/>
              <a:t>]),alog10(wi0_ph[</a:t>
            </a:r>
            <a:r>
              <a:rPr lang="en-US" b="1" dirty="0" err="1"/>
              <a:t>wh_sp_night</a:t>
            </a:r>
            <a:r>
              <a:rPr lang="en-US" b="1" dirty="0"/>
              <a:t>]),</a:t>
            </a:r>
            <a:r>
              <a:rPr lang="en-US" b="1" dirty="0" err="1"/>
              <a:t>psym</a:t>
            </a:r>
            <a:r>
              <a:rPr lang="en-US" b="1" dirty="0"/>
              <a:t>=3,color=45</a:t>
            </a:r>
            <a:endParaRPr lang="en-US" dirty="0"/>
          </a:p>
        </p:txBody>
      </p:sp>
      <p:sp>
        <p:nvSpPr>
          <p:cNvPr id="5" name="Footer Placeholder 3"/>
          <p:cNvSpPr txBox="1">
            <a:spLocks/>
          </p:cNvSpPr>
          <p:nvPr/>
        </p:nvSpPr>
        <p:spPr>
          <a:xfrm>
            <a:off x="228600" y="64166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2nd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pic>
        <p:nvPicPr>
          <p:cNvPr id="6" name="Picture 2"/>
          <p:cNvPicPr>
            <a:picLocks noChangeAspect="1" noChangeArrowheads="1"/>
          </p:cNvPicPr>
          <p:nvPr/>
        </p:nvPicPr>
        <p:blipFill>
          <a:blip r:embed="rId3"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7" name="Picture 4" descr="C:\Documents and Settings\PP\Pulpit\poster_cospar_pp\eHeroes-logo.png"/>
          <p:cNvPicPr>
            <a:picLocks noChangeAspect="1" noChangeArrowheads="1"/>
          </p:cNvPicPr>
          <p:nvPr/>
        </p:nvPicPr>
        <p:blipFill>
          <a:blip r:embed="rId4" cstate="print"/>
          <a:srcRect/>
          <a:stretch>
            <a:fillRect/>
          </a:stretch>
        </p:blipFill>
        <p:spPr bwMode="auto">
          <a:xfrm>
            <a:off x="6936912" y="138165"/>
            <a:ext cx="619103" cy="870157"/>
          </a:xfrm>
          <a:prstGeom prst="rect">
            <a:avLst/>
          </a:prstGeom>
          <a:noFill/>
        </p:spPr>
      </p:pic>
      <p:pic>
        <p:nvPicPr>
          <p:cNvPr id="8" name="Picture 3" descr="C:\Documents and Settings\PP\Pulpit\Charkow\Logo_01.gif"/>
          <p:cNvPicPr>
            <a:picLocks noChangeAspect="1" noChangeArrowheads="1"/>
          </p:cNvPicPr>
          <p:nvPr/>
        </p:nvPicPr>
        <p:blipFill>
          <a:blip r:embed="rId5" cstate="print"/>
          <a:srcRect/>
          <a:stretch>
            <a:fillRect/>
          </a:stretch>
        </p:blipFill>
        <p:spPr bwMode="auto">
          <a:xfrm>
            <a:off x="76200" y="76200"/>
            <a:ext cx="2057400" cy="1247123"/>
          </a:xfrm>
          <a:prstGeom prst="rect">
            <a:avLst/>
          </a:prstGeom>
          <a:noFill/>
        </p:spPr>
      </p:pic>
      <p:grpSp>
        <p:nvGrpSpPr>
          <p:cNvPr id="9" name="Group 8"/>
          <p:cNvGrpSpPr/>
          <p:nvPr/>
        </p:nvGrpSpPr>
        <p:grpSpPr>
          <a:xfrm>
            <a:off x="516467" y="914400"/>
            <a:ext cx="762000" cy="369332"/>
            <a:chOff x="533400" y="5920517"/>
            <a:chExt cx="762000" cy="369332"/>
          </a:xfrm>
        </p:grpSpPr>
        <p:sp>
          <p:nvSpPr>
            <p:cNvPr id="10" name="TextBox 9"/>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1" name="TextBox 10"/>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Tree>
    <p:extLst>
      <p:ext uri="{BB962C8B-B14F-4D97-AF65-F5344CB8AC3E}">
        <p14:creationId xmlns:p14="http://schemas.microsoft.com/office/powerpoint/2010/main" val="422752209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229600" cy="1143000"/>
          </a:xfrm>
        </p:spPr>
        <p:txBody>
          <a:bodyPr>
            <a:normAutofit/>
          </a:bodyPr>
          <a:lstStyle/>
          <a:p>
            <a:r>
              <a:rPr lang="pl-PL" sz="3600" dirty="0" smtClean="0"/>
              <a:t>High hidden chan 0</a:t>
            </a:r>
            <a:endParaRPr lang="en-US" sz="3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15" y="1752600"/>
            <a:ext cx="9051985" cy="4561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C:\Documents and Settings\PP\Pulpit\poster_cospar_pp\eHeroes-logo.png"/>
          <p:cNvPicPr>
            <a:picLocks noChangeAspect="1" noChangeArrowheads="1"/>
          </p:cNvPicPr>
          <p:nvPr/>
        </p:nvPicPr>
        <p:blipFill>
          <a:blip r:embed="rId3" cstate="print"/>
          <a:srcRect/>
          <a:stretch>
            <a:fillRect/>
          </a:stretch>
        </p:blipFill>
        <p:spPr bwMode="auto">
          <a:xfrm>
            <a:off x="7013112" y="138165"/>
            <a:ext cx="619103" cy="870157"/>
          </a:xfrm>
          <a:prstGeom prst="rect">
            <a:avLst/>
          </a:prstGeom>
          <a:noFill/>
        </p:spPr>
      </p:pic>
      <p:pic>
        <p:nvPicPr>
          <p:cNvPr id="7" name="Picture 3" descr="C:\Documents and Settings\PP\Pulpit\Charkow\Logo_01.gif"/>
          <p:cNvPicPr>
            <a:picLocks noChangeAspect="1" noChangeArrowheads="1"/>
          </p:cNvPicPr>
          <p:nvPr/>
        </p:nvPicPr>
        <p:blipFill>
          <a:blip r:embed="rId4" cstate="print"/>
          <a:srcRect/>
          <a:stretch>
            <a:fillRect/>
          </a:stretch>
        </p:blipFill>
        <p:spPr bwMode="auto">
          <a:xfrm>
            <a:off x="152400" y="76200"/>
            <a:ext cx="2057400" cy="1247123"/>
          </a:xfrm>
          <a:prstGeom prst="rect">
            <a:avLst/>
          </a:prstGeom>
          <a:noFill/>
        </p:spPr>
      </p:pic>
      <p:grpSp>
        <p:nvGrpSpPr>
          <p:cNvPr id="8" name="Group 7"/>
          <p:cNvGrpSpPr/>
          <p:nvPr/>
        </p:nvGrpSpPr>
        <p:grpSpPr>
          <a:xfrm>
            <a:off x="592667" y="914400"/>
            <a:ext cx="762000" cy="369332"/>
            <a:chOff x="533400" y="5920517"/>
            <a:chExt cx="762000" cy="369332"/>
          </a:xfrm>
        </p:grpSpPr>
        <p:sp>
          <p:nvSpPr>
            <p:cNvPr id="9" name="TextBox 8"/>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0" name="TextBox 9"/>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pic>
        <p:nvPicPr>
          <p:cNvPr id="11" name="Picture 2"/>
          <p:cNvPicPr>
            <a:picLocks noChangeAspect="1" noChangeArrowheads="1"/>
          </p:cNvPicPr>
          <p:nvPr/>
        </p:nvPicPr>
        <p:blipFill>
          <a:blip r:embed="rId5" cstate="print"/>
          <a:srcRect/>
          <a:stretch>
            <a:fillRect/>
          </a:stretch>
        </p:blipFill>
        <p:spPr bwMode="auto">
          <a:xfrm>
            <a:off x="7698912" y="138166"/>
            <a:ext cx="1292688" cy="870157"/>
          </a:xfrm>
          <a:prstGeom prst="rect">
            <a:avLst/>
          </a:prstGeom>
          <a:noFill/>
          <a:ln w="9525">
            <a:noFill/>
            <a:miter lim="800000"/>
            <a:headEnd/>
            <a:tailEnd/>
          </a:ln>
          <a:effectLst/>
        </p:spPr>
      </p:pic>
    </p:spTree>
    <p:extLst>
      <p:ext uri="{BB962C8B-B14F-4D97-AF65-F5344CB8AC3E}">
        <p14:creationId xmlns:p14="http://schemas.microsoft.com/office/powerpoint/2010/main" val="121073629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normAutofit/>
          </a:bodyPr>
          <a:lstStyle/>
          <a:p>
            <a:r>
              <a:rPr lang="pl-PL" sz="3600" dirty="0" smtClean="0"/>
              <a:t>CORONAS-F operation</a:t>
            </a:r>
            <a:endParaRPr lang="en-US" sz="3600" dirty="0"/>
          </a:p>
        </p:txBody>
      </p:sp>
      <p:sp>
        <p:nvSpPr>
          <p:cNvPr id="5" name="Content Placeholder 4"/>
          <p:cNvSpPr>
            <a:spLocks noGrp="1"/>
          </p:cNvSpPr>
          <p:nvPr>
            <p:ph idx="1"/>
          </p:nvPr>
        </p:nvSpPr>
        <p:spPr>
          <a:xfrm>
            <a:off x="7086600" y="1600200"/>
            <a:ext cx="1600200" cy="4708525"/>
          </a:xfrm>
        </p:spPr>
        <p:txBody>
          <a:bodyPr/>
          <a:lstStyle/>
          <a:p>
            <a:endParaRPr lang="en-US" dirty="0"/>
          </a:p>
        </p:txBody>
      </p:sp>
      <p:sp>
        <p:nvSpPr>
          <p:cNvPr id="8" name="Footer Placeholder 3"/>
          <p:cNvSpPr txBox="1">
            <a:spLocks/>
          </p:cNvSpPr>
          <p:nvPr/>
        </p:nvSpPr>
        <p:spPr>
          <a:xfrm>
            <a:off x="228600" y="64166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2nd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sp>
        <p:nvSpPr>
          <p:cNvPr id="6" name="Text Box 2"/>
          <p:cNvSpPr txBox="1">
            <a:spLocks noChangeArrowheads="1"/>
          </p:cNvSpPr>
          <p:nvPr/>
        </p:nvSpPr>
        <p:spPr bwMode="auto">
          <a:xfrm>
            <a:off x="4624388" y="2871788"/>
            <a:ext cx="2012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pl-PL" sz="2400">
                <a:solidFill>
                  <a:schemeClr val="bg1"/>
                </a:solidFill>
              </a:rPr>
              <a:t>CORONAS-F</a:t>
            </a:r>
            <a:endParaRPr lang="pl-PL" altLang="pl-PL" sz="2400">
              <a:solidFill>
                <a:schemeClr val="bg1"/>
              </a:solidFill>
            </a:endParaRP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3438" y="2667000"/>
            <a:ext cx="3836987"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descr="Launch_composite"/>
          <p:cNvPicPr>
            <a:picLocks noChangeAspect="1" noChangeArrowheads="1"/>
          </p:cNvPicPr>
          <p:nvPr/>
        </p:nvPicPr>
        <p:blipFill>
          <a:blip r:embed="rId3">
            <a:extLst>
              <a:ext uri="{28A0092B-C50C-407E-A947-70E740481C1C}">
                <a14:useLocalDpi xmlns:a14="http://schemas.microsoft.com/office/drawing/2010/main" val="0"/>
              </a:ext>
            </a:extLst>
          </a:blip>
          <a:srcRect r="38197"/>
          <a:stretch>
            <a:fillRect/>
          </a:stretch>
        </p:blipFill>
        <p:spPr bwMode="auto">
          <a:xfrm>
            <a:off x="395288" y="1412875"/>
            <a:ext cx="4105275" cy="43211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ChangeArrowheads="1"/>
          </p:cNvSpPr>
          <p:nvPr/>
        </p:nvSpPr>
        <p:spPr bwMode="auto">
          <a:xfrm>
            <a:off x="4643438" y="1341438"/>
            <a:ext cx="3024187"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pl-PL" b="1" dirty="0">
                <a:solidFill>
                  <a:srgbClr val="FFFF00"/>
                </a:solidFill>
              </a:rPr>
              <a:t>31 July </a:t>
            </a:r>
            <a:r>
              <a:rPr lang="pl-PL" altLang="pl-PL" b="1" dirty="0" smtClean="0">
                <a:solidFill>
                  <a:srgbClr val="FFFF00"/>
                </a:solidFill>
              </a:rPr>
              <a:t>2001-Dec. 2006</a:t>
            </a:r>
            <a:endParaRPr lang="en-US" altLang="pl-PL" b="1" dirty="0">
              <a:solidFill>
                <a:srgbClr val="FFFF00"/>
              </a:solidFill>
            </a:endParaRPr>
          </a:p>
          <a:p>
            <a:r>
              <a:rPr lang="pl-PL" altLang="pl-PL" b="1" dirty="0">
                <a:solidFill>
                  <a:srgbClr val="FFFF00"/>
                </a:solidFill>
              </a:rPr>
              <a:t>polar orbit, 95min, </a:t>
            </a:r>
            <a:endParaRPr lang="en-US" altLang="pl-PL" b="1" dirty="0">
              <a:solidFill>
                <a:srgbClr val="FFFF00"/>
              </a:solidFill>
            </a:endParaRPr>
          </a:p>
          <a:p>
            <a:r>
              <a:rPr lang="pl-PL" altLang="pl-PL" b="1" dirty="0">
                <a:solidFill>
                  <a:srgbClr val="FFFF00"/>
                </a:solidFill>
              </a:rPr>
              <a:t>~500 km</a:t>
            </a:r>
            <a:endParaRPr lang="en-GB" altLang="pl-PL" b="1" dirty="0">
              <a:solidFill>
                <a:srgbClr val="FFFF00"/>
              </a:solidFill>
            </a:endParaRPr>
          </a:p>
          <a:p>
            <a:r>
              <a:rPr lang="pl-PL" altLang="pl-PL" b="1" dirty="0">
                <a:solidFill>
                  <a:srgbClr val="FFFF00"/>
                </a:solidFill>
              </a:rPr>
              <a:t>semi-Sun-synchronous</a:t>
            </a:r>
            <a:endParaRPr lang="en-GB" altLang="pl-PL" b="1" dirty="0">
              <a:solidFill>
                <a:srgbClr val="FFFF00"/>
              </a:solidFill>
            </a:endParaRPr>
          </a:p>
        </p:txBody>
      </p:sp>
      <p:sp>
        <p:nvSpPr>
          <p:cNvPr id="11" name="Oval 7"/>
          <p:cNvSpPr>
            <a:spLocks noChangeArrowheads="1"/>
          </p:cNvSpPr>
          <p:nvPr/>
        </p:nvSpPr>
        <p:spPr bwMode="auto">
          <a:xfrm>
            <a:off x="7286625" y="1339850"/>
            <a:ext cx="866775" cy="9366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GB" altLang="pl-PL" sz="2400">
              <a:solidFill>
                <a:schemeClr val="tx1"/>
              </a:solidFill>
              <a:latin typeface="Times New Roman" pitchFamily="18" charset="0"/>
            </a:endParaRPr>
          </a:p>
        </p:txBody>
      </p:sp>
      <p:sp>
        <p:nvSpPr>
          <p:cNvPr id="12" name="Rectangle 8"/>
          <p:cNvSpPr>
            <a:spLocks noChangeArrowheads="1"/>
          </p:cNvSpPr>
          <p:nvPr/>
        </p:nvSpPr>
        <p:spPr bwMode="auto">
          <a:xfrm>
            <a:off x="7575550" y="1652588"/>
            <a:ext cx="288925" cy="311150"/>
          </a:xfrm>
          <a:prstGeom prst="rect">
            <a:avLst/>
          </a:prstGeom>
          <a:noFill/>
          <a:ln w="1905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Text Box 9"/>
          <p:cNvSpPr txBox="1">
            <a:spLocks noChangeArrowheads="1"/>
          </p:cNvSpPr>
          <p:nvPr/>
        </p:nvSpPr>
        <p:spPr bwMode="auto">
          <a:xfrm>
            <a:off x="7654925" y="1681163"/>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pl-PL" sz="2400">
                <a:solidFill>
                  <a:schemeClr val="bg2"/>
                </a:solidFill>
                <a:latin typeface="Times New Roman" pitchFamily="18" charset="0"/>
              </a:rPr>
              <a:t>x</a:t>
            </a:r>
            <a:endParaRPr lang="en-GB" altLang="pl-PL" sz="2400">
              <a:solidFill>
                <a:schemeClr val="tx1"/>
              </a:solidFill>
              <a:latin typeface="Times New Roman" pitchFamily="18" charset="0"/>
            </a:endParaRPr>
          </a:p>
        </p:txBody>
      </p:sp>
      <p:sp>
        <p:nvSpPr>
          <p:cNvPr id="14" name="Line 10"/>
          <p:cNvSpPr>
            <a:spLocks noChangeShapeType="1"/>
          </p:cNvSpPr>
          <p:nvPr/>
        </p:nvSpPr>
        <p:spPr bwMode="auto">
          <a:xfrm>
            <a:off x="7092950" y="1339850"/>
            <a:ext cx="1511300" cy="728663"/>
          </a:xfrm>
          <a:prstGeom prst="line">
            <a:avLst/>
          </a:prstGeom>
          <a:noFill/>
          <a:ln w="28575">
            <a:solidFill>
              <a:schemeClr val="fo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1"/>
          <p:cNvSpPr>
            <a:spLocks noChangeShapeType="1"/>
          </p:cNvSpPr>
          <p:nvPr/>
        </p:nvSpPr>
        <p:spPr bwMode="auto">
          <a:xfrm flipV="1">
            <a:off x="7092950" y="1720850"/>
            <a:ext cx="1479550" cy="417513"/>
          </a:xfrm>
          <a:prstGeom prst="line">
            <a:avLst/>
          </a:prstGeom>
          <a:noFill/>
          <a:ln w="28575">
            <a:solidFill>
              <a:schemeClr val="fo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Freeform 12"/>
          <p:cNvSpPr>
            <a:spLocks/>
          </p:cNvSpPr>
          <p:nvPr/>
        </p:nvSpPr>
        <p:spPr bwMode="auto">
          <a:xfrm>
            <a:off x="7580313" y="1652588"/>
            <a:ext cx="290512" cy="311150"/>
          </a:xfrm>
          <a:custGeom>
            <a:avLst/>
            <a:gdLst>
              <a:gd name="T0" fmla="*/ 0 w 432"/>
              <a:gd name="T1" fmla="*/ 288 h 432"/>
              <a:gd name="T2" fmla="*/ 432 w 432"/>
              <a:gd name="T3" fmla="*/ 200 h 432"/>
              <a:gd name="T4" fmla="*/ 184 w 432"/>
              <a:gd name="T5" fmla="*/ 0 h 432"/>
              <a:gd name="T6" fmla="*/ 40 w 432"/>
              <a:gd name="T7" fmla="*/ 432 h 432"/>
              <a:gd name="T8" fmla="*/ 424 w 432"/>
              <a:gd name="T9" fmla="*/ 288 h 432"/>
            </a:gdLst>
            <a:ahLst/>
            <a:cxnLst>
              <a:cxn ang="0">
                <a:pos x="T0" y="T1"/>
              </a:cxn>
              <a:cxn ang="0">
                <a:pos x="T2" y="T3"/>
              </a:cxn>
              <a:cxn ang="0">
                <a:pos x="T4" y="T5"/>
              </a:cxn>
              <a:cxn ang="0">
                <a:pos x="T6" y="T7"/>
              </a:cxn>
              <a:cxn ang="0">
                <a:pos x="T8" y="T9"/>
              </a:cxn>
            </a:cxnLst>
            <a:rect l="0" t="0" r="r" b="b"/>
            <a:pathLst>
              <a:path w="432" h="432">
                <a:moveTo>
                  <a:pt x="0" y="288"/>
                </a:moveTo>
                <a:cubicBezTo>
                  <a:pt x="428" y="191"/>
                  <a:pt x="322" y="90"/>
                  <a:pt x="432" y="200"/>
                </a:cubicBezTo>
                <a:lnTo>
                  <a:pt x="184" y="0"/>
                </a:lnTo>
                <a:lnTo>
                  <a:pt x="40" y="432"/>
                </a:lnTo>
                <a:lnTo>
                  <a:pt x="424" y="288"/>
                </a:lnTo>
              </a:path>
            </a:pathLst>
          </a:custGeom>
          <a:noFill/>
          <a:ln w="28575" cmpd="sng">
            <a:solidFill>
              <a:srgbClr val="33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Oval 13"/>
          <p:cNvSpPr>
            <a:spLocks noChangeArrowheads="1"/>
          </p:cNvSpPr>
          <p:nvPr/>
        </p:nvSpPr>
        <p:spPr bwMode="auto">
          <a:xfrm>
            <a:off x="7639050" y="1720850"/>
            <a:ext cx="65088" cy="6985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Text Box 14"/>
          <p:cNvSpPr txBox="1">
            <a:spLocks noChangeArrowheads="1"/>
          </p:cNvSpPr>
          <p:nvPr/>
        </p:nvSpPr>
        <p:spPr bwMode="auto">
          <a:xfrm>
            <a:off x="7524750" y="1989138"/>
            <a:ext cx="4222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pl-PL" sz="1600" b="1">
                <a:solidFill>
                  <a:schemeClr val="bg2"/>
                </a:solidFill>
                <a:latin typeface="Times New Roman" pitchFamily="18" charset="0"/>
              </a:rPr>
              <a:t>10</a:t>
            </a:r>
            <a:r>
              <a:rPr lang="en-GB" altLang="pl-PL" sz="1600" b="1" baseline="30000">
                <a:solidFill>
                  <a:schemeClr val="bg2"/>
                </a:solidFill>
                <a:latin typeface="Times New Roman" pitchFamily="18" charset="0"/>
              </a:rPr>
              <a:t>,</a:t>
            </a:r>
            <a:endParaRPr lang="en-GB" altLang="pl-PL" sz="1600" baseline="30000">
              <a:solidFill>
                <a:schemeClr val="bg2"/>
              </a:solidFill>
              <a:latin typeface="Times New Roman" pitchFamily="18" charset="0"/>
            </a:endParaRPr>
          </a:p>
        </p:txBody>
      </p:sp>
      <p:pic>
        <p:nvPicPr>
          <p:cNvPr id="19" name="Picture 1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4888" y="3789363"/>
            <a:ext cx="49212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16"/>
          <p:cNvSpPr txBox="1">
            <a:spLocks noChangeArrowheads="1"/>
          </p:cNvSpPr>
          <p:nvPr/>
        </p:nvSpPr>
        <p:spPr bwMode="auto">
          <a:xfrm>
            <a:off x="2392363" y="157638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a:solidFill>
                  <a:srgbClr val="FFFF00"/>
                </a:solidFill>
              </a:rPr>
              <a:t>SS-14 Cyclone</a:t>
            </a:r>
            <a:endParaRPr lang="en-GB" altLang="pl-PL">
              <a:solidFill>
                <a:srgbClr val="FFFF00"/>
              </a:solidFill>
            </a:endParaRPr>
          </a:p>
        </p:txBody>
      </p:sp>
      <p:pic>
        <p:nvPicPr>
          <p:cNvPr id="21" name="Picture 2"/>
          <p:cNvPicPr>
            <a:picLocks noChangeAspect="1" noChangeArrowheads="1"/>
          </p:cNvPicPr>
          <p:nvPr/>
        </p:nvPicPr>
        <p:blipFill>
          <a:blip r:embed="rId5"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22" name="Picture 4" descr="C:\Documents and Settings\PP\Pulpit\poster_cospar_pp\eHeroes-logo.png"/>
          <p:cNvPicPr>
            <a:picLocks noChangeAspect="1" noChangeArrowheads="1"/>
          </p:cNvPicPr>
          <p:nvPr/>
        </p:nvPicPr>
        <p:blipFill>
          <a:blip r:embed="rId6" cstate="print"/>
          <a:srcRect/>
          <a:stretch>
            <a:fillRect/>
          </a:stretch>
        </p:blipFill>
        <p:spPr bwMode="auto">
          <a:xfrm>
            <a:off x="6936912" y="138165"/>
            <a:ext cx="619103" cy="870157"/>
          </a:xfrm>
          <a:prstGeom prst="rect">
            <a:avLst/>
          </a:prstGeom>
          <a:noFill/>
        </p:spPr>
      </p:pic>
      <p:pic>
        <p:nvPicPr>
          <p:cNvPr id="23" name="Picture 3" descr="C:\Documents and Settings\PP\Pulpit\Charkow\Logo_01.gif"/>
          <p:cNvPicPr>
            <a:picLocks noChangeAspect="1" noChangeArrowheads="1"/>
          </p:cNvPicPr>
          <p:nvPr/>
        </p:nvPicPr>
        <p:blipFill>
          <a:blip r:embed="rId7" cstate="print"/>
          <a:srcRect/>
          <a:stretch>
            <a:fillRect/>
          </a:stretch>
        </p:blipFill>
        <p:spPr bwMode="auto">
          <a:xfrm>
            <a:off x="76200" y="76200"/>
            <a:ext cx="2057400" cy="1247123"/>
          </a:xfrm>
          <a:prstGeom prst="rect">
            <a:avLst/>
          </a:prstGeom>
          <a:noFill/>
        </p:spPr>
      </p:pic>
      <p:grpSp>
        <p:nvGrpSpPr>
          <p:cNvPr id="24" name="Group 23"/>
          <p:cNvGrpSpPr/>
          <p:nvPr/>
        </p:nvGrpSpPr>
        <p:grpSpPr>
          <a:xfrm>
            <a:off x="516467" y="914400"/>
            <a:ext cx="762000" cy="369332"/>
            <a:chOff x="533400" y="5920517"/>
            <a:chExt cx="762000" cy="369332"/>
          </a:xfrm>
        </p:grpSpPr>
        <p:sp>
          <p:nvSpPr>
            <p:cNvPr id="25" name="TextBox 24"/>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26" name="TextBox 25"/>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Tree>
    <p:extLst>
      <p:ext uri="{BB962C8B-B14F-4D97-AF65-F5344CB8AC3E}">
        <p14:creationId xmlns:p14="http://schemas.microsoft.com/office/powerpoint/2010/main" val="242797960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smtClean="0"/>
              <a:t>Non-solar </a:t>
            </a:r>
            <a:br>
              <a:rPr lang="pl-PL" dirty="0" smtClean="0"/>
            </a:br>
            <a:r>
              <a:rPr lang="pl-PL" dirty="0" smtClean="0"/>
              <a:t>contributions</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269" y="1457891"/>
            <a:ext cx="4806729" cy="2545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41" y="4139951"/>
            <a:ext cx="8631147" cy="2337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0665" y="1420830"/>
            <a:ext cx="3760935" cy="2582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ooter Placeholder 3"/>
          <p:cNvSpPr txBox="1">
            <a:spLocks/>
          </p:cNvSpPr>
          <p:nvPr/>
        </p:nvSpPr>
        <p:spPr>
          <a:xfrm>
            <a:off x="228600" y="64166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2nd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pic>
        <p:nvPicPr>
          <p:cNvPr id="7" name="Picture 2"/>
          <p:cNvPicPr>
            <a:picLocks noChangeAspect="1" noChangeArrowheads="1"/>
          </p:cNvPicPr>
          <p:nvPr/>
        </p:nvPicPr>
        <p:blipFill>
          <a:blip r:embed="rId5"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8" name="Picture 4" descr="C:\Documents and Settings\PP\Pulpit\poster_cospar_pp\eHeroes-logo.png"/>
          <p:cNvPicPr>
            <a:picLocks noChangeAspect="1" noChangeArrowheads="1"/>
          </p:cNvPicPr>
          <p:nvPr/>
        </p:nvPicPr>
        <p:blipFill>
          <a:blip r:embed="rId6" cstate="print"/>
          <a:srcRect/>
          <a:stretch>
            <a:fillRect/>
          </a:stretch>
        </p:blipFill>
        <p:spPr bwMode="auto">
          <a:xfrm>
            <a:off x="6936912" y="138165"/>
            <a:ext cx="619103" cy="870157"/>
          </a:xfrm>
          <a:prstGeom prst="rect">
            <a:avLst/>
          </a:prstGeom>
          <a:noFill/>
        </p:spPr>
      </p:pic>
      <p:pic>
        <p:nvPicPr>
          <p:cNvPr id="9" name="Picture 3" descr="C:\Documents and Settings\PP\Pulpit\Charkow\Logo_01.gif"/>
          <p:cNvPicPr>
            <a:picLocks noChangeAspect="1" noChangeArrowheads="1"/>
          </p:cNvPicPr>
          <p:nvPr/>
        </p:nvPicPr>
        <p:blipFill>
          <a:blip r:embed="rId7" cstate="print"/>
          <a:srcRect/>
          <a:stretch>
            <a:fillRect/>
          </a:stretch>
        </p:blipFill>
        <p:spPr bwMode="auto">
          <a:xfrm>
            <a:off x="76200" y="76200"/>
            <a:ext cx="2057400" cy="1247123"/>
          </a:xfrm>
          <a:prstGeom prst="rect">
            <a:avLst/>
          </a:prstGeom>
          <a:noFill/>
        </p:spPr>
      </p:pic>
      <p:grpSp>
        <p:nvGrpSpPr>
          <p:cNvPr id="10" name="Group 9"/>
          <p:cNvGrpSpPr/>
          <p:nvPr/>
        </p:nvGrpSpPr>
        <p:grpSpPr>
          <a:xfrm>
            <a:off x="516467" y="914400"/>
            <a:ext cx="762000" cy="369332"/>
            <a:chOff x="533400" y="5920517"/>
            <a:chExt cx="762000" cy="369332"/>
          </a:xfrm>
        </p:grpSpPr>
        <p:sp>
          <p:nvSpPr>
            <p:cNvPr id="11" name="TextBox 10"/>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2" name="TextBox 11"/>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Tree>
    <p:extLst>
      <p:ext uri="{BB962C8B-B14F-4D97-AF65-F5344CB8AC3E}">
        <p14:creationId xmlns:p14="http://schemas.microsoft.com/office/powerpoint/2010/main" val="20864145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pl-PL" dirty="0" smtClean="0"/>
              <a:t>Ongoing &amp; Possible </a:t>
            </a:r>
            <a:br>
              <a:rPr lang="pl-PL" dirty="0" smtClean="0"/>
            </a:br>
            <a:r>
              <a:rPr lang="pl-PL" dirty="0" smtClean="0"/>
              <a:t>collaborations</a:t>
            </a:r>
            <a:endParaRPr lang="en-US" dirty="0"/>
          </a:p>
        </p:txBody>
      </p:sp>
      <p:sp>
        <p:nvSpPr>
          <p:cNvPr id="5" name="Content Placeholder 4"/>
          <p:cNvSpPr>
            <a:spLocks noGrp="1"/>
          </p:cNvSpPr>
          <p:nvPr>
            <p:ph idx="1"/>
          </p:nvPr>
        </p:nvSpPr>
        <p:spPr>
          <a:xfrm>
            <a:off x="762000" y="1600200"/>
            <a:ext cx="7924800" cy="4708525"/>
          </a:xfrm>
        </p:spPr>
        <p:txBody>
          <a:bodyPr/>
          <a:lstStyle/>
          <a:p>
            <a:r>
              <a:rPr lang="pl-PL" dirty="0" smtClean="0"/>
              <a:t>Skobeltsyn Institute MGU, Moscow</a:t>
            </a:r>
          </a:p>
          <a:p>
            <a:pPr lvl="1"/>
            <a:r>
              <a:rPr lang="pl-PL" dirty="0" smtClean="0"/>
              <a:t>Understanding &amp; Calibrations of various RESIK Signals- for quiet and stormy conditions</a:t>
            </a:r>
          </a:p>
          <a:p>
            <a:r>
              <a:rPr lang="pl-PL" dirty="0" smtClean="0"/>
              <a:t>Plasma physics group, SRC Warsaw</a:t>
            </a:r>
          </a:p>
          <a:p>
            <a:pPr lvl="1"/>
            <a:r>
              <a:rPr lang="pl-PL" dirty="0" smtClean="0"/>
              <a:t>Understanding signals due to severe storms</a:t>
            </a:r>
          </a:p>
          <a:p>
            <a:r>
              <a:rPr lang="pl-PL" dirty="0" smtClean="0"/>
              <a:t>Lebedev Physical Institute, Moscow</a:t>
            </a:r>
          </a:p>
          <a:p>
            <a:pPr lvl="1"/>
            <a:r>
              <a:rPr lang="pl-PL" dirty="0" smtClean="0"/>
              <a:t>Relation between the PIN signals and CCD tracks signal</a:t>
            </a:r>
          </a:p>
          <a:p>
            <a:r>
              <a:rPr lang="pl-PL" dirty="0" smtClean="0"/>
              <a:t>ROB &amp; SPENVIS groups, Belgium</a:t>
            </a:r>
          </a:p>
          <a:p>
            <a:pPr lvl="1"/>
            <a:r>
              <a:rPr lang="pl-PL" dirty="0" smtClean="0"/>
              <a:t>Quiet &amp; stormy condition response of PROBA-2</a:t>
            </a:r>
            <a:endParaRPr lang="en-US" dirty="0"/>
          </a:p>
        </p:txBody>
      </p:sp>
      <p:sp>
        <p:nvSpPr>
          <p:cNvPr id="8" name="Footer Placeholder 3"/>
          <p:cNvSpPr txBox="1">
            <a:spLocks/>
          </p:cNvSpPr>
          <p:nvPr/>
        </p:nvSpPr>
        <p:spPr>
          <a:xfrm>
            <a:off x="228600" y="64166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3rd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pic>
        <p:nvPicPr>
          <p:cNvPr id="6" name="Picture 2"/>
          <p:cNvPicPr>
            <a:picLocks noChangeAspect="1" noChangeArrowheads="1"/>
          </p:cNvPicPr>
          <p:nvPr/>
        </p:nvPicPr>
        <p:blipFill>
          <a:blip r:embed="rId2"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7" name="Picture 4" descr="C:\Documents and Settings\PP\Pulpit\poster_cospar_pp\eHeroes-logo.png"/>
          <p:cNvPicPr>
            <a:picLocks noChangeAspect="1" noChangeArrowheads="1"/>
          </p:cNvPicPr>
          <p:nvPr/>
        </p:nvPicPr>
        <p:blipFill>
          <a:blip r:embed="rId3" cstate="print"/>
          <a:srcRect/>
          <a:stretch>
            <a:fillRect/>
          </a:stretch>
        </p:blipFill>
        <p:spPr bwMode="auto">
          <a:xfrm>
            <a:off x="6936912" y="138165"/>
            <a:ext cx="619103" cy="870157"/>
          </a:xfrm>
          <a:prstGeom prst="rect">
            <a:avLst/>
          </a:prstGeom>
          <a:noFill/>
        </p:spPr>
      </p:pic>
      <p:pic>
        <p:nvPicPr>
          <p:cNvPr id="9" name="Picture 3" descr="C:\Documents and Settings\PP\Pulpit\Charkow\Logo_01.gif"/>
          <p:cNvPicPr>
            <a:picLocks noChangeAspect="1" noChangeArrowheads="1"/>
          </p:cNvPicPr>
          <p:nvPr/>
        </p:nvPicPr>
        <p:blipFill>
          <a:blip r:embed="rId4" cstate="print"/>
          <a:srcRect/>
          <a:stretch>
            <a:fillRect/>
          </a:stretch>
        </p:blipFill>
        <p:spPr bwMode="auto">
          <a:xfrm>
            <a:off x="76200" y="76200"/>
            <a:ext cx="2057400" cy="1247123"/>
          </a:xfrm>
          <a:prstGeom prst="rect">
            <a:avLst/>
          </a:prstGeom>
          <a:noFill/>
        </p:spPr>
      </p:pic>
      <p:grpSp>
        <p:nvGrpSpPr>
          <p:cNvPr id="10" name="Group 9"/>
          <p:cNvGrpSpPr/>
          <p:nvPr/>
        </p:nvGrpSpPr>
        <p:grpSpPr>
          <a:xfrm>
            <a:off x="516467" y="914400"/>
            <a:ext cx="762000" cy="369332"/>
            <a:chOff x="533400" y="5920517"/>
            <a:chExt cx="762000" cy="369332"/>
          </a:xfrm>
        </p:grpSpPr>
        <p:sp>
          <p:nvSpPr>
            <p:cNvPr id="11" name="TextBox 10"/>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2" name="TextBox 11"/>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Tree>
    <p:extLst>
      <p:ext uri="{BB962C8B-B14F-4D97-AF65-F5344CB8AC3E}">
        <p14:creationId xmlns:p14="http://schemas.microsoft.com/office/powerpoint/2010/main" val="158272910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14400"/>
            <a:ext cx="8229600" cy="1143000"/>
          </a:xfrm>
        </p:spPr>
        <p:txBody>
          <a:bodyPr>
            <a:normAutofit fontScale="90000"/>
          </a:bodyPr>
          <a:lstStyle/>
          <a:p>
            <a:r>
              <a:rPr lang="pl-PL" dirty="0" smtClean="0"/>
              <a:t>Thank you</a:t>
            </a:r>
            <a:br>
              <a:rPr lang="pl-PL" dirty="0" smtClean="0"/>
            </a:br>
            <a:r>
              <a:rPr lang="pl-PL" sz="6000" dirty="0" smtClean="0"/>
              <a:t>eHeroes</a:t>
            </a:r>
            <a:br>
              <a:rPr lang="pl-PL" sz="6000" dirty="0" smtClean="0"/>
            </a:br>
            <a:r>
              <a:rPr lang="pl-PL" sz="6000" dirty="0" smtClean="0"/>
              <a:t>Team</a:t>
            </a:r>
            <a:endParaRPr lang="en-US" dirty="0"/>
          </a:p>
        </p:txBody>
      </p:sp>
      <p:pic>
        <p:nvPicPr>
          <p:cNvPr id="4" name="Picture 4" descr="C:\Documents and Settings\PP\Pulpit\poster_cospar_pp\eHeroes-logo.png"/>
          <p:cNvPicPr>
            <a:picLocks noChangeAspect="1" noChangeArrowheads="1"/>
          </p:cNvPicPr>
          <p:nvPr/>
        </p:nvPicPr>
        <p:blipFill>
          <a:blip r:embed="rId2" cstate="print"/>
          <a:srcRect/>
          <a:stretch>
            <a:fillRect/>
          </a:stretch>
        </p:blipFill>
        <p:spPr bwMode="auto">
          <a:xfrm>
            <a:off x="3267097" y="2642100"/>
            <a:ext cx="2371703" cy="3333458"/>
          </a:xfrm>
          <a:prstGeom prst="rect">
            <a:avLst/>
          </a:prstGeom>
          <a:noFill/>
        </p:spPr>
      </p:pic>
      <p:pic>
        <p:nvPicPr>
          <p:cNvPr id="5" name="Picture 2"/>
          <p:cNvPicPr>
            <a:picLocks noChangeAspect="1" noChangeArrowheads="1"/>
          </p:cNvPicPr>
          <p:nvPr/>
        </p:nvPicPr>
        <p:blipFill>
          <a:blip r:embed="rId3"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10" name="Picture 3" descr="C:\Documents and Settings\PP\Pulpit\Charkow\Logo_01.gif"/>
          <p:cNvPicPr>
            <a:picLocks noChangeAspect="1" noChangeArrowheads="1"/>
          </p:cNvPicPr>
          <p:nvPr/>
        </p:nvPicPr>
        <p:blipFill>
          <a:blip r:embed="rId4" cstate="print"/>
          <a:srcRect/>
          <a:stretch>
            <a:fillRect/>
          </a:stretch>
        </p:blipFill>
        <p:spPr bwMode="auto">
          <a:xfrm>
            <a:off x="76200" y="76200"/>
            <a:ext cx="2057400" cy="1247123"/>
          </a:xfrm>
          <a:prstGeom prst="rect">
            <a:avLst/>
          </a:prstGeom>
          <a:noFill/>
        </p:spPr>
      </p:pic>
      <p:grpSp>
        <p:nvGrpSpPr>
          <p:cNvPr id="11" name="Group 10"/>
          <p:cNvGrpSpPr/>
          <p:nvPr/>
        </p:nvGrpSpPr>
        <p:grpSpPr>
          <a:xfrm>
            <a:off x="516467" y="914400"/>
            <a:ext cx="762000" cy="369332"/>
            <a:chOff x="533400" y="5920517"/>
            <a:chExt cx="762000" cy="369332"/>
          </a:xfrm>
        </p:grpSpPr>
        <p:sp>
          <p:nvSpPr>
            <p:cNvPr id="12" name="TextBox 11"/>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3" name="TextBox 12"/>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Tree>
    <p:extLst>
      <p:ext uri="{BB962C8B-B14F-4D97-AF65-F5344CB8AC3E}">
        <p14:creationId xmlns:p14="http://schemas.microsoft.com/office/powerpoint/2010/main" val="279106150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1143000"/>
          </a:xfrm>
        </p:spPr>
        <p:txBody>
          <a:bodyPr>
            <a:normAutofit fontScale="90000"/>
          </a:bodyPr>
          <a:lstStyle/>
          <a:p>
            <a:r>
              <a:rPr lang="pl-PL" sz="2200" dirty="0" smtClean="0"/>
              <a:t>RESIK and MKL on CORONAS-F</a:t>
            </a:r>
            <a:r>
              <a:rPr lang="pl-PL" dirty="0" smtClean="0"/>
              <a:t/>
            </a:r>
            <a:br>
              <a:rPr lang="pl-PL" dirty="0" smtClean="0"/>
            </a:br>
            <a:r>
              <a:rPr lang="pl-PL" sz="2700" dirty="0" smtClean="0"/>
              <a:t>MKL data </a:t>
            </a:r>
            <a:r>
              <a:rPr lang="pl-PL" sz="2700" dirty="0"/>
              <a:t>on: </a:t>
            </a:r>
            <a:r>
              <a:rPr lang="pl-PL" sz="2700" dirty="0" smtClean="0"/>
              <a:t/>
            </a:r>
            <a:br>
              <a:rPr lang="pl-PL" sz="2700" dirty="0" smtClean="0"/>
            </a:br>
            <a:r>
              <a:rPr lang="pl-PL" sz="2700" dirty="0"/>
              <a:t/>
            </a:r>
            <a:br>
              <a:rPr lang="pl-PL" sz="2700" dirty="0"/>
            </a:br>
            <a:r>
              <a:rPr lang="pl-PL" sz="2700" dirty="0" smtClean="0">
                <a:hlinkClick r:id="rId2"/>
              </a:rPr>
              <a:t>http</a:t>
            </a:r>
            <a:r>
              <a:rPr lang="pl-PL" sz="2700" dirty="0">
                <a:hlinkClick r:id="rId2"/>
              </a:rPr>
              <a:t>://</a:t>
            </a:r>
            <a:r>
              <a:rPr lang="pl-PL" sz="2700" dirty="0" smtClean="0">
                <a:hlinkClick r:id="rId2"/>
              </a:rPr>
              <a:t>smdc.sinp.msu.ru/index.py?nav=coronasf</a:t>
            </a:r>
            <a:r>
              <a:rPr lang="pl-PL" sz="2700" dirty="0" smtClean="0"/>
              <a:t> </a:t>
            </a:r>
            <a:endParaRPr lang="en-US" sz="2700" dirty="0"/>
          </a:p>
        </p:txBody>
      </p:sp>
      <p:sp>
        <p:nvSpPr>
          <p:cNvPr id="5" name="Content Placeholder 4"/>
          <p:cNvSpPr>
            <a:spLocks noGrp="1"/>
          </p:cNvSpPr>
          <p:nvPr>
            <p:ph idx="1"/>
          </p:nvPr>
        </p:nvSpPr>
        <p:spPr>
          <a:xfrm>
            <a:off x="7086600" y="1524000"/>
            <a:ext cx="1600200" cy="4708525"/>
          </a:xfrm>
        </p:spPr>
        <p:txBody>
          <a:bodyPr/>
          <a:lstStyle/>
          <a:p>
            <a:endParaRPr lang="en-US" dirty="0"/>
          </a:p>
        </p:txBody>
      </p:sp>
      <p:sp>
        <p:nvSpPr>
          <p:cNvPr id="8" name="Footer Placeholder 3"/>
          <p:cNvSpPr txBox="1">
            <a:spLocks/>
          </p:cNvSpPr>
          <p:nvPr/>
        </p:nvSpPr>
        <p:spPr>
          <a:xfrm>
            <a:off x="228600" y="64166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2nd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cxnSp>
        <p:nvCxnSpPr>
          <p:cNvPr id="3" name="Straight Connector 2"/>
          <p:cNvCxnSpPr/>
          <p:nvPr/>
        </p:nvCxnSpPr>
        <p:spPr>
          <a:xfrm flipV="1">
            <a:off x="9753600" y="2590800"/>
            <a:ext cx="3124200" cy="23622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54546"/>
            <a:ext cx="2807653" cy="3917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12" name="Picture 4" descr="C:\Documents and Settings\PP\Pulpit\poster_cospar_pp\eHeroes-logo.png"/>
          <p:cNvPicPr>
            <a:picLocks noChangeAspect="1" noChangeArrowheads="1"/>
          </p:cNvPicPr>
          <p:nvPr/>
        </p:nvPicPr>
        <p:blipFill>
          <a:blip r:embed="rId5" cstate="print"/>
          <a:srcRect/>
          <a:stretch>
            <a:fillRect/>
          </a:stretch>
        </p:blipFill>
        <p:spPr bwMode="auto">
          <a:xfrm>
            <a:off x="6936912" y="138165"/>
            <a:ext cx="619103" cy="870157"/>
          </a:xfrm>
          <a:prstGeom prst="rect">
            <a:avLst/>
          </a:prstGeom>
          <a:noFill/>
        </p:spPr>
      </p:pic>
      <p:pic>
        <p:nvPicPr>
          <p:cNvPr id="13" name="Picture 3" descr="C:\Documents and Settings\PP\Pulpit\Charkow\Logo_01.gif"/>
          <p:cNvPicPr>
            <a:picLocks noChangeAspect="1" noChangeArrowheads="1"/>
          </p:cNvPicPr>
          <p:nvPr/>
        </p:nvPicPr>
        <p:blipFill>
          <a:blip r:embed="rId6" cstate="print"/>
          <a:srcRect/>
          <a:stretch>
            <a:fillRect/>
          </a:stretch>
        </p:blipFill>
        <p:spPr bwMode="auto">
          <a:xfrm>
            <a:off x="76200" y="76200"/>
            <a:ext cx="2057400" cy="1247123"/>
          </a:xfrm>
          <a:prstGeom prst="rect">
            <a:avLst/>
          </a:prstGeom>
          <a:noFill/>
        </p:spPr>
      </p:pic>
      <p:grpSp>
        <p:nvGrpSpPr>
          <p:cNvPr id="14" name="Group 13"/>
          <p:cNvGrpSpPr/>
          <p:nvPr/>
        </p:nvGrpSpPr>
        <p:grpSpPr>
          <a:xfrm>
            <a:off x="516467" y="914400"/>
            <a:ext cx="762000" cy="369332"/>
            <a:chOff x="533400" y="5920517"/>
            <a:chExt cx="762000" cy="369332"/>
          </a:xfrm>
        </p:grpSpPr>
        <p:sp>
          <p:nvSpPr>
            <p:cNvPr id="15" name="TextBox 14"/>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6" name="TextBox 15"/>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752600"/>
            <a:ext cx="4556638" cy="466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025232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l-PL" dirty="0" smtClean="0"/>
              <a:t>RESIK within CORONAS-F</a:t>
            </a:r>
            <a:endParaRPr lang="en-US" dirty="0"/>
          </a:p>
        </p:txBody>
      </p:sp>
      <p:sp>
        <p:nvSpPr>
          <p:cNvPr id="5" name="Content Placeholder 4"/>
          <p:cNvSpPr>
            <a:spLocks noGrp="1"/>
          </p:cNvSpPr>
          <p:nvPr>
            <p:ph idx="1"/>
          </p:nvPr>
        </p:nvSpPr>
        <p:spPr>
          <a:xfrm>
            <a:off x="7086600" y="1600200"/>
            <a:ext cx="1600200" cy="4708525"/>
          </a:xfrm>
        </p:spPr>
        <p:txBody>
          <a:bodyPr/>
          <a:lstStyle/>
          <a:p>
            <a:endParaRPr lang="en-US" dirty="0"/>
          </a:p>
        </p:txBody>
      </p:sp>
      <p:sp>
        <p:nvSpPr>
          <p:cNvPr id="8" name="Footer Placeholder 3"/>
          <p:cNvSpPr txBox="1">
            <a:spLocks/>
          </p:cNvSpPr>
          <p:nvPr/>
        </p:nvSpPr>
        <p:spPr>
          <a:xfrm>
            <a:off x="228600" y="64166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3rd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spTree>
    <p:extLst>
      <p:ext uri="{BB962C8B-B14F-4D97-AF65-F5344CB8AC3E}">
        <p14:creationId xmlns:p14="http://schemas.microsoft.com/office/powerpoint/2010/main" val="1652762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l-PL" dirty="0" smtClean="0"/>
              <a:t>RESIK within CORONAS-F</a:t>
            </a:r>
            <a:endParaRPr lang="en-US" dirty="0"/>
          </a:p>
        </p:txBody>
      </p:sp>
      <p:sp>
        <p:nvSpPr>
          <p:cNvPr id="5" name="Content Placeholder 4"/>
          <p:cNvSpPr>
            <a:spLocks noGrp="1"/>
          </p:cNvSpPr>
          <p:nvPr>
            <p:ph idx="1"/>
          </p:nvPr>
        </p:nvSpPr>
        <p:spPr>
          <a:xfrm>
            <a:off x="7086600" y="1600200"/>
            <a:ext cx="1600200" cy="4708525"/>
          </a:xfrm>
        </p:spPr>
        <p:txBody>
          <a:bodyPr/>
          <a:lstStyle/>
          <a:p>
            <a:endParaRPr lang="en-US" dirty="0"/>
          </a:p>
        </p:txBody>
      </p:sp>
      <p:sp>
        <p:nvSpPr>
          <p:cNvPr id="8" name="Footer Placeholder 3"/>
          <p:cNvSpPr txBox="1">
            <a:spLocks/>
          </p:cNvSpPr>
          <p:nvPr/>
        </p:nvSpPr>
        <p:spPr>
          <a:xfrm>
            <a:off x="228600" y="64166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3rd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spTree>
    <p:extLst>
      <p:ext uri="{BB962C8B-B14F-4D97-AF65-F5344CB8AC3E}">
        <p14:creationId xmlns:p14="http://schemas.microsoft.com/office/powerpoint/2010/main" val="1582729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l-PL" dirty="0" smtClean="0"/>
              <a:t>RESIK within CORONAS-F</a:t>
            </a:r>
            <a:endParaRPr lang="en-US" dirty="0"/>
          </a:p>
        </p:txBody>
      </p:sp>
      <p:sp>
        <p:nvSpPr>
          <p:cNvPr id="5" name="Content Placeholder 4"/>
          <p:cNvSpPr>
            <a:spLocks noGrp="1"/>
          </p:cNvSpPr>
          <p:nvPr>
            <p:ph idx="1"/>
          </p:nvPr>
        </p:nvSpPr>
        <p:spPr>
          <a:xfrm>
            <a:off x="7086600" y="1600200"/>
            <a:ext cx="1600200" cy="4708525"/>
          </a:xfrm>
        </p:spPr>
        <p:txBody>
          <a:bodyPr/>
          <a:lstStyle/>
          <a:p>
            <a:endParaRPr lang="en-US" dirty="0"/>
          </a:p>
        </p:txBody>
      </p:sp>
      <p:sp>
        <p:nvSpPr>
          <p:cNvPr id="8" name="Footer Placeholder 3"/>
          <p:cNvSpPr txBox="1">
            <a:spLocks/>
          </p:cNvSpPr>
          <p:nvPr/>
        </p:nvSpPr>
        <p:spPr>
          <a:xfrm>
            <a:off x="228600" y="64166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3rd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spTree>
    <p:extLst>
      <p:ext uri="{BB962C8B-B14F-4D97-AF65-F5344CB8AC3E}">
        <p14:creationId xmlns:p14="http://schemas.microsoft.com/office/powerpoint/2010/main" val="1582729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685800"/>
            <a:ext cx="8229600" cy="1143000"/>
          </a:xfrm>
        </p:spPr>
        <p:txBody>
          <a:bodyPr/>
          <a:lstStyle/>
          <a:p>
            <a:r>
              <a:rPr lang="pl-PL" dirty="0" smtClean="0"/>
              <a:t>RESIK on CORONAS-F</a:t>
            </a:r>
            <a:endParaRPr lang="en-US" dirty="0"/>
          </a:p>
        </p:txBody>
      </p:sp>
      <p:sp>
        <p:nvSpPr>
          <p:cNvPr id="5" name="Content Placeholder 4"/>
          <p:cNvSpPr>
            <a:spLocks noGrp="1"/>
          </p:cNvSpPr>
          <p:nvPr>
            <p:ph idx="1"/>
          </p:nvPr>
        </p:nvSpPr>
        <p:spPr>
          <a:xfrm>
            <a:off x="7086600" y="1600200"/>
            <a:ext cx="1600200" cy="4708525"/>
          </a:xfrm>
        </p:spPr>
        <p:txBody>
          <a:bodyPr/>
          <a:lstStyle/>
          <a:p>
            <a:endParaRPr lang="en-US" dirty="0"/>
          </a:p>
        </p:txBody>
      </p:sp>
      <p:pic>
        <p:nvPicPr>
          <p:cNvPr id="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772" y="1676400"/>
            <a:ext cx="6532028"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3886200" y="2133600"/>
            <a:ext cx="1676400" cy="1066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3"/>
          <p:cNvSpPr txBox="1">
            <a:spLocks/>
          </p:cNvSpPr>
          <p:nvPr/>
        </p:nvSpPr>
        <p:spPr>
          <a:xfrm>
            <a:off x="228600" y="64166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2nd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pic>
        <p:nvPicPr>
          <p:cNvPr id="9" name="Picture 2"/>
          <p:cNvPicPr>
            <a:picLocks noChangeAspect="1" noChangeArrowheads="1"/>
          </p:cNvPicPr>
          <p:nvPr/>
        </p:nvPicPr>
        <p:blipFill>
          <a:blip r:embed="rId3"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10" name="Picture 4" descr="C:\Documents and Settings\PP\Pulpit\poster_cospar_pp\eHeroes-logo.png"/>
          <p:cNvPicPr>
            <a:picLocks noChangeAspect="1" noChangeArrowheads="1"/>
          </p:cNvPicPr>
          <p:nvPr/>
        </p:nvPicPr>
        <p:blipFill>
          <a:blip r:embed="rId4" cstate="print"/>
          <a:srcRect/>
          <a:stretch>
            <a:fillRect/>
          </a:stretch>
        </p:blipFill>
        <p:spPr bwMode="auto">
          <a:xfrm>
            <a:off x="6936912" y="138165"/>
            <a:ext cx="619103" cy="870157"/>
          </a:xfrm>
          <a:prstGeom prst="rect">
            <a:avLst/>
          </a:prstGeom>
          <a:noFill/>
        </p:spPr>
      </p:pic>
      <p:pic>
        <p:nvPicPr>
          <p:cNvPr id="11" name="Picture 3" descr="C:\Documents and Settings\PP\Pulpit\Charkow\Logo_01.gif"/>
          <p:cNvPicPr>
            <a:picLocks noChangeAspect="1" noChangeArrowheads="1"/>
          </p:cNvPicPr>
          <p:nvPr/>
        </p:nvPicPr>
        <p:blipFill>
          <a:blip r:embed="rId5" cstate="print"/>
          <a:srcRect/>
          <a:stretch>
            <a:fillRect/>
          </a:stretch>
        </p:blipFill>
        <p:spPr bwMode="auto">
          <a:xfrm>
            <a:off x="76200" y="76200"/>
            <a:ext cx="2057400" cy="1247123"/>
          </a:xfrm>
          <a:prstGeom prst="rect">
            <a:avLst/>
          </a:prstGeom>
          <a:noFill/>
        </p:spPr>
      </p:pic>
      <p:grpSp>
        <p:nvGrpSpPr>
          <p:cNvPr id="12" name="Group 11"/>
          <p:cNvGrpSpPr/>
          <p:nvPr/>
        </p:nvGrpSpPr>
        <p:grpSpPr>
          <a:xfrm>
            <a:off x="516467" y="914400"/>
            <a:ext cx="762000" cy="369332"/>
            <a:chOff x="533400" y="5920517"/>
            <a:chExt cx="762000" cy="369332"/>
          </a:xfrm>
        </p:grpSpPr>
        <p:sp>
          <p:nvSpPr>
            <p:cNvPr id="13" name="TextBox 12"/>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4" name="TextBox 13"/>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Tree>
    <p:extLst>
      <p:ext uri="{BB962C8B-B14F-4D97-AF65-F5344CB8AC3E}">
        <p14:creationId xmlns:p14="http://schemas.microsoft.com/office/powerpoint/2010/main" val="36715779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229600" cy="1143000"/>
          </a:xfrm>
        </p:spPr>
        <p:txBody>
          <a:bodyPr>
            <a:normAutofit fontScale="90000"/>
          </a:bodyPr>
          <a:lstStyle/>
          <a:p>
            <a:r>
              <a:rPr lang="pl-PL" dirty="0" smtClean="0"/>
              <a:t>CORONAS-F</a:t>
            </a:r>
            <a:r>
              <a:rPr lang="pl-PL" dirty="0"/>
              <a:t> </a:t>
            </a:r>
            <a:r>
              <a:rPr lang="pl-PL" dirty="0" smtClean="0"/>
              <a:t>payload</a:t>
            </a:r>
            <a:br>
              <a:rPr lang="pl-PL" dirty="0" smtClean="0"/>
            </a:br>
            <a:r>
              <a:rPr lang="pl-PL" dirty="0" smtClean="0"/>
              <a:t> view from the Sun</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316" y="1417638"/>
            <a:ext cx="7475456" cy="5322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5" name="Picture 4" descr="C:\Documents and Settings\PP\Pulpit\poster_cospar_pp\eHeroes-logo.png"/>
          <p:cNvPicPr>
            <a:picLocks noChangeAspect="1" noChangeArrowheads="1"/>
          </p:cNvPicPr>
          <p:nvPr/>
        </p:nvPicPr>
        <p:blipFill>
          <a:blip r:embed="rId4" cstate="print"/>
          <a:srcRect/>
          <a:stretch>
            <a:fillRect/>
          </a:stretch>
        </p:blipFill>
        <p:spPr bwMode="auto">
          <a:xfrm>
            <a:off x="6936912" y="138165"/>
            <a:ext cx="619103" cy="870157"/>
          </a:xfrm>
          <a:prstGeom prst="rect">
            <a:avLst/>
          </a:prstGeom>
          <a:noFill/>
        </p:spPr>
      </p:pic>
      <p:pic>
        <p:nvPicPr>
          <p:cNvPr id="6" name="Picture 3" descr="C:\Documents and Settings\PP\Pulpit\Charkow\Logo_01.gif"/>
          <p:cNvPicPr>
            <a:picLocks noChangeAspect="1" noChangeArrowheads="1"/>
          </p:cNvPicPr>
          <p:nvPr/>
        </p:nvPicPr>
        <p:blipFill>
          <a:blip r:embed="rId5" cstate="print"/>
          <a:srcRect/>
          <a:stretch>
            <a:fillRect/>
          </a:stretch>
        </p:blipFill>
        <p:spPr bwMode="auto">
          <a:xfrm>
            <a:off x="76200" y="76200"/>
            <a:ext cx="2057400" cy="1247123"/>
          </a:xfrm>
          <a:prstGeom prst="rect">
            <a:avLst/>
          </a:prstGeom>
          <a:noFill/>
        </p:spPr>
      </p:pic>
      <p:grpSp>
        <p:nvGrpSpPr>
          <p:cNvPr id="7" name="Group 6"/>
          <p:cNvGrpSpPr/>
          <p:nvPr/>
        </p:nvGrpSpPr>
        <p:grpSpPr>
          <a:xfrm>
            <a:off x="516467" y="914400"/>
            <a:ext cx="762000" cy="369332"/>
            <a:chOff x="533400" y="5920517"/>
            <a:chExt cx="762000" cy="369332"/>
          </a:xfrm>
        </p:grpSpPr>
        <p:sp>
          <p:nvSpPr>
            <p:cNvPr id="8" name="TextBox 7"/>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9" name="TextBox 8"/>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Tree>
    <p:extLst>
      <p:ext uri="{BB962C8B-B14F-4D97-AF65-F5344CB8AC3E}">
        <p14:creationId xmlns:p14="http://schemas.microsoft.com/office/powerpoint/2010/main" val="389365874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14654" y="526418"/>
            <a:ext cx="4576884" cy="3664582"/>
          </a:xfrm>
        </p:spPr>
        <p:txBody>
          <a:bodyPr>
            <a:normAutofit/>
          </a:bodyPr>
          <a:lstStyle/>
          <a:p>
            <a:r>
              <a:rPr lang="pl-PL" sz="2000" dirty="0" smtClean="0"/>
              <a:t>This was a great idea to put </a:t>
            </a:r>
            <a:br>
              <a:rPr lang="pl-PL" sz="2000" dirty="0" smtClean="0"/>
            </a:br>
            <a:r>
              <a:rPr lang="pl-PL" sz="2000" dirty="0"/>
              <a:t>4 PIN detectors inside </a:t>
            </a:r>
            <a:r>
              <a:rPr lang="pl-PL" sz="2000" dirty="0" smtClean="0"/>
              <a:t>RESIK</a:t>
            </a:r>
            <a:br>
              <a:rPr lang="pl-PL" sz="2000" dirty="0" smtClean="0"/>
            </a:br>
            <a:r>
              <a:rPr lang="pl-PL" sz="2000" dirty="0" smtClean="0"/>
              <a:t>the detectors were of the type </a:t>
            </a:r>
            <a:r>
              <a:rPr lang="en-US" sz="2000" dirty="0" smtClean="0"/>
              <a:t>NTE3033</a:t>
            </a:r>
            <a:r>
              <a:rPr lang="en-US" sz="2000" dirty="0"/>
              <a:t/>
            </a:r>
            <a:br>
              <a:rPr lang="en-US" sz="2000" dirty="0"/>
            </a:br>
            <a:r>
              <a:rPr lang="en-US" sz="2000" dirty="0"/>
              <a:t>Infrared </a:t>
            </a:r>
            <a:r>
              <a:rPr lang="en-US" sz="2000" dirty="0" smtClean="0"/>
              <a:t>Photodiode</a:t>
            </a:r>
            <a:r>
              <a:rPr lang="pl-PL" sz="2000" dirty="0" smtClean="0"/>
              <a:t> 7 x 8 mm behind 2 x 80 micron Al foils</a:t>
            </a:r>
            <a:br>
              <a:rPr lang="pl-PL" sz="2000" dirty="0" smtClean="0"/>
            </a:br>
            <a:r>
              <a:rPr lang="pl-PL" sz="2000" dirty="0" smtClean="0"/>
              <a:t>diameter 14 mm. This part was covered by MLI</a:t>
            </a:r>
            <a:endParaRPr lang="pl-PL" sz="2000"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621" y="3729235"/>
            <a:ext cx="4247595" cy="2793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98" y="3619046"/>
            <a:ext cx="4536240" cy="296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a:off x="3214540" y="2799761"/>
            <a:ext cx="94268" cy="12121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3393649" y="2799761"/>
            <a:ext cx="188537" cy="12121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657600" y="2799761"/>
            <a:ext cx="377072" cy="12121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034672" y="2775736"/>
            <a:ext cx="292231" cy="12349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3619046"/>
            <a:ext cx="3663200" cy="296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ytuł 1"/>
          <p:cNvSpPr txBox="1">
            <a:spLocks/>
          </p:cNvSpPr>
          <p:nvPr/>
        </p:nvSpPr>
        <p:spPr>
          <a:xfrm>
            <a:off x="4643316" y="755018"/>
            <a:ext cx="4576884" cy="3207382"/>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solidFill>
                  <a:srgbClr val="FF0000"/>
                </a:solidFill>
                <a:effectLst>
                  <a:outerShdw blurRad="114300" dist="101600" dir="2700000" algn="tl" rotWithShape="0">
                    <a:srgbClr val="000000">
                      <a:alpha val="40000"/>
                    </a:srgbClr>
                  </a:outerShdw>
                </a:effectLst>
                <a:latin typeface="Arial" pitchFamily="34" charset="0"/>
                <a:ea typeface="+mj-ea"/>
                <a:cs typeface="Arial" pitchFamily="34" charset="0"/>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r>
              <a:rPr lang="pl-PL" sz="2000" dirty="0" smtClean="0"/>
              <a:t>The main spectroscopy 4 detectors contained parts of anodes (hidden bins HB)  upper (better screened and lower). Every signal recorded on anode has been pulse –height analysed into 32 bin spectrum. Its energy range depends on HV applied</a:t>
            </a:r>
            <a:endParaRPr lang="pl-PL" sz="2000" dirty="0"/>
          </a:p>
        </p:txBody>
      </p:sp>
      <p:sp>
        <p:nvSpPr>
          <p:cNvPr id="3" name="TextBox 2"/>
          <p:cNvSpPr txBox="1"/>
          <p:nvPr/>
        </p:nvSpPr>
        <p:spPr>
          <a:xfrm>
            <a:off x="7696200" y="4419600"/>
            <a:ext cx="981359" cy="523220"/>
          </a:xfrm>
          <a:prstGeom prst="rect">
            <a:avLst/>
          </a:prstGeom>
          <a:noFill/>
        </p:spPr>
        <p:txBody>
          <a:bodyPr wrap="none" rtlCol="0">
            <a:spAutoFit/>
          </a:bodyPr>
          <a:lstStyle/>
          <a:p>
            <a:r>
              <a:rPr lang="pl-PL" sz="1400" dirty="0" smtClean="0">
                <a:solidFill>
                  <a:srgbClr val="0000FF"/>
                </a:solidFill>
              </a:rPr>
              <a:t>Upper HD</a:t>
            </a:r>
          </a:p>
          <a:p>
            <a:pPr algn="r"/>
            <a:r>
              <a:rPr lang="pl-PL" sz="1400" dirty="0" smtClean="0">
                <a:solidFill>
                  <a:srgbClr val="0000FF"/>
                </a:solidFill>
              </a:rPr>
              <a:t>UHB</a:t>
            </a:r>
            <a:endParaRPr lang="en-US" sz="1400" dirty="0">
              <a:solidFill>
                <a:srgbClr val="0000FF"/>
              </a:solidFill>
            </a:endParaRPr>
          </a:p>
        </p:txBody>
      </p:sp>
      <p:sp>
        <p:nvSpPr>
          <p:cNvPr id="13" name="TextBox 12"/>
          <p:cNvSpPr txBox="1"/>
          <p:nvPr/>
        </p:nvSpPr>
        <p:spPr>
          <a:xfrm>
            <a:off x="7543800" y="5867400"/>
            <a:ext cx="981359" cy="523220"/>
          </a:xfrm>
          <a:prstGeom prst="rect">
            <a:avLst/>
          </a:prstGeom>
          <a:noFill/>
        </p:spPr>
        <p:txBody>
          <a:bodyPr wrap="none" rtlCol="0">
            <a:spAutoFit/>
          </a:bodyPr>
          <a:lstStyle/>
          <a:p>
            <a:r>
              <a:rPr lang="pl-PL" sz="1400" dirty="0" smtClean="0">
                <a:solidFill>
                  <a:srgbClr val="0000FF"/>
                </a:solidFill>
              </a:rPr>
              <a:t>Lower HD</a:t>
            </a:r>
          </a:p>
          <a:p>
            <a:pPr algn="r"/>
            <a:r>
              <a:rPr lang="pl-PL" sz="1400" dirty="0" smtClean="0">
                <a:solidFill>
                  <a:srgbClr val="0000FF"/>
                </a:solidFill>
              </a:rPr>
              <a:t>LHB</a:t>
            </a:r>
            <a:endParaRPr lang="en-US" sz="1400" dirty="0">
              <a:solidFill>
                <a:srgbClr val="0000FF"/>
              </a:solidFill>
            </a:endParaRPr>
          </a:p>
        </p:txBody>
      </p:sp>
      <p:sp>
        <p:nvSpPr>
          <p:cNvPr id="5" name="TextBox 4"/>
          <p:cNvSpPr txBox="1"/>
          <p:nvPr/>
        </p:nvSpPr>
        <p:spPr>
          <a:xfrm>
            <a:off x="2286000" y="4114800"/>
            <a:ext cx="2163797" cy="646331"/>
          </a:xfrm>
          <a:prstGeom prst="rect">
            <a:avLst/>
          </a:prstGeom>
          <a:noFill/>
        </p:spPr>
        <p:txBody>
          <a:bodyPr wrap="none" rtlCol="0">
            <a:spAutoFit/>
          </a:bodyPr>
          <a:lstStyle/>
          <a:p>
            <a:r>
              <a:rPr lang="pl-PL" dirty="0" smtClean="0">
                <a:solidFill>
                  <a:srgbClr val="FFFF00"/>
                </a:solidFill>
              </a:rPr>
              <a:t>Titanium cover with</a:t>
            </a:r>
          </a:p>
          <a:p>
            <a:r>
              <a:rPr lang="pl-PL" dirty="0" smtClean="0">
                <a:solidFill>
                  <a:srgbClr val="FFFF00"/>
                </a:solidFill>
              </a:rPr>
              <a:t>MLI removed</a:t>
            </a:r>
            <a:endParaRPr lang="en-US" dirty="0">
              <a:solidFill>
                <a:srgbClr val="FFFF00"/>
              </a:solidFill>
            </a:endParaRPr>
          </a:p>
        </p:txBody>
      </p:sp>
      <p:pic>
        <p:nvPicPr>
          <p:cNvPr id="15" name="Picture 2"/>
          <p:cNvPicPr>
            <a:picLocks noChangeAspect="1" noChangeArrowheads="1"/>
          </p:cNvPicPr>
          <p:nvPr/>
        </p:nvPicPr>
        <p:blipFill>
          <a:blip r:embed="rId5"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16" name="Picture 4" descr="C:\Documents and Settings\PP\Pulpit\poster_cospar_pp\eHeroes-logo.png"/>
          <p:cNvPicPr>
            <a:picLocks noChangeAspect="1" noChangeArrowheads="1"/>
          </p:cNvPicPr>
          <p:nvPr/>
        </p:nvPicPr>
        <p:blipFill>
          <a:blip r:embed="rId6" cstate="print"/>
          <a:srcRect/>
          <a:stretch>
            <a:fillRect/>
          </a:stretch>
        </p:blipFill>
        <p:spPr bwMode="auto">
          <a:xfrm>
            <a:off x="6936912" y="138165"/>
            <a:ext cx="619103" cy="870157"/>
          </a:xfrm>
          <a:prstGeom prst="rect">
            <a:avLst/>
          </a:prstGeom>
          <a:noFill/>
        </p:spPr>
      </p:pic>
      <p:pic>
        <p:nvPicPr>
          <p:cNvPr id="17" name="Picture 3" descr="C:\Documents and Settings\PP\Pulpit\Charkow\Logo_01.gif"/>
          <p:cNvPicPr>
            <a:picLocks noChangeAspect="1" noChangeArrowheads="1"/>
          </p:cNvPicPr>
          <p:nvPr/>
        </p:nvPicPr>
        <p:blipFill>
          <a:blip r:embed="rId7" cstate="print"/>
          <a:srcRect/>
          <a:stretch>
            <a:fillRect/>
          </a:stretch>
        </p:blipFill>
        <p:spPr bwMode="auto">
          <a:xfrm>
            <a:off x="76200" y="76200"/>
            <a:ext cx="2057400" cy="1247123"/>
          </a:xfrm>
          <a:prstGeom prst="rect">
            <a:avLst/>
          </a:prstGeom>
          <a:noFill/>
        </p:spPr>
      </p:pic>
      <p:grpSp>
        <p:nvGrpSpPr>
          <p:cNvPr id="18" name="Group 17"/>
          <p:cNvGrpSpPr/>
          <p:nvPr/>
        </p:nvGrpSpPr>
        <p:grpSpPr>
          <a:xfrm>
            <a:off x="516467" y="914400"/>
            <a:ext cx="762000" cy="369332"/>
            <a:chOff x="533400" y="5920517"/>
            <a:chExt cx="762000" cy="369332"/>
          </a:xfrm>
        </p:grpSpPr>
        <p:sp>
          <p:nvSpPr>
            <p:cNvPr id="19" name="TextBox 18"/>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20" name="TextBox 19"/>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
        <p:nvSpPr>
          <p:cNvPr id="7" name="TextBox 6"/>
          <p:cNvSpPr txBox="1"/>
          <p:nvPr/>
        </p:nvSpPr>
        <p:spPr>
          <a:xfrm>
            <a:off x="2362200" y="304800"/>
            <a:ext cx="4498600" cy="707886"/>
          </a:xfrm>
          <a:prstGeom prst="rect">
            <a:avLst/>
          </a:prstGeom>
          <a:noFill/>
        </p:spPr>
        <p:txBody>
          <a:bodyPr wrap="square" rtlCol="0">
            <a:spAutoFit/>
          </a:bodyPr>
          <a:lstStyle/>
          <a:p>
            <a:r>
              <a:rPr lang="pl-PL" sz="4000" dirty="0" smtClean="0"/>
              <a:t>RESIK detectors</a:t>
            </a:r>
            <a:endParaRPr lang="en-US" sz="4000" dirty="0"/>
          </a:p>
        </p:txBody>
      </p:sp>
    </p:spTree>
    <p:extLst>
      <p:ext uri="{BB962C8B-B14F-4D97-AF65-F5344CB8AC3E}">
        <p14:creationId xmlns:p14="http://schemas.microsoft.com/office/powerpoint/2010/main" val="1518896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pl-PL" dirty="0" smtClean="0"/>
              <a:t>RESIK signals </a:t>
            </a:r>
            <a:br>
              <a:rPr lang="pl-PL" dirty="0" smtClean="0"/>
            </a:br>
            <a:r>
              <a:rPr lang="pl-PL" dirty="0" smtClean="0"/>
              <a:t>with particle signatures</a:t>
            </a:r>
            <a:endParaRPr lang="en-US" dirty="0"/>
          </a:p>
        </p:txBody>
      </p:sp>
      <p:sp>
        <p:nvSpPr>
          <p:cNvPr id="5" name="Content Placeholder 4"/>
          <p:cNvSpPr>
            <a:spLocks noGrp="1"/>
          </p:cNvSpPr>
          <p:nvPr>
            <p:ph idx="1"/>
          </p:nvPr>
        </p:nvSpPr>
        <p:spPr>
          <a:xfrm>
            <a:off x="838200" y="1676400"/>
            <a:ext cx="7848600" cy="5013325"/>
          </a:xfrm>
        </p:spPr>
        <p:txBody>
          <a:bodyPr/>
          <a:lstStyle/>
          <a:p>
            <a:r>
              <a:rPr lang="pl-PL" sz="2400" dirty="0" smtClean="0"/>
              <a:t>PIN detectors</a:t>
            </a:r>
          </a:p>
          <a:p>
            <a:pPr lvl="1"/>
            <a:r>
              <a:rPr lang="pl-PL" sz="2000" dirty="0" smtClean="0"/>
              <a:t>4 independent „identical” detectors (4 x20 mln data)</a:t>
            </a:r>
          </a:p>
          <a:p>
            <a:r>
              <a:rPr lang="pl-PL" sz="2400" dirty="0" smtClean="0"/>
              <a:t>RESIK PHA</a:t>
            </a:r>
          </a:p>
          <a:p>
            <a:pPr lvl="1"/>
            <a:r>
              <a:rPr lang="pl-PL" sz="2000" dirty="0" smtClean="0"/>
              <a:t>2 independent detectors with </a:t>
            </a:r>
            <a:r>
              <a:rPr lang="pl-PL" sz="2000" dirty="0" err="1" smtClean="0"/>
              <a:t>regulable</a:t>
            </a:r>
            <a:r>
              <a:rPr lang="pl-PL" sz="2000" dirty="0" smtClean="0"/>
              <a:t> HV</a:t>
            </a:r>
          </a:p>
          <a:p>
            <a:pPr lvl="1"/>
            <a:r>
              <a:rPr lang="pl-PL" sz="2000" dirty="0" smtClean="0"/>
              <a:t>4 independent PHA 32 bin data (4 x32 x 20mln/4 </a:t>
            </a:r>
            <a:r>
              <a:rPr lang="pl-PL" sz="2000" dirty="0" err="1" smtClean="0"/>
              <a:t>since</a:t>
            </a:r>
            <a:r>
              <a:rPr lang="pl-PL" sz="2000" dirty="0" smtClean="0"/>
              <a:t> </a:t>
            </a:r>
            <a:r>
              <a:rPr lang="pl-PL" sz="2000" dirty="0" err="1" smtClean="0"/>
              <a:t>commuted</a:t>
            </a:r>
            <a:r>
              <a:rPr lang="pl-PL" sz="2000" dirty="0" smtClean="0"/>
              <a:t>)</a:t>
            </a:r>
          </a:p>
          <a:p>
            <a:r>
              <a:rPr lang="pl-PL" sz="2400" dirty="0" smtClean="0"/>
              <a:t>Satellite conditions</a:t>
            </a:r>
          </a:p>
          <a:p>
            <a:pPr lvl="1"/>
            <a:r>
              <a:rPr lang="pl-PL" sz="2000" dirty="0" smtClean="0"/>
              <a:t>Sat day/night, longest night 25 min </a:t>
            </a:r>
            <a:r>
              <a:rPr lang="pl-PL" sz="2000" dirty="0" smtClean="0">
                <a:sym typeface="Wingdings" panose="05000000000000000000" pitchFamily="2" charset="2"/>
              </a:rPr>
              <a:t>0 for long days</a:t>
            </a:r>
          </a:p>
          <a:p>
            <a:pPr lvl="1"/>
            <a:r>
              <a:rPr lang="pl-PL" sz="2000" dirty="0" smtClean="0">
                <a:sym typeface="Wingdings" panose="05000000000000000000" pitchFamily="2" charset="2"/>
              </a:rPr>
              <a:t>SAA, polar </a:t>
            </a:r>
            <a:r>
              <a:rPr lang="pl-PL" sz="2000" dirty="0" err="1" smtClean="0">
                <a:sym typeface="Wingdings" panose="05000000000000000000" pitchFamily="2" charset="2"/>
              </a:rPr>
              <a:t>ovals</a:t>
            </a:r>
            <a:r>
              <a:rPr lang="pl-PL" sz="2000" dirty="0" smtClean="0">
                <a:sym typeface="Wingdings" panose="05000000000000000000" pitchFamily="2" charset="2"/>
              </a:rPr>
              <a:t> </a:t>
            </a:r>
            <a:r>
              <a:rPr lang="pl-PL" sz="2000" dirty="0" err="1" smtClean="0">
                <a:sym typeface="Wingdings" panose="05000000000000000000" pitchFamily="2" charset="2"/>
              </a:rPr>
              <a:t>transition</a:t>
            </a:r>
            <a:r>
              <a:rPr lang="pl-PL" sz="2000" dirty="0" smtClean="0">
                <a:sym typeface="Wingdings" panose="05000000000000000000" pitchFamily="2" charset="2"/>
              </a:rPr>
              <a:t>, </a:t>
            </a:r>
            <a:r>
              <a:rPr lang="pl-PL" sz="2000" dirty="0" err="1" smtClean="0">
                <a:sym typeface="Wingdings" panose="05000000000000000000" pitchFamily="2" charset="2"/>
              </a:rPr>
              <a:t>geomagnetic</a:t>
            </a:r>
            <a:r>
              <a:rPr lang="pl-PL" sz="2000" dirty="0" smtClean="0">
                <a:sym typeface="Wingdings" panose="05000000000000000000" pitchFamily="2" charset="2"/>
              </a:rPr>
              <a:t> </a:t>
            </a:r>
            <a:r>
              <a:rPr lang="pl-PL" sz="2000" dirty="0" err="1" smtClean="0">
                <a:sym typeface="Wingdings" panose="05000000000000000000" pitchFamily="2" charset="2"/>
              </a:rPr>
              <a:t>storms</a:t>
            </a:r>
            <a:endParaRPr lang="pl-PL" sz="2000" dirty="0" smtClean="0"/>
          </a:p>
          <a:p>
            <a:r>
              <a:rPr lang="pl-PL" sz="2400" dirty="0" smtClean="0"/>
              <a:t>RESIK spectral hidden bins </a:t>
            </a:r>
          </a:p>
          <a:p>
            <a:pPr lvl="1"/>
            <a:r>
              <a:rPr lang="pl-PL" sz="2000" dirty="0" smtClean="0"/>
              <a:t>UHB,LHB x 2 mln </a:t>
            </a:r>
            <a:r>
              <a:rPr lang="pl-PL" sz="2000" dirty="0" err="1" smtClean="0"/>
              <a:t>spectral</a:t>
            </a:r>
            <a:r>
              <a:rPr lang="pl-PL" sz="2000" dirty="0" smtClean="0"/>
              <a:t> </a:t>
            </a:r>
            <a:r>
              <a:rPr lang="pl-PL" sz="2000" dirty="0" err="1" smtClean="0"/>
              <a:t>measurements</a:t>
            </a:r>
            <a:endParaRPr lang="pl-PL" sz="2000" dirty="0" smtClean="0"/>
          </a:p>
          <a:p>
            <a:r>
              <a:rPr lang="pl-PL" dirty="0" smtClean="0"/>
              <a:t>Total of 40 mln </a:t>
            </a:r>
            <a:r>
              <a:rPr lang="pl-PL" dirty="0" err="1" smtClean="0"/>
              <a:t>points</a:t>
            </a:r>
            <a:r>
              <a:rPr lang="pl-PL" dirty="0" smtClean="0"/>
              <a:t>, </a:t>
            </a:r>
            <a:r>
              <a:rPr lang="pl-PL" dirty="0" err="1" smtClean="0"/>
              <a:t>up</a:t>
            </a:r>
            <a:r>
              <a:rPr lang="pl-PL" dirty="0" smtClean="0"/>
              <a:t> to 40 </a:t>
            </a:r>
            <a:r>
              <a:rPr lang="pl-PL" sz="2000" dirty="0" err="1" smtClean="0"/>
              <a:t>at</a:t>
            </a:r>
            <a:r>
              <a:rPr lang="pl-PL" sz="2000" dirty="0" smtClean="0"/>
              <a:t> the same </a:t>
            </a:r>
            <a:r>
              <a:rPr lang="pl-PL" sz="2000" dirty="0" err="1" smtClean="0"/>
              <a:t>time</a:t>
            </a:r>
            <a:endParaRPr lang="en-US" sz="2000" dirty="0"/>
          </a:p>
        </p:txBody>
      </p:sp>
      <p:sp>
        <p:nvSpPr>
          <p:cNvPr id="8" name="Footer Placeholder 3"/>
          <p:cNvSpPr txBox="1">
            <a:spLocks/>
          </p:cNvSpPr>
          <p:nvPr/>
        </p:nvSpPr>
        <p:spPr>
          <a:xfrm>
            <a:off x="228600" y="64166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2nd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pic>
        <p:nvPicPr>
          <p:cNvPr id="6" name="Picture 2"/>
          <p:cNvPicPr>
            <a:picLocks noChangeAspect="1" noChangeArrowheads="1"/>
          </p:cNvPicPr>
          <p:nvPr/>
        </p:nvPicPr>
        <p:blipFill>
          <a:blip r:embed="rId2"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7" name="Picture 4" descr="C:\Documents and Settings\PP\Pulpit\poster_cospar_pp\eHeroes-logo.png"/>
          <p:cNvPicPr>
            <a:picLocks noChangeAspect="1" noChangeArrowheads="1"/>
          </p:cNvPicPr>
          <p:nvPr/>
        </p:nvPicPr>
        <p:blipFill>
          <a:blip r:embed="rId3" cstate="print"/>
          <a:srcRect/>
          <a:stretch>
            <a:fillRect/>
          </a:stretch>
        </p:blipFill>
        <p:spPr bwMode="auto">
          <a:xfrm>
            <a:off x="6936912" y="138165"/>
            <a:ext cx="619103" cy="870157"/>
          </a:xfrm>
          <a:prstGeom prst="rect">
            <a:avLst/>
          </a:prstGeom>
          <a:noFill/>
        </p:spPr>
      </p:pic>
      <p:pic>
        <p:nvPicPr>
          <p:cNvPr id="9" name="Picture 3" descr="C:\Documents and Settings\PP\Pulpit\Charkow\Logo_01.gif"/>
          <p:cNvPicPr>
            <a:picLocks noChangeAspect="1" noChangeArrowheads="1"/>
          </p:cNvPicPr>
          <p:nvPr/>
        </p:nvPicPr>
        <p:blipFill>
          <a:blip r:embed="rId4" cstate="print"/>
          <a:srcRect/>
          <a:stretch>
            <a:fillRect/>
          </a:stretch>
        </p:blipFill>
        <p:spPr bwMode="auto">
          <a:xfrm>
            <a:off x="76200" y="76200"/>
            <a:ext cx="2057400" cy="1247123"/>
          </a:xfrm>
          <a:prstGeom prst="rect">
            <a:avLst/>
          </a:prstGeom>
          <a:noFill/>
        </p:spPr>
      </p:pic>
      <p:grpSp>
        <p:nvGrpSpPr>
          <p:cNvPr id="10" name="Group 9"/>
          <p:cNvGrpSpPr/>
          <p:nvPr/>
        </p:nvGrpSpPr>
        <p:grpSpPr>
          <a:xfrm>
            <a:off x="516467" y="914400"/>
            <a:ext cx="762000" cy="369332"/>
            <a:chOff x="533400" y="5920517"/>
            <a:chExt cx="762000" cy="369332"/>
          </a:xfrm>
        </p:grpSpPr>
        <p:sp>
          <p:nvSpPr>
            <p:cNvPr id="11" name="TextBox 10"/>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2" name="TextBox 11"/>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Tree>
    <p:extLst>
      <p:ext uri="{BB962C8B-B14F-4D97-AF65-F5344CB8AC3E}">
        <p14:creationId xmlns:p14="http://schemas.microsoft.com/office/powerpoint/2010/main" val="312648667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pl-PL" dirty="0" smtClean="0"/>
              <a:t>RESIK important </a:t>
            </a:r>
            <a:br>
              <a:rPr lang="pl-PL" dirty="0" smtClean="0"/>
            </a:br>
            <a:r>
              <a:rPr lang="pl-PL" dirty="0" smtClean="0"/>
              <a:t>periods of operation</a:t>
            </a:r>
            <a:endParaRPr lang="en-US" dirty="0"/>
          </a:p>
        </p:txBody>
      </p:sp>
      <p:sp>
        <p:nvSpPr>
          <p:cNvPr id="5" name="Content Placeholder 4"/>
          <p:cNvSpPr>
            <a:spLocks noGrp="1"/>
          </p:cNvSpPr>
          <p:nvPr>
            <p:ph idx="1"/>
          </p:nvPr>
        </p:nvSpPr>
        <p:spPr>
          <a:xfrm>
            <a:off x="762000" y="1600200"/>
            <a:ext cx="7924800" cy="4708525"/>
          </a:xfrm>
        </p:spPr>
        <p:txBody>
          <a:bodyPr/>
          <a:lstStyle/>
          <a:p>
            <a:r>
              <a:rPr lang="pl-PL" dirty="0" err="1"/>
              <a:t>Early</a:t>
            </a:r>
            <a:r>
              <a:rPr lang="pl-PL" dirty="0"/>
              <a:t> </a:t>
            </a:r>
            <a:r>
              <a:rPr lang="pl-PL" dirty="0" smtClean="0"/>
              <a:t>„learning” </a:t>
            </a:r>
            <a:r>
              <a:rPr lang="pl-PL" dirty="0" err="1" smtClean="0"/>
              <a:t>operations</a:t>
            </a:r>
            <a:r>
              <a:rPr lang="pl-PL" dirty="0" smtClean="0"/>
              <a:t> </a:t>
            </a:r>
            <a:r>
              <a:rPr lang="pl-PL" dirty="0"/>
              <a:t>between </a:t>
            </a:r>
          </a:p>
          <a:p>
            <a:pPr marL="0" indent="0">
              <a:buNone/>
            </a:pPr>
            <a:r>
              <a:rPr lang="pl-PL" dirty="0"/>
              <a:t>2001-Aug-24 12:19:48 &amp; 2001-Oct-07 </a:t>
            </a:r>
            <a:r>
              <a:rPr lang="pl-PL" dirty="0" smtClean="0"/>
              <a:t>00:59:34</a:t>
            </a:r>
          </a:p>
          <a:p>
            <a:pPr lvl="1"/>
            <a:r>
              <a:rPr lang="pl-PL" dirty="0" smtClean="0"/>
              <a:t>Const HV ON</a:t>
            </a:r>
          </a:p>
          <a:p>
            <a:pPr lvl="1"/>
            <a:r>
              <a:rPr lang="pl-PL" dirty="0" smtClean="0"/>
              <a:t>Const DGI=10s</a:t>
            </a:r>
          </a:p>
          <a:p>
            <a:r>
              <a:rPr lang="pl-PL" dirty="0" smtClean="0"/>
              <a:t>Const DGI=20 s 2001-Oct. </a:t>
            </a:r>
            <a:r>
              <a:rPr lang="pl-PL" dirty="0"/>
              <a:t>&amp; 2002 </a:t>
            </a:r>
            <a:r>
              <a:rPr lang="pl-PL" dirty="0" smtClean="0"/>
              <a:t>Feb.</a:t>
            </a:r>
            <a:endParaRPr lang="pl-PL" dirty="0"/>
          </a:p>
          <a:p>
            <a:r>
              <a:rPr lang="pl-PL" dirty="0"/>
              <a:t>ADS Tweaking 2002-Feb. &amp; 2002 </a:t>
            </a:r>
            <a:r>
              <a:rPr lang="pl-PL" dirty="0" smtClean="0"/>
              <a:t>Jul.</a:t>
            </a:r>
          </a:p>
          <a:p>
            <a:pPr lvl="1"/>
            <a:r>
              <a:rPr lang="pl-PL" dirty="0" smtClean="0"/>
              <a:t>Constant DGI = 10s </a:t>
            </a:r>
          </a:p>
          <a:p>
            <a:r>
              <a:rPr lang="pl-PL" dirty="0"/>
              <a:t> </a:t>
            </a:r>
            <a:r>
              <a:rPr lang="pl-PL" dirty="0" smtClean="0"/>
              <a:t>DGI =8 or 2s 2002-Jul. </a:t>
            </a:r>
            <a:r>
              <a:rPr lang="pl-PL" dirty="0"/>
              <a:t>&amp; </a:t>
            </a:r>
            <a:r>
              <a:rPr lang="pl-PL" dirty="0" smtClean="0"/>
              <a:t>2003 Apr.</a:t>
            </a:r>
          </a:p>
          <a:p>
            <a:r>
              <a:rPr lang="pl-PL" dirty="0"/>
              <a:t>DGI </a:t>
            </a:r>
            <a:r>
              <a:rPr lang="pl-PL" dirty="0" smtClean="0"/>
              <a:t>=1 s  2003-Apr </a:t>
            </a:r>
            <a:r>
              <a:rPr lang="pl-PL" dirty="0"/>
              <a:t>&amp; 2003 </a:t>
            </a:r>
            <a:r>
              <a:rPr lang="pl-PL" dirty="0" smtClean="0"/>
              <a:t>Sep.</a:t>
            </a:r>
            <a:endParaRPr lang="pl-PL" dirty="0"/>
          </a:p>
          <a:p>
            <a:endParaRPr lang="pl-PL" dirty="0"/>
          </a:p>
          <a:p>
            <a:endParaRPr lang="pl-PL" dirty="0" smtClean="0"/>
          </a:p>
          <a:p>
            <a:endParaRPr lang="pl-PL" dirty="0" smtClean="0"/>
          </a:p>
          <a:p>
            <a:endParaRPr lang="en-US" dirty="0"/>
          </a:p>
        </p:txBody>
      </p:sp>
      <p:sp>
        <p:nvSpPr>
          <p:cNvPr id="8" name="Footer Placeholder 3"/>
          <p:cNvSpPr txBox="1">
            <a:spLocks/>
          </p:cNvSpPr>
          <p:nvPr/>
        </p:nvSpPr>
        <p:spPr>
          <a:xfrm>
            <a:off x="228600" y="64166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2nd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pic>
        <p:nvPicPr>
          <p:cNvPr id="6" name="Picture 2"/>
          <p:cNvPicPr>
            <a:picLocks noChangeAspect="1" noChangeArrowheads="1"/>
          </p:cNvPicPr>
          <p:nvPr/>
        </p:nvPicPr>
        <p:blipFill>
          <a:blip r:embed="rId2"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7" name="Picture 4" descr="C:\Documents and Settings\PP\Pulpit\poster_cospar_pp\eHeroes-logo.png"/>
          <p:cNvPicPr>
            <a:picLocks noChangeAspect="1" noChangeArrowheads="1"/>
          </p:cNvPicPr>
          <p:nvPr/>
        </p:nvPicPr>
        <p:blipFill>
          <a:blip r:embed="rId3" cstate="print"/>
          <a:srcRect/>
          <a:stretch>
            <a:fillRect/>
          </a:stretch>
        </p:blipFill>
        <p:spPr bwMode="auto">
          <a:xfrm>
            <a:off x="6936912" y="138165"/>
            <a:ext cx="619103" cy="870157"/>
          </a:xfrm>
          <a:prstGeom prst="rect">
            <a:avLst/>
          </a:prstGeom>
          <a:noFill/>
        </p:spPr>
      </p:pic>
      <p:pic>
        <p:nvPicPr>
          <p:cNvPr id="9" name="Picture 3" descr="C:\Documents and Settings\PP\Pulpit\Charkow\Logo_01.gif"/>
          <p:cNvPicPr>
            <a:picLocks noChangeAspect="1" noChangeArrowheads="1"/>
          </p:cNvPicPr>
          <p:nvPr/>
        </p:nvPicPr>
        <p:blipFill>
          <a:blip r:embed="rId4" cstate="print"/>
          <a:srcRect/>
          <a:stretch>
            <a:fillRect/>
          </a:stretch>
        </p:blipFill>
        <p:spPr bwMode="auto">
          <a:xfrm>
            <a:off x="76200" y="76200"/>
            <a:ext cx="2057400" cy="1247123"/>
          </a:xfrm>
          <a:prstGeom prst="rect">
            <a:avLst/>
          </a:prstGeom>
          <a:noFill/>
        </p:spPr>
      </p:pic>
      <p:grpSp>
        <p:nvGrpSpPr>
          <p:cNvPr id="10" name="Group 9"/>
          <p:cNvGrpSpPr/>
          <p:nvPr/>
        </p:nvGrpSpPr>
        <p:grpSpPr>
          <a:xfrm>
            <a:off x="516467" y="914400"/>
            <a:ext cx="762000" cy="369332"/>
            <a:chOff x="533400" y="5920517"/>
            <a:chExt cx="762000" cy="369332"/>
          </a:xfrm>
        </p:grpSpPr>
        <p:sp>
          <p:nvSpPr>
            <p:cNvPr id="11" name="TextBox 10"/>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2" name="TextBox 11"/>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Tree>
    <p:extLst>
      <p:ext uri="{BB962C8B-B14F-4D97-AF65-F5344CB8AC3E}">
        <p14:creationId xmlns:p14="http://schemas.microsoft.com/office/powerpoint/2010/main" val="242703890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pl-PL" dirty="0" smtClean="0"/>
              <a:t>RESIK DGI-</a:t>
            </a:r>
            <a:br>
              <a:rPr lang="pl-PL" dirty="0" smtClean="0"/>
            </a:br>
            <a:r>
              <a:rPr lang="pl-PL" dirty="0" smtClean="0"/>
              <a:t>sampling time plot</a:t>
            </a:r>
            <a:endParaRPr lang="en-US" dirty="0"/>
          </a:p>
        </p:txBody>
      </p:sp>
      <p:sp>
        <p:nvSpPr>
          <p:cNvPr id="5" name="Content Placeholder 4"/>
          <p:cNvSpPr>
            <a:spLocks noGrp="1"/>
          </p:cNvSpPr>
          <p:nvPr>
            <p:ph idx="1"/>
          </p:nvPr>
        </p:nvSpPr>
        <p:spPr>
          <a:xfrm>
            <a:off x="5791200" y="1600200"/>
            <a:ext cx="3124200" cy="4708525"/>
          </a:xfrm>
        </p:spPr>
        <p:txBody>
          <a:bodyPr/>
          <a:lstStyle/>
          <a:p>
            <a:r>
              <a:rPr lang="pl-PL" sz="3200" dirty="0" smtClean="0"/>
              <a:t>Sampling of conditions along the orbit are ~DGI</a:t>
            </a:r>
          </a:p>
          <a:p>
            <a:r>
              <a:rPr lang="pl-PL" sz="3200" dirty="0" smtClean="0"/>
              <a:t>8km for 1s</a:t>
            </a:r>
          </a:p>
          <a:p>
            <a:r>
              <a:rPr lang="pl-PL" sz="3200" dirty="0" smtClean="0"/>
              <a:t>160 km for 20s</a:t>
            </a:r>
            <a:endParaRPr lang="en-US" sz="3200" dirty="0"/>
          </a:p>
        </p:txBody>
      </p:sp>
      <p:sp>
        <p:nvSpPr>
          <p:cNvPr id="8" name="Footer Placeholder 3"/>
          <p:cNvSpPr txBox="1">
            <a:spLocks/>
          </p:cNvSpPr>
          <p:nvPr/>
        </p:nvSpPr>
        <p:spPr>
          <a:xfrm>
            <a:off x="228600" y="6416675"/>
            <a:ext cx="87630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pl-PL" dirty="0" smtClean="0"/>
              <a:t>eHeroes 2nd General Meeting 10 - 12 March, 2014  Davos, Switzerland                                                        </a:t>
            </a:r>
            <a:r>
              <a:rPr lang="pl-PL" sz="1600" dirty="0" smtClean="0">
                <a:solidFill>
                  <a:schemeClr val="tx1">
                    <a:lumMod val="50000"/>
                    <a:lumOff val="50000"/>
                  </a:schemeClr>
                </a:solidFill>
              </a:rPr>
              <a:t>J. Sylwester</a:t>
            </a:r>
            <a:endParaRPr lang="en-US" b="1" dirty="0">
              <a:solidFill>
                <a:schemeClr val="tx1">
                  <a:lumMod val="50000"/>
                  <a:lumOff val="5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47799"/>
            <a:ext cx="4800600" cy="489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525000" y="4952999"/>
            <a:ext cx="4572000" cy="1200329"/>
          </a:xfrm>
          <a:prstGeom prst="rect">
            <a:avLst/>
          </a:prstGeom>
        </p:spPr>
        <p:txBody>
          <a:bodyPr>
            <a:spAutoFit/>
          </a:bodyPr>
          <a:lstStyle/>
          <a:p>
            <a:r>
              <a:rPr lang="en-US" b="1" dirty="0" err="1"/>
              <a:t>plot_ut,date_time_all,dgi_all,xst</a:t>
            </a:r>
            <a:r>
              <a:rPr lang="en-US" b="1" dirty="0"/>
              <a:t>=1,dmin=1440,yst=1,yra=[0,25],</a:t>
            </a:r>
            <a:r>
              <a:rPr lang="en-US" b="1" dirty="0" err="1"/>
              <a:t>ytitle</a:t>
            </a:r>
            <a:r>
              <a:rPr lang="en-US" b="1" dirty="0"/>
              <a:t>='DGI [s]', </a:t>
            </a:r>
            <a:r>
              <a:rPr lang="en-US" b="1" dirty="0" err="1"/>
              <a:t>charsize</a:t>
            </a:r>
            <a:r>
              <a:rPr lang="en-US" b="1" dirty="0"/>
              <a:t>=1.5, </a:t>
            </a:r>
            <a:r>
              <a:rPr lang="en-US" b="1" dirty="0" err="1"/>
              <a:t>charthick</a:t>
            </a:r>
            <a:r>
              <a:rPr lang="en-US" b="1" dirty="0"/>
              <a:t>=1.5, </a:t>
            </a:r>
            <a:r>
              <a:rPr lang="en-US" b="1" dirty="0" err="1"/>
              <a:t>psym</a:t>
            </a:r>
            <a:r>
              <a:rPr lang="en-US" b="1" dirty="0"/>
              <a:t>=10, thick=2</a:t>
            </a:r>
            <a:endParaRPr lang="en-US" dirty="0"/>
          </a:p>
        </p:txBody>
      </p:sp>
      <p:pic>
        <p:nvPicPr>
          <p:cNvPr id="7" name="Picture 2"/>
          <p:cNvPicPr>
            <a:picLocks noChangeAspect="1" noChangeArrowheads="1"/>
          </p:cNvPicPr>
          <p:nvPr/>
        </p:nvPicPr>
        <p:blipFill>
          <a:blip r:embed="rId3" cstate="print"/>
          <a:srcRect/>
          <a:stretch>
            <a:fillRect/>
          </a:stretch>
        </p:blipFill>
        <p:spPr bwMode="auto">
          <a:xfrm>
            <a:off x="7622712" y="138166"/>
            <a:ext cx="1292688" cy="870157"/>
          </a:xfrm>
          <a:prstGeom prst="rect">
            <a:avLst/>
          </a:prstGeom>
          <a:noFill/>
          <a:ln w="9525">
            <a:noFill/>
            <a:miter lim="800000"/>
            <a:headEnd/>
            <a:tailEnd/>
          </a:ln>
          <a:effectLst/>
        </p:spPr>
      </p:pic>
      <p:pic>
        <p:nvPicPr>
          <p:cNvPr id="9" name="Picture 4" descr="C:\Documents and Settings\PP\Pulpit\poster_cospar_pp\eHeroes-logo.png"/>
          <p:cNvPicPr>
            <a:picLocks noChangeAspect="1" noChangeArrowheads="1"/>
          </p:cNvPicPr>
          <p:nvPr/>
        </p:nvPicPr>
        <p:blipFill>
          <a:blip r:embed="rId4" cstate="print"/>
          <a:srcRect/>
          <a:stretch>
            <a:fillRect/>
          </a:stretch>
        </p:blipFill>
        <p:spPr bwMode="auto">
          <a:xfrm>
            <a:off x="6936912" y="138165"/>
            <a:ext cx="619103" cy="870157"/>
          </a:xfrm>
          <a:prstGeom prst="rect">
            <a:avLst/>
          </a:prstGeom>
          <a:noFill/>
        </p:spPr>
      </p:pic>
      <p:pic>
        <p:nvPicPr>
          <p:cNvPr id="10" name="Picture 3" descr="C:\Documents and Settings\PP\Pulpit\Charkow\Logo_01.gif"/>
          <p:cNvPicPr>
            <a:picLocks noChangeAspect="1" noChangeArrowheads="1"/>
          </p:cNvPicPr>
          <p:nvPr/>
        </p:nvPicPr>
        <p:blipFill>
          <a:blip r:embed="rId5" cstate="print"/>
          <a:srcRect/>
          <a:stretch>
            <a:fillRect/>
          </a:stretch>
        </p:blipFill>
        <p:spPr bwMode="auto">
          <a:xfrm>
            <a:off x="76200" y="76200"/>
            <a:ext cx="2057400" cy="1247123"/>
          </a:xfrm>
          <a:prstGeom prst="rect">
            <a:avLst/>
          </a:prstGeom>
          <a:noFill/>
        </p:spPr>
      </p:pic>
      <p:grpSp>
        <p:nvGrpSpPr>
          <p:cNvPr id="11" name="Group 10"/>
          <p:cNvGrpSpPr/>
          <p:nvPr/>
        </p:nvGrpSpPr>
        <p:grpSpPr>
          <a:xfrm>
            <a:off x="516467" y="914400"/>
            <a:ext cx="762000" cy="369332"/>
            <a:chOff x="533400" y="5920517"/>
            <a:chExt cx="762000" cy="369332"/>
          </a:xfrm>
        </p:grpSpPr>
        <p:sp>
          <p:nvSpPr>
            <p:cNvPr id="12" name="TextBox 11"/>
            <p:cNvSpPr txBox="1"/>
            <p:nvPr/>
          </p:nvSpPr>
          <p:spPr>
            <a:xfrm>
              <a:off x="533400" y="5943600"/>
              <a:ext cx="615874" cy="338554"/>
            </a:xfrm>
            <a:prstGeom prst="rect">
              <a:avLst/>
            </a:prstGeom>
            <a:noFill/>
          </p:spPr>
          <p:txBody>
            <a:bodyPr wrap="none" rtlCol="0">
              <a:spAutoFit/>
            </a:bodyPr>
            <a:lstStyle/>
            <a:p>
              <a:r>
                <a:rPr lang="pl-PL" sz="1600" dirty="0" smtClean="0">
                  <a:solidFill>
                    <a:schemeClr val="bg1"/>
                  </a:solidFill>
                </a:rPr>
                <a:t>SRC</a:t>
              </a:r>
              <a:endParaRPr lang="en-US" sz="1600" dirty="0">
                <a:solidFill>
                  <a:schemeClr val="bg1"/>
                </a:solidFill>
              </a:endParaRPr>
            </a:p>
          </p:txBody>
        </p:sp>
        <p:sp>
          <p:nvSpPr>
            <p:cNvPr id="13" name="TextBox 12"/>
            <p:cNvSpPr txBox="1"/>
            <p:nvPr/>
          </p:nvSpPr>
          <p:spPr>
            <a:xfrm>
              <a:off x="1066800" y="5920517"/>
              <a:ext cx="228600" cy="369332"/>
            </a:xfrm>
            <a:prstGeom prst="rect">
              <a:avLst/>
            </a:prstGeom>
            <a:noFill/>
          </p:spPr>
          <p:txBody>
            <a:bodyPr wrap="square" rtlCol="0">
              <a:spAutoFit/>
            </a:bodyPr>
            <a:lstStyle/>
            <a:p>
              <a:r>
                <a:rPr lang="pl-PL" sz="600" dirty="0" smtClean="0">
                  <a:solidFill>
                    <a:schemeClr val="bg1"/>
                  </a:solidFill>
                </a:rPr>
                <a:t>PAS</a:t>
              </a:r>
              <a:endParaRPr lang="en-US" sz="600" dirty="0">
                <a:solidFill>
                  <a:schemeClr val="bg1"/>
                </a:solidFill>
              </a:endParaRPr>
            </a:p>
          </p:txBody>
        </p:sp>
      </p:grpSp>
    </p:spTree>
    <p:extLst>
      <p:ext uri="{BB962C8B-B14F-4D97-AF65-F5344CB8AC3E}">
        <p14:creationId xmlns:p14="http://schemas.microsoft.com/office/powerpoint/2010/main" val="242703890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10526</TotalTime>
  <Words>1801</Words>
  <Application>Microsoft Macintosh PowerPoint</Application>
  <PresentationFormat>Pokaz na ekranie (4:3)</PresentationFormat>
  <Paragraphs>239</Paragraphs>
  <Slides>36</Slides>
  <Notes>3</Notes>
  <HiddenSlides>0</HiddenSlides>
  <MMClips>0</MMClips>
  <ScaleCrop>false</ScaleCrop>
  <HeadingPairs>
    <vt:vector size="4" baseType="variant">
      <vt:variant>
        <vt:lpstr>Motyw</vt:lpstr>
      </vt:variant>
      <vt:variant>
        <vt:i4>1</vt:i4>
      </vt:variant>
      <vt:variant>
        <vt:lpstr>Tytuły slajdów</vt:lpstr>
      </vt:variant>
      <vt:variant>
        <vt:i4>36</vt:i4>
      </vt:variant>
    </vt:vector>
  </HeadingPairs>
  <TitlesOfParts>
    <vt:vector size="37" baseType="lpstr">
      <vt:lpstr>Apex</vt:lpstr>
      <vt:lpstr>RESIK measurements of particle background radiation &amp; non-solar emission</vt:lpstr>
      <vt:lpstr>outline</vt:lpstr>
      <vt:lpstr>CORONAS-F operation</vt:lpstr>
      <vt:lpstr>RESIK on CORONAS-F</vt:lpstr>
      <vt:lpstr>CORONAS-F payload  view from the Sun</vt:lpstr>
      <vt:lpstr>This was a great idea to put  4 PIN detectors inside RESIK the detectors were of the type NTE3033 Infrared Photodiode 7 x 8 mm behind 2 x 80 micron Al foils diameter 14 mm. This part was covered by MLI</vt:lpstr>
      <vt:lpstr>RESIK signals  with particle signatures</vt:lpstr>
      <vt:lpstr>RESIK important  periods of operation</vt:lpstr>
      <vt:lpstr>RESIK DGI- sampling time plot</vt:lpstr>
      <vt:lpstr>PIN sum: 3e7 events  mission long 1 x1 deg</vt:lpstr>
      <vt:lpstr>Rates in SAA</vt:lpstr>
      <vt:lpstr>Polar regions the most variable</vt:lpstr>
      <vt:lpstr>What is seen  during a medium size storm?</vt:lpstr>
      <vt:lpstr>RESIK within CORONAS-F</vt:lpstr>
      <vt:lpstr>RESIK and MKL on CORONAS-F http://smdc.sinp.msu.ru/index.py?nav=coronasf </vt:lpstr>
      <vt:lpstr>MKL protons  26-50 kev  &amp; PIN</vt:lpstr>
      <vt:lpstr>corellation of PIN signal  with MKL detector’s</vt:lpstr>
      <vt:lpstr>MKL protons 23-26 keV</vt:lpstr>
      <vt:lpstr>MKL protons 26-50 keV</vt:lpstr>
      <vt:lpstr>Now back to RESIK  gas detectors (Ar + Xe)</vt:lpstr>
      <vt:lpstr>RESIK PHA Spectra Example PHA channel #2 HV:1450 V </vt:lpstr>
      <vt:lpstr>RESIK PHA Spectra Example PHA channel #2 HV:1480 V </vt:lpstr>
      <vt:lpstr>Terrestrial  0.5 keV emission S/C nights</vt:lpstr>
      <vt:lpstr>Prezentacja programu PowerPoint</vt:lpstr>
      <vt:lpstr>Prezentacja programu PowerPoint</vt:lpstr>
      <vt:lpstr>31st bin 1 x 1 deg resolution</vt:lpstr>
      <vt:lpstr>Hidden bins correlations</vt:lpstr>
      <vt:lpstr>Hidenn bins  day vs night chan 0</vt:lpstr>
      <vt:lpstr>High hidden chan 0</vt:lpstr>
      <vt:lpstr>Non-solar  contributions</vt:lpstr>
      <vt:lpstr>Ongoing &amp; Possible  collaborations</vt:lpstr>
      <vt:lpstr>Thank you eHeroes Team</vt:lpstr>
      <vt:lpstr>RESIK and MKL on CORONAS-F MKL data on:   http://smdc.sinp.msu.ru/index.py?nav=coronasf </vt:lpstr>
      <vt:lpstr>RESIK within CORONAS-F</vt:lpstr>
      <vt:lpstr>RESIK within CORONAS-F</vt:lpstr>
      <vt:lpstr>RESIK within CORONAS-F</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Ken2</dc:creator>
  <cp:lastModifiedBy>Anna Kępa</cp:lastModifiedBy>
  <cp:revision>266</cp:revision>
  <cp:lastPrinted>2012-08-18T07:21:57Z</cp:lastPrinted>
  <dcterms:created xsi:type="dcterms:W3CDTF">2006-08-16T00:00:00Z</dcterms:created>
  <dcterms:modified xsi:type="dcterms:W3CDTF">2014-03-19T08:55:51Z</dcterms:modified>
</cp:coreProperties>
</file>