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0" r:id="rId5"/>
    <p:sldId id="259" r:id="rId6"/>
    <p:sldId id="261" r:id="rId7"/>
    <p:sldId id="260" r:id="rId8"/>
    <p:sldId id="263" r:id="rId9"/>
    <p:sldId id="271" r:id="rId10"/>
    <p:sldId id="277" r:id="rId11"/>
    <p:sldId id="262" r:id="rId12"/>
    <p:sldId id="278" r:id="rId13"/>
    <p:sldId id="276" r:id="rId14"/>
    <p:sldId id="273" r:id="rId15"/>
    <p:sldId id="269" r:id="rId16"/>
    <p:sldId id="275" r:id="rId17"/>
    <p:sldId id="265" r:id="rId18"/>
    <p:sldId id="274" r:id="rId1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AB6"/>
    <a:srgbClr val="A6A6A6"/>
    <a:srgbClr val="385D8A"/>
    <a:srgbClr val="E6AF00"/>
    <a:srgbClr val="92D050"/>
    <a:srgbClr val="E46C0A"/>
    <a:srgbClr val="FFFF00"/>
    <a:srgbClr val="FFFF99"/>
    <a:srgbClr val="4F81BD"/>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457" autoAdjust="0"/>
  </p:normalViewPr>
  <p:slideViewPr>
    <p:cSldViewPr>
      <p:cViewPr>
        <p:scale>
          <a:sx n="129" d="100"/>
          <a:sy n="129" d="100"/>
        </p:scale>
        <p:origin x="-952"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59931A08-9FFC-4752-AEAF-93E66B4E590C}" type="datetimeFigureOut">
              <a:rPr lang="pl-PL" smtClean="0"/>
              <a:t>14-03-19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CF801CE-F029-4F66-B638-3B156C06A598}" type="slidenum">
              <a:rPr lang="pl-PL" smtClean="0"/>
              <a:t>‹nr›</a:t>
            </a:fld>
            <a:endParaRPr lang="pl-PL"/>
          </a:p>
        </p:txBody>
      </p:sp>
    </p:spTree>
    <p:extLst>
      <p:ext uri="{BB962C8B-B14F-4D97-AF65-F5344CB8AC3E}">
        <p14:creationId xmlns:p14="http://schemas.microsoft.com/office/powerpoint/2010/main" val="4172091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9931A08-9FFC-4752-AEAF-93E66B4E590C}" type="datetimeFigureOut">
              <a:rPr lang="pl-PL" smtClean="0"/>
              <a:t>14-03-19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CF801CE-F029-4F66-B638-3B156C06A598}" type="slidenum">
              <a:rPr lang="pl-PL" smtClean="0"/>
              <a:t>‹nr›</a:t>
            </a:fld>
            <a:endParaRPr lang="pl-PL"/>
          </a:p>
        </p:txBody>
      </p:sp>
    </p:spTree>
    <p:extLst>
      <p:ext uri="{BB962C8B-B14F-4D97-AF65-F5344CB8AC3E}">
        <p14:creationId xmlns:p14="http://schemas.microsoft.com/office/powerpoint/2010/main" val="3826117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9931A08-9FFC-4752-AEAF-93E66B4E590C}" type="datetimeFigureOut">
              <a:rPr lang="pl-PL" smtClean="0"/>
              <a:t>14-03-19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CF801CE-F029-4F66-B638-3B156C06A598}" type="slidenum">
              <a:rPr lang="pl-PL" smtClean="0"/>
              <a:t>‹nr›</a:t>
            </a:fld>
            <a:endParaRPr lang="pl-PL"/>
          </a:p>
        </p:txBody>
      </p:sp>
    </p:spTree>
    <p:extLst>
      <p:ext uri="{BB962C8B-B14F-4D97-AF65-F5344CB8AC3E}">
        <p14:creationId xmlns:p14="http://schemas.microsoft.com/office/powerpoint/2010/main" val="2518558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9931A08-9FFC-4752-AEAF-93E66B4E590C}" type="datetimeFigureOut">
              <a:rPr lang="pl-PL" smtClean="0"/>
              <a:t>14-03-19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CF801CE-F029-4F66-B638-3B156C06A598}" type="slidenum">
              <a:rPr lang="pl-PL" smtClean="0"/>
              <a:t>‹nr›</a:t>
            </a:fld>
            <a:endParaRPr lang="pl-PL"/>
          </a:p>
        </p:txBody>
      </p:sp>
    </p:spTree>
    <p:extLst>
      <p:ext uri="{BB962C8B-B14F-4D97-AF65-F5344CB8AC3E}">
        <p14:creationId xmlns:p14="http://schemas.microsoft.com/office/powerpoint/2010/main" val="1371979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59931A08-9FFC-4752-AEAF-93E66B4E590C}" type="datetimeFigureOut">
              <a:rPr lang="pl-PL" smtClean="0"/>
              <a:t>14-03-19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CF801CE-F029-4F66-B638-3B156C06A598}" type="slidenum">
              <a:rPr lang="pl-PL" smtClean="0"/>
              <a:t>‹nr›</a:t>
            </a:fld>
            <a:endParaRPr lang="pl-PL"/>
          </a:p>
        </p:txBody>
      </p:sp>
    </p:spTree>
    <p:extLst>
      <p:ext uri="{BB962C8B-B14F-4D97-AF65-F5344CB8AC3E}">
        <p14:creationId xmlns:p14="http://schemas.microsoft.com/office/powerpoint/2010/main" val="1968281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59931A08-9FFC-4752-AEAF-93E66B4E590C}" type="datetimeFigureOut">
              <a:rPr lang="pl-PL" smtClean="0"/>
              <a:t>14-03-19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CF801CE-F029-4F66-B638-3B156C06A598}" type="slidenum">
              <a:rPr lang="pl-PL" smtClean="0"/>
              <a:t>‹nr›</a:t>
            </a:fld>
            <a:endParaRPr lang="pl-PL"/>
          </a:p>
        </p:txBody>
      </p:sp>
    </p:spTree>
    <p:extLst>
      <p:ext uri="{BB962C8B-B14F-4D97-AF65-F5344CB8AC3E}">
        <p14:creationId xmlns:p14="http://schemas.microsoft.com/office/powerpoint/2010/main" val="1734855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59931A08-9FFC-4752-AEAF-93E66B4E590C}" type="datetimeFigureOut">
              <a:rPr lang="pl-PL" smtClean="0"/>
              <a:t>14-03-19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CF801CE-F029-4F66-B638-3B156C06A598}" type="slidenum">
              <a:rPr lang="pl-PL" smtClean="0"/>
              <a:t>‹nr›</a:t>
            </a:fld>
            <a:endParaRPr lang="pl-PL"/>
          </a:p>
        </p:txBody>
      </p:sp>
    </p:spTree>
    <p:extLst>
      <p:ext uri="{BB962C8B-B14F-4D97-AF65-F5344CB8AC3E}">
        <p14:creationId xmlns:p14="http://schemas.microsoft.com/office/powerpoint/2010/main" val="861876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59931A08-9FFC-4752-AEAF-93E66B4E590C}" type="datetimeFigureOut">
              <a:rPr lang="pl-PL" smtClean="0"/>
              <a:t>14-03-19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CF801CE-F029-4F66-B638-3B156C06A598}" type="slidenum">
              <a:rPr lang="pl-PL" smtClean="0"/>
              <a:t>‹nr›</a:t>
            </a:fld>
            <a:endParaRPr lang="pl-PL"/>
          </a:p>
        </p:txBody>
      </p:sp>
    </p:spTree>
    <p:extLst>
      <p:ext uri="{BB962C8B-B14F-4D97-AF65-F5344CB8AC3E}">
        <p14:creationId xmlns:p14="http://schemas.microsoft.com/office/powerpoint/2010/main" val="2317799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59931A08-9FFC-4752-AEAF-93E66B4E590C}" type="datetimeFigureOut">
              <a:rPr lang="pl-PL" smtClean="0"/>
              <a:t>14-03-19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CF801CE-F029-4F66-B638-3B156C06A598}" type="slidenum">
              <a:rPr lang="pl-PL" smtClean="0"/>
              <a:t>‹nr›</a:t>
            </a:fld>
            <a:endParaRPr lang="pl-PL"/>
          </a:p>
        </p:txBody>
      </p:sp>
    </p:spTree>
    <p:extLst>
      <p:ext uri="{BB962C8B-B14F-4D97-AF65-F5344CB8AC3E}">
        <p14:creationId xmlns:p14="http://schemas.microsoft.com/office/powerpoint/2010/main" val="849137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59931A08-9FFC-4752-AEAF-93E66B4E590C}" type="datetimeFigureOut">
              <a:rPr lang="pl-PL" smtClean="0"/>
              <a:t>14-03-19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CF801CE-F029-4F66-B638-3B156C06A598}" type="slidenum">
              <a:rPr lang="pl-PL" smtClean="0"/>
              <a:t>‹nr›</a:t>
            </a:fld>
            <a:endParaRPr lang="pl-PL"/>
          </a:p>
        </p:txBody>
      </p:sp>
    </p:spTree>
    <p:extLst>
      <p:ext uri="{BB962C8B-B14F-4D97-AF65-F5344CB8AC3E}">
        <p14:creationId xmlns:p14="http://schemas.microsoft.com/office/powerpoint/2010/main" val="3904445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59931A08-9FFC-4752-AEAF-93E66B4E590C}" type="datetimeFigureOut">
              <a:rPr lang="pl-PL" smtClean="0"/>
              <a:t>14-03-19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CF801CE-F029-4F66-B638-3B156C06A598}" type="slidenum">
              <a:rPr lang="pl-PL" smtClean="0"/>
              <a:t>‹nr›</a:t>
            </a:fld>
            <a:endParaRPr lang="pl-PL"/>
          </a:p>
        </p:txBody>
      </p:sp>
    </p:spTree>
    <p:extLst>
      <p:ext uri="{BB962C8B-B14F-4D97-AF65-F5344CB8AC3E}">
        <p14:creationId xmlns:p14="http://schemas.microsoft.com/office/powerpoint/2010/main" val="24550042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31A08-9FFC-4752-AEAF-93E66B4E590C}" type="datetimeFigureOut">
              <a:rPr lang="pl-PL" smtClean="0"/>
              <a:t>14-03-19</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F801CE-F029-4F66-B638-3B156C06A598}" type="slidenum">
              <a:rPr lang="pl-PL" smtClean="0"/>
              <a:t>‹nr›</a:t>
            </a:fld>
            <a:endParaRPr lang="pl-PL"/>
          </a:p>
        </p:txBody>
      </p:sp>
    </p:spTree>
    <p:extLst>
      <p:ext uri="{BB962C8B-B14F-4D97-AF65-F5344CB8AC3E}">
        <p14:creationId xmlns:p14="http://schemas.microsoft.com/office/powerpoint/2010/main" val="2359306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3568" y="1340768"/>
            <a:ext cx="7772400" cy="1470025"/>
          </a:xfrm>
        </p:spPr>
        <p:txBody>
          <a:bodyPr>
            <a:noAutofit/>
          </a:bodyPr>
          <a:lstStyle/>
          <a:p>
            <a:r>
              <a:rPr lang="en-US" sz="3200" dirty="0" smtClean="0">
                <a:latin typeface="Arial" panose="020B0604020202020204" pitchFamily="34" charset="0"/>
                <a:cs typeface="Arial" panose="020B0604020202020204" pitchFamily="34" charset="0"/>
              </a:rPr>
              <a:t>Determination of elemental abundances from X-ray spectra in the </a:t>
            </a:r>
            <a:r>
              <a:rPr lang="en-US" sz="3200" dirty="0" err="1" smtClean="0">
                <a:latin typeface="Arial" panose="020B0604020202020204" pitchFamily="34" charset="0"/>
                <a:cs typeface="Arial" panose="020B0604020202020204" pitchFamily="34" charset="0"/>
              </a:rPr>
              <a:t>multitemperature</a:t>
            </a:r>
            <a:r>
              <a:rPr lang="en-US" sz="3200" dirty="0" smtClean="0">
                <a:latin typeface="Arial" panose="020B0604020202020204" pitchFamily="34" charset="0"/>
                <a:cs typeface="Arial" panose="020B0604020202020204" pitchFamily="34" charset="0"/>
              </a:rPr>
              <a:t> approach</a:t>
            </a:r>
            <a:endParaRPr lang="pl-PL" sz="3200" dirty="0">
              <a:latin typeface="Arial" panose="020B0604020202020204" pitchFamily="34" charset="0"/>
              <a:cs typeface="Arial" panose="020B0604020202020204" pitchFamily="34" charset="0"/>
            </a:endParaRPr>
          </a:p>
        </p:txBody>
      </p:sp>
      <p:sp>
        <p:nvSpPr>
          <p:cNvPr id="3" name="Podtytuł 2"/>
          <p:cNvSpPr>
            <a:spLocks noGrp="1"/>
          </p:cNvSpPr>
          <p:nvPr>
            <p:ph type="subTitle" idx="1"/>
          </p:nvPr>
        </p:nvSpPr>
        <p:spPr>
          <a:xfrm>
            <a:off x="1331640" y="3573016"/>
            <a:ext cx="7056784" cy="2592288"/>
          </a:xfrm>
        </p:spPr>
        <p:txBody>
          <a:bodyPr>
            <a:normAutofit fontScale="77500" lnSpcReduction="20000"/>
          </a:bodyPr>
          <a:lstStyle/>
          <a:p>
            <a:r>
              <a:rPr lang="pl-PL" sz="4000" dirty="0" smtClean="0">
                <a:latin typeface="Arial" panose="020B0604020202020204" pitchFamily="34" charset="0"/>
                <a:cs typeface="Arial" panose="020B0604020202020204" pitchFamily="34" charset="0"/>
              </a:rPr>
              <a:t> </a:t>
            </a:r>
            <a:r>
              <a:rPr lang="pl-PL" sz="3600" dirty="0" smtClean="0">
                <a:solidFill>
                  <a:schemeClr val="tx1">
                    <a:lumMod val="65000"/>
                    <a:lumOff val="35000"/>
                  </a:schemeClr>
                </a:solidFill>
                <a:latin typeface="Arial" panose="020B0604020202020204" pitchFamily="34" charset="0"/>
                <a:cs typeface="Arial" panose="020B0604020202020204" pitchFamily="34" charset="0"/>
              </a:rPr>
              <a:t>B. Sylwester, J. Sylwester, A. Kępa</a:t>
            </a:r>
          </a:p>
          <a:p>
            <a:r>
              <a:rPr lang="pl-PL" sz="2600" dirty="0" smtClean="0">
                <a:latin typeface="Arial" panose="020B0604020202020204" pitchFamily="34" charset="0"/>
                <a:cs typeface="Arial" panose="020B0604020202020204" pitchFamily="34" charset="0"/>
              </a:rPr>
              <a:t> </a:t>
            </a:r>
            <a:r>
              <a:rPr lang="pl-PL" sz="2600" i="1" dirty="0" smtClean="0">
                <a:latin typeface="Arial" panose="020B0604020202020204" pitchFamily="34" charset="0"/>
                <a:cs typeface="Arial" panose="020B0604020202020204" pitchFamily="34" charset="0"/>
              </a:rPr>
              <a:t>Space </a:t>
            </a:r>
            <a:r>
              <a:rPr lang="pl-PL" sz="2600" i="1" dirty="0" err="1" smtClean="0">
                <a:latin typeface="Arial" panose="020B0604020202020204" pitchFamily="34" charset="0"/>
                <a:cs typeface="Arial" panose="020B0604020202020204" pitchFamily="34" charset="0"/>
              </a:rPr>
              <a:t>Research</a:t>
            </a:r>
            <a:r>
              <a:rPr lang="pl-PL" sz="2600" i="1" dirty="0" smtClean="0">
                <a:latin typeface="Arial" panose="020B0604020202020204" pitchFamily="34" charset="0"/>
                <a:cs typeface="Arial" panose="020B0604020202020204" pitchFamily="34" charset="0"/>
              </a:rPr>
              <a:t> Centre, PAS, Wrocław, Poland</a:t>
            </a:r>
          </a:p>
          <a:p>
            <a:r>
              <a:rPr lang="pl-PL" sz="3600" dirty="0" smtClean="0">
                <a:solidFill>
                  <a:schemeClr val="tx1">
                    <a:lumMod val="65000"/>
                    <a:lumOff val="35000"/>
                  </a:schemeClr>
                </a:solidFill>
                <a:latin typeface="Arial" panose="020B0604020202020204" pitchFamily="34" charset="0"/>
                <a:cs typeface="Arial" panose="020B0604020202020204" pitchFamily="34" charset="0"/>
              </a:rPr>
              <a:t>K.J.H. Phillips</a:t>
            </a:r>
          </a:p>
          <a:p>
            <a:r>
              <a:rPr lang="pl-PL" sz="2600" i="1" dirty="0" smtClean="0">
                <a:latin typeface="Arial" panose="020B0604020202020204" pitchFamily="34" charset="0"/>
                <a:cs typeface="Arial" panose="020B0604020202020204" pitchFamily="34" charset="0"/>
              </a:rPr>
              <a:t>Natural </a:t>
            </a:r>
            <a:r>
              <a:rPr lang="pl-PL" sz="2600" i="1" dirty="0" err="1" smtClean="0">
                <a:latin typeface="Arial" panose="020B0604020202020204" pitchFamily="34" charset="0"/>
                <a:cs typeface="Arial" panose="020B0604020202020204" pitchFamily="34" charset="0"/>
              </a:rPr>
              <a:t>History</a:t>
            </a:r>
            <a:r>
              <a:rPr lang="pl-PL" sz="2600" i="1" dirty="0" smtClean="0">
                <a:latin typeface="Arial" panose="020B0604020202020204" pitchFamily="34" charset="0"/>
                <a:cs typeface="Arial" panose="020B0604020202020204" pitchFamily="34" charset="0"/>
              </a:rPr>
              <a:t> </a:t>
            </a:r>
            <a:r>
              <a:rPr lang="pl-PL" sz="2600" i="1" dirty="0" err="1" smtClean="0">
                <a:latin typeface="Arial" panose="020B0604020202020204" pitchFamily="34" charset="0"/>
                <a:cs typeface="Arial" panose="020B0604020202020204" pitchFamily="34" charset="0"/>
              </a:rPr>
              <a:t>Museum</a:t>
            </a:r>
            <a:r>
              <a:rPr lang="pl-PL" sz="2600" i="1" dirty="0" smtClean="0">
                <a:latin typeface="Arial" panose="020B0604020202020204" pitchFamily="34" charset="0"/>
                <a:cs typeface="Arial" panose="020B0604020202020204" pitchFamily="34" charset="0"/>
              </a:rPr>
              <a:t>, London, UK</a:t>
            </a:r>
          </a:p>
          <a:p>
            <a:r>
              <a:rPr lang="pl-PL" sz="5100" dirty="0" smtClean="0">
                <a:latin typeface="Arial" panose="020B0604020202020204" pitchFamily="34" charset="0"/>
                <a:cs typeface="Arial" panose="020B0604020202020204" pitchFamily="34" charset="0"/>
              </a:rPr>
              <a:t> </a:t>
            </a:r>
            <a:r>
              <a:rPr lang="pl-PL" sz="3600" dirty="0" smtClean="0">
                <a:solidFill>
                  <a:schemeClr val="tx1">
                    <a:lumMod val="65000"/>
                    <a:lumOff val="35000"/>
                  </a:schemeClr>
                </a:solidFill>
                <a:latin typeface="Arial" panose="020B0604020202020204" pitchFamily="34" charset="0"/>
                <a:cs typeface="Arial" panose="020B0604020202020204" pitchFamily="34" charset="0"/>
              </a:rPr>
              <a:t>V.D. </a:t>
            </a:r>
            <a:r>
              <a:rPr lang="pl-PL" sz="3600" dirty="0" err="1" smtClean="0">
                <a:solidFill>
                  <a:schemeClr val="tx1">
                    <a:lumMod val="65000"/>
                    <a:lumOff val="35000"/>
                  </a:schemeClr>
                </a:solidFill>
                <a:latin typeface="Arial" panose="020B0604020202020204" pitchFamily="34" charset="0"/>
                <a:cs typeface="Arial" panose="020B0604020202020204" pitchFamily="34" charset="0"/>
              </a:rPr>
              <a:t>Kuznetsov</a:t>
            </a:r>
            <a:endParaRPr lang="pl-PL" sz="3600" dirty="0" smtClean="0">
              <a:solidFill>
                <a:schemeClr val="tx1">
                  <a:lumMod val="65000"/>
                  <a:lumOff val="35000"/>
                </a:schemeClr>
              </a:solidFill>
              <a:latin typeface="Arial" panose="020B0604020202020204" pitchFamily="34" charset="0"/>
              <a:cs typeface="Arial" panose="020B0604020202020204" pitchFamily="34" charset="0"/>
            </a:endParaRPr>
          </a:p>
          <a:p>
            <a:r>
              <a:rPr lang="pl-PL" sz="2600" i="1" dirty="0" smtClean="0">
                <a:latin typeface="Arial" panose="020B0604020202020204" pitchFamily="34" charset="0"/>
                <a:cs typeface="Arial" panose="020B0604020202020204" pitchFamily="34" charset="0"/>
              </a:rPr>
              <a:t>IZMIRAN, </a:t>
            </a:r>
            <a:r>
              <a:rPr lang="pl-PL" sz="2600" i="1" dirty="0" err="1" smtClean="0">
                <a:latin typeface="Arial" panose="020B0604020202020204" pitchFamily="34" charset="0"/>
                <a:cs typeface="Arial" panose="020B0604020202020204" pitchFamily="34" charset="0"/>
              </a:rPr>
              <a:t>Moscow</a:t>
            </a:r>
            <a:r>
              <a:rPr lang="pl-PL" sz="2600" i="1" dirty="0" smtClean="0">
                <a:latin typeface="Arial" panose="020B0604020202020204" pitchFamily="34" charset="0"/>
                <a:cs typeface="Arial" panose="020B0604020202020204" pitchFamily="34" charset="0"/>
              </a:rPr>
              <a:t>, Russia</a:t>
            </a:r>
          </a:p>
          <a:p>
            <a:endParaRPr lang="pl-PL" sz="2600" dirty="0" smtClean="0">
              <a:latin typeface="Arial" panose="020B0604020202020204" pitchFamily="34" charset="0"/>
              <a:cs typeface="Arial" panose="020B0604020202020204" pitchFamily="34" charset="0"/>
            </a:endParaRPr>
          </a:p>
          <a:p>
            <a:endParaRPr lang="pl-PL" sz="2600" dirty="0" smtClean="0">
              <a:latin typeface="Arial" panose="020B0604020202020204" pitchFamily="34" charset="0"/>
              <a:cs typeface="Arial" panose="020B0604020202020204" pitchFamily="34" charset="0"/>
            </a:endParaRPr>
          </a:p>
          <a:p>
            <a:endParaRPr lang="pl-PL" dirty="0" smtClean="0"/>
          </a:p>
          <a:p>
            <a:endParaRPr lang="pl-PL"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0392" y="6121871"/>
            <a:ext cx="876300"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C:\Documents and Settings\PP\Pulpit\poster_cospar_pp\eHeroes-logo.png"/>
          <p:cNvPicPr>
            <a:picLocks noChangeAspect="1" noChangeArrowheads="1"/>
          </p:cNvPicPr>
          <p:nvPr/>
        </p:nvPicPr>
        <p:blipFill>
          <a:blip r:embed="rId3" cstate="print"/>
          <a:srcRect/>
          <a:stretch>
            <a:fillRect/>
          </a:stretch>
        </p:blipFill>
        <p:spPr bwMode="auto">
          <a:xfrm>
            <a:off x="251520" y="5877272"/>
            <a:ext cx="619103" cy="870157"/>
          </a:xfrm>
          <a:prstGeom prst="rect">
            <a:avLst/>
          </a:prstGeom>
          <a:noFill/>
        </p:spPr>
      </p:pic>
    </p:spTree>
    <p:extLst>
      <p:ext uri="{BB962C8B-B14F-4D97-AF65-F5344CB8AC3E}">
        <p14:creationId xmlns:p14="http://schemas.microsoft.com/office/powerpoint/2010/main" val="3557120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922114"/>
          </a:xfrm>
        </p:spPr>
        <p:txBody>
          <a:bodyPr>
            <a:normAutofit/>
          </a:bodyPr>
          <a:lstStyle/>
          <a:p>
            <a:r>
              <a:rPr lang="pl-PL" sz="4000" b="1" dirty="0" err="1">
                <a:latin typeface="Arial" panose="020B0604020202020204" pitchFamily="34" charset="0"/>
                <a:cs typeface="Arial" panose="020B0604020202020204" pitchFamily="34" charset="0"/>
              </a:rPr>
              <a:t>AbuOpt</a:t>
            </a:r>
            <a:r>
              <a:rPr lang="pl-PL" sz="4000" b="1" dirty="0">
                <a:latin typeface="Arial" panose="020B0604020202020204" pitchFamily="34" charset="0"/>
                <a:cs typeface="Arial" panose="020B0604020202020204" pitchFamily="34" charset="0"/>
              </a:rPr>
              <a:t> </a:t>
            </a:r>
            <a:r>
              <a:rPr lang="pl-PL" sz="4000" b="1" dirty="0" smtClean="0">
                <a:latin typeface="Arial" panose="020B0604020202020204" pitchFamily="34" charset="0"/>
                <a:cs typeface="Arial" panose="020B0604020202020204" pitchFamily="34" charset="0"/>
              </a:rPr>
              <a:t> </a:t>
            </a:r>
            <a:r>
              <a:rPr lang="pl-PL" sz="4000" b="1" dirty="0" err="1" smtClean="0">
                <a:latin typeface="Arial" panose="020B0604020202020204" pitchFamily="34" charset="0"/>
                <a:cs typeface="Arial" panose="020B0604020202020204" pitchFamily="34" charset="0"/>
              </a:rPr>
              <a:t>method</a:t>
            </a:r>
            <a:endParaRPr lang="pl-PL" sz="4000" b="1" dirty="0">
              <a:latin typeface="Arial" panose="020B0604020202020204" pitchFamily="34" charset="0"/>
              <a:cs typeface="Arial" panose="020B0604020202020204" pitchFamily="34" charset="0"/>
            </a:endParaRPr>
          </a:p>
        </p:txBody>
      </p:sp>
      <p:sp>
        <p:nvSpPr>
          <p:cNvPr id="3" name="Prostokąt 2"/>
          <p:cNvSpPr/>
          <p:nvPr/>
        </p:nvSpPr>
        <p:spPr>
          <a:xfrm>
            <a:off x="0" y="2636912"/>
            <a:ext cx="9144000" cy="3200876"/>
          </a:xfrm>
          <a:prstGeom prst="rect">
            <a:avLst/>
          </a:prstGeom>
        </p:spPr>
        <p:txBody>
          <a:bodyPr wrap="square">
            <a:spAutoFit/>
          </a:bodyPr>
          <a:lstStyle/>
          <a:p>
            <a:pPr algn="ctr"/>
            <a:r>
              <a:rPr lang="en-US" sz="2000" dirty="0">
                <a:latin typeface="Arial" panose="020B0604020202020204" pitchFamily="34" charset="0"/>
                <a:cs typeface="Arial" panose="020B0604020202020204" pitchFamily="34" charset="0"/>
              </a:rPr>
              <a:t>The </a:t>
            </a:r>
            <a:r>
              <a:rPr lang="pl-PL" sz="2000" b="1" dirty="0" err="1">
                <a:latin typeface="Arial" panose="020B0604020202020204" pitchFamily="34" charset="0"/>
                <a:cs typeface="Arial" panose="020B0604020202020204" pitchFamily="34" charset="0"/>
              </a:rPr>
              <a:t>AbuOpt</a:t>
            </a:r>
            <a:r>
              <a:rPr lang="pl-PL" sz="2000" dirty="0">
                <a:latin typeface="Arial" panose="020B0604020202020204" pitchFamily="34" charset="0"/>
                <a:cs typeface="Arial" panose="020B0604020202020204" pitchFamily="34" charset="0"/>
              </a:rPr>
              <a:t> </a:t>
            </a:r>
            <a:r>
              <a:rPr lang="pl-PL" sz="2000" dirty="0" err="1" smtClean="0">
                <a:latin typeface="Arial" panose="020B0604020202020204" pitchFamily="34" charset="0"/>
                <a:cs typeface="Arial" panose="020B0604020202020204" pitchFamily="34" charset="0"/>
              </a:rPr>
              <a:t>algorythm</a:t>
            </a:r>
            <a:r>
              <a:rPr lang="pl-PL"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starts </a:t>
            </a:r>
            <a:r>
              <a:rPr lang="pl-PL" sz="2000" dirty="0" smtClean="0">
                <a:latin typeface="Arial" panose="020B0604020202020204" pitchFamily="34" charset="0"/>
                <a:cs typeface="Arial" panose="020B0604020202020204" pitchFamily="34" charset="0"/>
              </a:rPr>
              <a:t>by </a:t>
            </a:r>
            <a:r>
              <a:rPr lang="en-US" sz="2000" dirty="0" smtClean="0">
                <a:latin typeface="Arial" panose="020B0604020202020204" pitchFamily="34" charset="0"/>
                <a:cs typeface="Arial" panose="020B0604020202020204" pitchFamily="34" charset="0"/>
              </a:rPr>
              <a:t>finding </a:t>
            </a:r>
            <a:r>
              <a:rPr lang="en-US" sz="2000" dirty="0">
                <a:latin typeface="Arial" panose="020B0604020202020204" pitchFamily="34" charset="0"/>
                <a:cs typeface="Arial" panose="020B0604020202020204" pitchFamily="34" charset="0"/>
              </a:rPr>
              <a:t>an abundance set that is consistent with the observed </a:t>
            </a:r>
            <a:r>
              <a:rPr lang="en-US" sz="2000" dirty="0" smtClean="0">
                <a:latin typeface="Arial" panose="020B0604020202020204" pitchFamily="34" charset="0"/>
                <a:cs typeface="Arial" panose="020B0604020202020204" pitchFamily="34" charset="0"/>
              </a:rPr>
              <a:t>spectra</a:t>
            </a:r>
            <a:r>
              <a:rPr lang="pl-PL" sz="2000" dirty="0" smtClean="0">
                <a:latin typeface="Arial" panose="020B0604020202020204" pitchFamily="34" charset="0"/>
                <a:cs typeface="Arial" panose="020B0604020202020204" pitchFamily="34" charset="0"/>
              </a:rPr>
              <a:t>: </a:t>
            </a:r>
            <a:r>
              <a:rPr lang="pl-PL" sz="2000" dirty="0" err="1" smtClean="0">
                <a:latin typeface="Arial" panose="020B0604020202020204" pitchFamily="34" charset="0"/>
                <a:cs typeface="Arial" panose="020B0604020202020204" pitchFamily="34" charset="0"/>
              </a:rPr>
              <a:t>Observed</a:t>
            </a:r>
            <a:r>
              <a:rPr lang="pl-PL" sz="2000" dirty="0" smtClean="0">
                <a:latin typeface="Arial" panose="020B0604020202020204" pitchFamily="34" charset="0"/>
                <a:cs typeface="Arial" panose="020B0604020202020204" pitchFamily="34" charset="0"/>
              </a:rPr>
              <a:t> </a:t>
            </a:r>
            <a:r>
              <a:rPr lang="pl-PL" sz="2000" dirty="0" err="1" smtClean="0">
                <a:latin typeface="Arial" panose="020B0604020202020204" pitchFamily="34" charset="0"/>
                <a:cs typeface="Arial" panose="020B0604020202020204" pitchFamily="34" charset="0"/>
              </a:rPr>
              <a:t>fluxes</a:t>
            </a:r>
            <a:r>
              <a:rPr lang="pl-PL" sz="2000" dirty="0" smtClean="0">
                <a:latin typeface="Arial" panose="020B0604020202020204" pitchFamily="34" charset="0"/>
                <a:cs typeface="Arial" panose="020B0604020202020204" pitchFamily="34" charset="0"/>
              </a:rPr>
              <a:t> </a:t>
            </a:r>
            <a:r>
              <a:rPr lang="pl-PL" sz="2000" dirty="0" err="1" smtClean="0">
                <a:latin typeface="Arial" panose="020B0604020202020204" pitchFamily="34" charset="0"/>
                <a:cs typeface="Arial" panose="020B0604020202020204" pitchFamily="34" charset="0"/>
              </a:rPr>
              <a:t>are</a:t>
            </a:r>
            <a:r>
              <a:rPr lang="pl-PL" sz="2000" dirty="0" smtClean="0">
                <a:latin typeface="Arial" panose="020B0604020202020204" pitchFamily="34" charset="0"/>
                <a:cs typeface="Arial" panose="020B0604020202020204" pitchFamily="34" charset="0"/>
              </a:rPr>
              <a:t> </a:t>
            </a:r>
            <a:r>
              <a:rPr lang="pl-PL" sz="2000" dirty="0" err="1" smtClean="0">
                <a:latin typeface="Arial" panose="020B0604020202020204" pitchFamily="34" charset="0"/>
                <a:cs typeface="Arial" panose="020B0604020202020204" pitchFamily="34" charset="0"/>
              </a:rPr>
              <a:t>integrated</a:t>
            </a:r>
            <a:r>
              <a:rPr lang="pl-PL" sz="2000" dirty="0" smtClean="0">
                <a:latin typeface="Arial" panose="020B0604020202020204" pitchFamily="34" charset="0"/>
                <a:cs typeface="Arial" panose="020B0604020202020204" pitchFamily="34" charset="0"/>
              </a:rPr>
              <a:t> in </a:t>
            </a:r>
            <a:r>
              <a:rPr lang="pl-PL" sz="2000" b="1" dirty="0" smtClean="0">
                <a:latin typeface="Arial" panose="020B0604020202020204" pitchFamily="34" charset="0"/>
                <a:cs typeface="Arial" panose="020B0604020202020204" pitchFamily="34" charset="0"/>
              </a:rPr>
              <a:t>15 </a:t>
            </a:r>
            <a:r>
              <a:rPr lang="pl-PL" sz="2000" b="1" dirty="0" err="1" smtClean="0">
                <a:latin typeface="Arial" panose="020B0604020202020204" pitchFamily="34" charset="0"/>
                <a:cs typeface="Arial" panose="020B0604020202020204" pitchFamily="34" charset="0"/>
              </a:rPr>
              <a:t>spectral</a:t>
            </a:r>
            <a:r>
              <a:rPr lang="pl-PL" sz="2000" b="1" dirty="0" smtClean="0">
                <a:latin typeface="Arial" panose="020B0604020202020204" pitchFamily="34" charset="0"/>
                <a:cs typeface="Arial" panose="020B0604020202020204" pitchFamily="34" charset="0"/>
              </a:rPr>
              <a:t> </a:t>
            </a:r>
            <a:r>
              <a:rPr lang="pl-PL" sz="2000" b="1" dirty="0" err="1" smtClean="0">
                <a:latin typeface="Arial" panose="020B0604020202020204" pitchFamily="34" charset="0"/>
                <a:cs typeface="Arial" panose="020B0604020202020204" pitchFamily="34" charset="0"/>
              </a:rPr>
              <a:t>bands</a:t>
            </a:r>
            <a:r>
              <a:rPr lang="pl-PL" sz="2000" dirty="0" smtClean="0">
                <a:latin typeface="Arial" panose="020B0604020202020204" pitchFamily="34" charset="0"/>
                <a:cs typeface="Arial" panose="020B0604020202020204" pitchFamily="34" charset="0"/>
              </a:rPr>
              <a:t>. We solve the set of above equations changing the unknown abundance </a:t>
            </a:r>
            <a:r>
              <a:rPr lang="pl-PL" sz="2000" i="1" dirty="0" smtClean="0">
                <a:latin typeface="Arial" panose="020B0604020202020204" pitchFamily="34" charset="0"/>
                <a:cs typeface="Arial" panose="020B0604020202020204" pitchFamily="34" charset="0"/>
              </a:rPr>
              <a:t>A</a:t>
            </a:r>
            <a:r>
              <a:rPr lang="pl-PL" sz="2000" i="1" baseline="-25000" dirty="0" smtClean="0">
                <a:latin typeface="Arial" panose="020B0604020202020204" pitchFamily="34" charset="0"/>
                <a:cs typeface="Arial" panose="020B0604020202020204" pitchFamily="34" charset="0"/>
              </a:rPr>
              <a:t>i</a:t>
            </a:r>
            <a:r>
              <a:rPr lang="pl-PL" sz="2000" dirty="0" smtClean="0">
                <a:latin typeface="Arial" panose="020B0604020202020204" pitchFamily="34" charset="0"/>
                <a:cs typeface="Arial" panose="020B0604020202020204" pitchFamily="34" charset="0"/>
              </a:rPr>
              <a:t> for the element giving the line </a:t>
            </a:r>
            <a:r>
              <a:rPr lang="pl-PL" sz="2000" i="1" dirty="0" smtClean="0">
                <a:latin typeface="Arial" panose="020B0604020202020204" pitchFamily="34" charset="0"/>
                <a:cs typeface="Arial" panose="020B0604020202020204" pitchFamily="34" charset="0"/>
              </a:rPr>
              <a:t>i</a:t>
            </a:r>
            <a:r>
              <a:rPr lang="pl-PL" sz="2000" dirty="0" smtClean="0">
                <a:latin typeface="Arial" panose="020B0604020202020204" pitchFamily="34" charset="0"/>
                <a:cs typeface="Arial" panose="020B0604020202020204" pitchFamily="34" charset="0"/>
              </a:rPr>
              <a:t> ( values from 0 to 16 times „coronal” one </a:t>
            </a:r>
            <a:r>
              <a:rPr lang="pl-PL" sz="2000" dirty="0" smtClean="0">
                <a:latin typeface="Arial" panose="020B0604020202020204" pitchFamily="34" charset="0"/>
                <a:cs typeface="Arial" panose="020B0604020202020204" pitchFamily="34" charset="0"/>
                <a:sym typeface="Wingdings" panose="05000000000000000000" pitchFamily="2" charset="2"/>
              </a:rPr>
              <a:t></a:t>
            </a:r>
            <a:r>
              <a:rPr lang="pl-PL" sz="2000" dirty="0" smtClean="0">
                <a:latin typeface="Arial" panose="020B0604020202020204" pitchFamily="34" charset="0"/>
                <a:cs typeface="Arial" panose="020B0604020202020204" pitchFamily="34" charset="0"/>
              </a:rPr>
              <a:t> </a:t>
            </a:r>
            <a:r>
              <a:rPr lang="pl-PL" sz="2000" b="1" dirty="0" smtClean="0">
                <a:latin typeface="Arial" panose="020B0604020202020204" pitchFamily="34" charset="0"/>
                <a:cs typeface="Arial" panose="020B0604020202020204" pitchFamily="34" charset="0"/>
              </a:rPr>
              <a:t>21 different values</a:t>
            </a:r>
            <a:r>
              <a:rPr lang="pl-PL" sz="2000" dirty="0" smtClean="0">
                <a:latin typeface="Arial" panose="020B0604020202020204" pitchFamily="34" charset="0"/>
                <a:cs typeface="Arial" panose="020B0604020202020204" pitchFamily="34" charset="0"/>
              </a:rPr>
              <a:t>). The </a:t>
            </a:r>
            <a:r>
              <a:rPr lang="pl-PL" sz="2000" dirty="0" err="1" smtClean="0">
                <a:latin typeface="Arial" panose="020B0604020202020204" pitchFamily="34" charset="0"/>
                <a:cs typeface="Arial" panose="020B0604020202020204" pitchFamily="34" charset="0"/>
              </a:rPr>
              <a:t>other</a:t>
            </a:r>
            <a:r>
              <a:rPr lang="pl-PL" sz="2000" dirty="0" smtClean="0">
                <a:latin typeface="Arial" panose="020B0604020202020204" pitchFamily="34" charset="0"/>
                <a:cs typeface="Arial" panose="020B0604020202020204" pitchFamily="34" charset="0"/>
              </a:rPr>
              <a:t> element </a:t>
            </a:r>
            <a:r>
              <a:rPr lang="pl-PL" sz="2000" dirty="0" err="1" smtClean="0">
                <a:latin typeface="Arial" panose="020B0604020202020204" pitchFamily="34" charset="0"/>
                <a:cs typeface="Arial" panose="020B0604020202020204" pitchFamily="34" charset="0"/>
              </a:rPr>
              <a:t>abundances</a:t>
            </a:r>
            <a:r>
              <a:rPr lang="pl-PL" sz="2000" dirty="0" smtClean="0">
                <a:latin typeface="Arial" panose="020B0604020202020204" pitchFamily="34" charset="0"/>
                <a:cs typeface="Arial" panose="020B0604020202020204" pitchFamily="34" charset="0"/>
              </a:rPr>
              <a:t> </a:t>
            </a:r>
            <a:r>
              <a:rPr lang="pl-PL" sz="2000" dirty="0" err="1" smtClean="0">
                <a:latin typeface="Arial" panose="020B0604020202020204" pitchFamily="34" charset="0"/>
                <a:cs typeface="Arial" panose="020B0604020202020204" pitchFamily="34" charset="0"/>
              </a:rPr>
              <a:t>were</a:t>
            </a:r>
            <a:r>
              <a:rPr lang="pl-PL" sz="2000" dirty="0" smtClean="0">
                <a:latin typeface="Arial" panose="020B0604020202020204" pitchFamily="34" charset="0"/>
                <a:cs typeface="Arial" panose="020B0604020202020204" pitchFamily="34" charset="0"/>
              </a:rPr>
              <a:t> </a:t>
            </a:r>
            <a:r>
              <a:rPr lang="pl-PL" sz="2000" dirty="0" err="1" smtClean="0">
                <a:latin typeface="Arial" panose="020B0604020202020204" pitchFamily="34" charset="0"/>
                <a:cs typeface="Arial" panose="020B0604020202020204" pitchFamily="34" charset="0"/>
              </a:rPr>
              <a:t>kept</a:t>
            </a:r>
            <a:r>
              <a:rPr lang="pl-PL" sz="2000" dirty="0" smtClean="0">
                <a:latin typeface="Arial" panose="020B0604020202020204" pitchFamily="34" charset="0"/>
                <a:cs typeface="Arial" panose="020B0604020202020204" pitchFamily="34" charset="0"/>
              </a:rPr>
              <a:t> </a:t>
            </a:r>
            <a:r>
              <a:rPr lang="pl-PL" sz="2000" dirty="0" err="1" smtClean="0">
                <a:latin typeface="Arial" panose="020B0604020202020204" pitchFamily="34" charset="0"/>
                <a:cs typeface="Arial" panose="020B0604020202020204" pitchFamily="34" charset="0"/>
              </a:rPr>
              <a:t>at</a:t>
            </a:r>
            <a:r>
              <a:rPr lang="pl-PL" sz="2000" dirty="0" smtClean="0">
                <a:latin typeface="Arial" panose="020B0604020202020204" pitchFamily="34" charset="0"/>
                <a:cs typeface="Arial" panose="020B0604020202020204" pitchFamily="34" charset="0"/>
              </a:rPr>
              <a:t> </a:t>
            </a:r>
            <a:r>
              <a:rPr lang="pl-PL" sz="2000" dirty="0" err="1" smtClean="0">
                <a:latin typeface="Arial" panose="020B0604020202020204" pitchFamily="34" charset="0"/>
                <a:cs typeface="Arial" panose="020B0604020202020204" pitchFamily="34" charset="0"/>
              </a:rPr>
              <a:t>their</a:t>
            </a:r>
            <a:r>
              <a:rPr lang="pl-PL" sz="2000" dirty="0" smtClean="0">
                <a:latin typeface="Arial" panose="020B0604020202020204" pitchFamily="34" charset="0"/>
                <a:cs typeface="Arial" panose="020B0604020202020204" pitchFamily="34" charset="0"/>
              </a:rPr>
              <a:t> </a:t>
            </a:r>
            <a:r>
              <a:rPr lang="pl-PL" sz="2000" dirty="0" err="1" smtClean="0">
                <a:latin typeface="Arial" panose="020B0604020202020204" pitchFamily="34" charset="0"/>
                <a:cs typeface="Arial" panose="020B0604020202020204" pitchFamily="34" charset="0"/>
              </a:rPr>
              <a:t>coronal</a:t>
            </a:r>
            <a:r>
              <a:rPr lang="pl-PL" sz="2000" dirty="0" smtClean="0">
                <a:latin typeface="Arial" panose="020B0604020202020204" pitchFamily="34" charset="0"/>
                <a:cs typeface="Arial" panose="020B0604020202020204" pitchFamily="34" charset="0"/>
              </a:rPr>
              <a:t> </a:t>
            </a:r>
            <a:r>
              <a:rPr lang="pl-PL" sz="2000" dirty="0" err="1" smtClean="0">
                <a:latin typeface="Arial" panose="020B0604020202020204" pitchFamily="34" charset="0"/>
                <a:cs typeface="Arial" panose="020B0604020202020204" pitchFamily="34" charset="0"/>
              </a:rPr>
              <a:t>values</a:t>
            </a:r>
            <a:r>
              <a:rPr lang="pl-PL" sz="2000" dirty="0" smtClean="0">
                <a:latin typeface="Arial" panose="020B0604020202020204" pitchFamily="34" charset="0"/>
                <a:cs typeface="Arial" panose="020B0604020202020204" pitchFamily="34" charset="0"/>
              </a:rPr>
              <a:t>.  </a:t>
            </a:r>
            <a:r>
              <a:rPr lang="pl-PL" sz="2000" b="1" dirty="0" smtClean="0">
                <a:solidFill>
                  <a:srgbClr val="0A0AB6"/>
                </a:solidFill>
                <a:latin typeface="Arial" panose="020B0604020202020204" pitchFamily="34" charset="0"/>
                <a:cs typeface="Arial" panose="020B0604020202020204" pitchFamily="34" charset="0"/>
              </a:rPr>
              <a:t>For </a:t>
            </a:r>
            <a:r>
              <a:rPr lang="pl-PL" sz="2000" b="1" dirty="0" err="1" smtClean="0">
                <a:solidFill>
                  <a:srgbClr val="0A0AB6"/>
                </a:solidFill>
                <a:latin typeface="Arial" panose="020B0604020202020204" pitchFamily="34" charset="0"/>
                <a:cs typeface="Arial" panose="020B0604020202020204" pitchFamily="34" charset="0"/>
              </a:rPr>
              <a:t>each</a:t>
            </a:r>
            <a:r>
              <a:rPr lang="pl-PL" sz="2000" b="1" dirty="0" smtClean="0">
                <a:solidFill>
                  <a:srgbClr val="0A0AB6"/>
                </a:solidFill>
                <a:latin typeface="Arial" panose="020B0604020202020204" pitchFamily="34" charset="0"/>
                <a:cs typeface="Arial" panose="020B0604020202020204" pitchFamily="34" charset="0"/>
              </a:rPr>
              <a:t> </a:t>
            </a:r>
            <a:r>
              <a:rPr lang="pl-PL" sz="2000" b="1" dirty="0" err="1" smtClean="0">
                <a:solidFill>
                  <a:srgbClr val="0A0AB6"/>
                </a:solidFill>
                <a:latin typeface="Arial" panose="020B0604020202020204" pitchFamily="34" charset="0"/>
                <a:cs typeface="Arial" panose="020B0604020202020204" pitchFamily="34" charset="0"/>
              </a:rPr>
              <a:t>assumed</a:t>
            </a:r>
            <a:r>
              <a:rPr lang="pl-PL" sz="2000" b="1" dirty="0" smtClean="0">
                <a:solidFill>
                  <a:srgbClr val="0A0AB6"/>
                </a:solidFill>
                <a:latin typeface="Arial" panose="020B0604020202020204" pitchFamily="34" charset="0"/>
                <a:cs typeface="Arial" panose="020B0604020202020204" pitchFamily="34" charset="0"/>
              </a:rPr>
              <a:t> </a:t>
            </a:r>
            <a:r>
              <a:rPr lang="pl-PL" sz="2000" b="1" dirty="0" err="1" smtClean="0">
                <a:solidFill>
                  <a:srgbClr val="0A0AB6"/>
                </a:solidFill>
                <a:latin typeface="Arial" panose="020B0604020202020204" pitchFamily="34" charset="0"/>
                <a:cs typeface="Arial" panose="020B0604020202020204" pitchFamily="34" charset="0"/>
              </a:rPr>
              <a:t>abundance</a:t>
            </a:r>
            <a:r>
              <a:rPr lang="pl-PL" sz="2000" b="1" dirty="0" smtClean="0">
                <a:solidFill>
                  <a:srgbClr val="0A0AB6"/>
                </a:solidFill>
                <a:latin typeface="Arial" panose="020B0604020202020204" pitchFamily="34" charset="0"/>
                <a:cs typeface="Arial" panose="020B0604020202020204" pitchFamily="34" charset="0"/>
              </a:rPr>
              <a:t> </a:t>
            </a:r>
            <a:r>
              <a:rPr lang="pl-PL" sz="2000" b="1" i="1" dirty="0" err="1" smtClean="0">
                <a:solidFill>
                  <a:srgbClr val="0A0AB6"/>
                </a:solidFill>
                <a:latin typeface="Arial" panose="020B0604020202020204" pitchFamily="34" charset="0"/>
                <a:cs typeface="Arial" panose="020B0604020202020204" pitchFamily="34" charset="0"/>
              </a:rPr>
              <a:t>A</a:t>
            </a:r>
            <a:r>
              <a:rPr lang="pl-PL" sz="2000" b="1" i="1" baseline="-25000" dirty="0" err="1" smtClean="0">
                <a:solidFill>
                  <a:srgbClr val="0A0AB6"/>
                </a:solidFill>
                <a:latin typeface="Arial" panose="020B0604020202020204" pitchFamily="34" charset="0"/>
                <a:cs typeface="Arial" panose="020B0604020202020204" pitchFamily="34" charset="0"/>
              </a:rPr>
              <a:t>i</a:t>
            </a:r>
            <a:r>
              <a:rPr lang="pl-PL" sz="2000" b="1" dirty="0" smtClean="0">
                <a:solidFill>
                  <a:srgbClr val="0A0AB6"/>
                </a:solidFill>
                <a:latin typeface="Arial" panose="020B0604020202020204" pitchFamily="34" charset="0"/>
                <a:cs typeface="Arial" panose="020B0604020202020204" pitchFamily="34" charset="0"/>
              </a:rPr>
              <a:t> </a:t>
            </a:r>
            <a:r>
              <a:rPr lang="pl-PL" sz="2000" dirty="0" smtClean="0">
                <a:latin typeface="Arial" panose="020B0604020202020204" pitchFamily="34" charset="0"/>
                <a:cs typeface="Arial" panose="020B0604020202020204" pitchFamily="34" charset="0"/>
              </a:rPr>
              <a:t>we ran the </a:t>
            </a:r>
            <a:r>
              <a:rPr lang="pl-PL" sz="2000" dirty="0" err="1" smtClean="0">
                <a:latin typeface="Arial" panose="020B0604020202020204" pitchFamily="34" charset="0"/>
                <a:cs typeface="Arial" panose="020B0604020202020204" pitchFamily="34" charset="0"/>
              </a:rPr>
              <a:t>Withbroe</a:t>
            </a:r>
            <a:r>
              <a:rPr lang="pl-PL" sz="2000" dirty="0" smtClean="0">
                <a:latin typeface="Arial" panose="020B0604020202020204" pitchFamily="34" charset="0"/>
                <a:cs typeface="Arial" panose="020B0604020202020204" pitchFamily="34" charset="0"/>
              </a:rPr>
              <a:t>-Sylwester (W-S) </a:t>
            </a:r>
            <a:r>
              <a:rPr lang="pl-PL" sz="2000" dirty="0" err="1" smtClean="0">
                <a:latin typeface="Arial" panose="020B0604020202020204" pitchFamily="34" charset="0"/>
                <a:cs typeface="Arial" panose="020B0604020202020204" pitchFamily="34" charset="0"/>
              </a:rPr>
              <a:t>iterative</a:t>
            </a:r>
            <a:r>
              <a:rPr lang="pl-PL" sz="2000" dirty="0" smtClean="0">
                <a:latin typeface="Arial" panose="020B0604020202020204" pitchFamily="34" charset="0"/>
                <a:cs typeface="Arial" panose="020B0604020202020204" pitchFamily="34" charset="0"/>
              </a:rPr>
              <a:t> </a:t>
            </a:r>
            <a:r>
              <a:rPr lang="pl-PL" sz="2000" dirty="0" err="1" smtClean="0">
                <a:latin typeface="Arial" panose="020B0604020202020204" pitchFamily="34" charset="0"/>
                <a:cs typeface="Arial" panose="020B0604020202020204" pitchFamily="34" charset="0"/>
              </a:rPr>
              <a:t>algorythm</a:t>
            </a:r>
            <a:r>
              <a:rPr lang="pl-PL" sz="2000" dirty="0" smtClean="0">
                <a:latin typeface="Arial" panose="020B0604020202020204" pitchFamily="34" charset="0"/>
                <a:cs typeface="Arial" panose="020B0604020202020204" pitchFamily="34" charset="0"/>
              </a:rPr>
              <a:t> and </a:t>
            </a:r>
            <a:r>
              <a:rPr lang="pl-PL" sz="2000" dirty="0" err="1" smtClean="0">
                <a:latin typeface="Arial" panose="020B0604020202020204" pitchFamily="34" charset="0"/>
                <a:cs typeface="Arial" panose="020B0604020202020204" pitchFamily="34" charset="0"/>
              </a:rPr>
              <a:t>after</a:t>
            </a:r>
            <a:r>
              <a:rPr lang="pl-PL" sz="2000" dirty="0" smtClean="0">
                <a:latin typeface="Arial" panose="020B0604020202020204" pitchFamily="34" charset="0"/>
                <a:cs typeface="Arial" panose="020B0604020202020204" pitchFamily="34" charset="0"/>
              </a:rPr>
              <a:t> 1000 </a:t>
            </a:r>
            <a:r>
              <a:rPr lang="pl-PL" sz="2000" dirty="0" err="1" smtClean="0">
                <a:latin typeface="Arial" panose="020B0604020202020204" pitchFamily="34" charset="0"/>
                <a:cs typeface="Arial" panose="020B0604020202020204" pitchFamily="34" charset="0"/>
              </a:rPr>
              <a:t>iterations</a:t>
            </a:r>
            <a:r>
              <a:rPr lang="pl-PL" sz="2000" dirty="0" smtClean="0">
                <a:latin typeface="Arial" panose="020B0604020202020204" pitchFamily="34" charset="0"/>
                <a:cs typeface="Arial" panose="020B0604020202020204" pitchFamily="34" charset="0"/>
              </a:rPr>
              <a:t> the </a:t>
            </a:r>
            <a:r>
              <a:rPr lang="pl-PL" sz="2000" dirty="0" err="1" smtClean="0">
                <a:latin typeface="Arial" panose="020B0604020202020204" pitchFamily="34" charset="0"/>
                <a:cs typeface="Arial" panose="020B0604020202020204" pitchFamily="34" charset="0"/>
              </a:rPr>
              <a:t>resulting</a:t>
            </a:r>
            <a:r>
              <a:rPr lang="pl-PL" sz="2000" dirty="0" smtClean="0">
                <a:latin typeface="Arial" panose="020B0604020202020204" pitchFamily="34" charset="0"/>
                <a:cs typeface="Arial" panose="020B0604020202020204" pitchFamily="34" charset="0"/>
              </a:rPr>
              <a:t> DEM and </a:t>
            </a:r>
            <a:r>
              <a:rPr lang="pl-PL" sz="2000" dirty="0" err="1" smtClean="0">
                <a:latin typeface="Arial" panose="020B0604020202020204" pitchFamily="34" charset="0"/>
                <a:cs typeface="Arial" panose="020B0604020202020204" pitchFamily="34" charset="0"/>
              </a:rPr>
              <a:t>value</a:t>
            </a:r>
            <a:r>
              <a:rPr lang="pl-PL" sz="2000" dirty="0" smtClean="0">
                <a:latin typeface="Arial" panose="020B0604020202020204" pitchFamily="34" charset="0"/>
                <a:cs typeface="Arial" panose="020B0604020202020204" pitchFamily="34" charset="0"/>
              </a:rPr>
              <a:t> of </a:t>
            </a:r>
            <a:r>
              <a:rPr lang="pl-PL" sz="2000" dirty="0" err="1" smtClean="0">
                <a:latin typeface="Arial" panose="020B0604020202020204" pitchFamily="34" charset="0"/>
                <a:cs typeface="Arial" panose="020B0604020202020204" pitchFamily="34" charset="0"/>
              </a:rPr>
              <a:t>normalized</a:t>
            </a:r>
            <a:r>
              <a:rPr lang="pl-PL" sz="2000"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χ</a:t>
            </a:r>
            <a:r>
              <a:rPr lang="pl-PL" sz="2000" baseline="30000" dirty="0" smtClean="0">
                <a:latin typeface="Arial" panose="020B0604020202020204" pitchFamily="34" charset="0"/>
                <a:cs typeface="Arial" panose="020B0604020202020204" pitchFamily="34" charset="0"/>
              </a:rPr>
              <a:t>2</a:t>
            </a:r>
            <a:r>
              <a:rPr lang="pl-PL" sz="2000" dirty="0" smtClean="0">
                <a:latin typeface="Arial" panose="020B0604020202020204" pitchFamily="34" charset="0"/>
                <a:cs typeface="Arial" panose="020B0604020202020204" pitchFamily="34" charset="0"/>
              </a:rPr>
              <a:t> was </a:t>
            </a:r>
            <a:r>
              <a:rPr lang="pl-PL" sz="2000" dirty="0" err="1" smtClean="0">
                <a:latin typeface="Arial" panose="020B0604020202020204" pitchFamily="34" charset="0"/>
                <a:cs typeface="Arial" panose="020B0604020202020204" pitchFamily="34" charset="0"/>
              </a:rPr>
              <a:t>obtained</a:t>
            </a:r>
            <a:r>
              <a:rPr lang="pl-PL" sz="2000" dirty="0" smtClean="0">
                <a:latin typeface="Arial" panose="020B0604020202020204" pitchFamily="34" charset="0"/>
                <a:cs typeface="Arial" panose="020B0604020202020204" pitchFamily="34" charset="0"/>
              </a:rPr>
              <a:t> </a:t>
            </a:r>
            <a:r>
              <a:rPr lang="pl-PL" sz="2000" dirty="0" err="1" smtClean="0">
                <a:latin typeface="Arial" panose="020B0604020202020204" pitchFamily="34" charset="0"/>
                <a:cs typeface="Arial" panose="020B0604020202020204" pitchFamily="34" charset="0"/>
              </a:rPr>
              <a:t>describing</a:t>
            </a:r>
            <a:r>
              <a:rPr lang="pl-PL" sz="2000" dirty="0" smtClean="0">
                <a:latin typeface="Arial" panose="020B0604020202020204" pitchFamily="34" charset="0"/>
                <a:cs typeface="Arial" panose="020B0604020202020204" pitchFamily="34" charset="0"/>
              </a:rPr>
              <a:t> the </a:t>
            </a:r>
            <a:r>
              <a:rPr lang="pl-PL" sz="2000" dirty="0" err="1" smtClean="0">
                <a:latin typeface="Arial" panose="020B0604020202020204" pitchFamily="34" charset="0"/>
                <a:cs typeface="Arial" panose="020B0604020202020204" pitchFamily="34" charset="0"/>
              </a:rPr>
              <a:t>difference</a:t>
            </a:r>
            <a:r>
              <a:rPr lang="pl-PL" sz="2000" dirty="0" smtClean="0">
                <a:latin typeface="Arial" panose="020B0604020202020204" pitchFamily="34" charset="0"/>
                <a:cs typeface="Arial" panose="020B0604020202020204" pitchFamily="34" charset="0"/>
              </a:rPr>
              <a:t> </a:t>
            </a:r>
            <a:r>
              <a:rPr lang="pl-PL" sz="2000" dirty="0" err="1" smtClean="0">
                <a:latin typeface="Arial" panose="020B0604020202020204" pitchFamily="34" charset="0"/>
                <a:cs typeface="Arial" panose="020B0604020202020204" pitchFamily="34" charset="0"/>
              </a:rPr>
              <a:t>between</a:t>
            </a:r>
            <a:r>
              <a:rPr lang="pl-PL" sz="2000" dirty="0" smtClean="0">
                <a:latin typeface="Arial" panose="020B0604020202020204" pitchFamily="34" charset="0"/>
                <a:cs typeface="Arial" panose="020B0604020202020204" pitchFamily="34" charset="0"/>
              </a:rPr>
              <a:t> the </a:t>
            </a:r>
            <a:r>
              <a:rPr lang="pl-PL" sz="2000" dirty="0" err="1" smtClean="0">
                <a:latin typeface="Arial" panose="020B0604020202020204" pitchFamily="34" charset="0"/>
                <a:cs typeface="Arial" panose="020B0604020202020204" pitchFamily="34" charset="0"/>
              </a:rPr>
              <a:t>measured</a:t>
            </a:r>
            <a:r>
              <a:rPr lang="pl-PL" sz="2000" dirty="0" smtClean="0">
                <a:latin typeface="Arial" panose="020B0604020202020204" pitchFamily="34" charset="0"/>
                <a:cs typeface="Arial" panose="020B0604020202020204" pitchFamily="34" charset="0"/>
              </a:rPr>
              <a:t> and </a:t>
            </a:r>
            <a:r>
              <a:rPr lang="pl-PL" sz="2000" dirty="0" err="1" smtClean="0">
                <a:latin typeface="Arial" panose="020B0604020202020204" pitchFamily="34" charset="0"/>
                <a:cs typeface="Arial" panose="020B0604020202020204" pitchFamily="34" charset="0"/>
              </a:rPr>
              <a:t>fitted</a:t>
            </a:r>
            <a:r>
              <a:rPr lang="pl-PL" sz="2000" dirty="0" smtClean="0">
                <a:latin typeface="Arial" panose="020B0604020202020204" pitchFamily="34" charset="0"/>
                <a:cs typeface="Arial" panose="020B0604020202020204" pitchFamily="34" charset="0"/>
              </a:rPr>
              <a:t> </a:t>
            </a:r>
            <a:r>
              <a:rPr lang="pl-PL" sz="2000" dirty="0" err="1" smtClean="0">
                <a:latin typeface="Arial" panose="020B0604020202020204" pitchFamily="34" charset="0"/>
                <a:cs typeface="Arial" panose="020B0604020202020204" pitchFamily="34" charset="0"/>
              </a:rPr>
              <a:t>fluxes</a:t>
            </a:r>
            <a:r>
              <a:rPr lang="pl-PL" sz="2000" dirty="0" smtClean="0">
                <a:latin typeface="Arial" panose="020B0604020202020204" pitchFamily="34" charset="0"/>
                <a:cs typeface="Arial" panose="020B0604020202020204" pitchFamily="34" charset="0"/>
              </a:rPr>
              <a:t>. </a:t>
            </a:r>
          </a:p>
          <a:p>
            <a:pPr algn="ctr"/>
            <a:r>
              <a:rPr lang="pl-PL" sz="2200" b="1" dirty="0" smtClean="0">
                <a:latin typeface="Arial" panose="020B0604020202020204" pitchFamily="34" charset="0"/>
                <a:cs typeface="Arial" panose="020B0604020202020204" pitchFamily="34" charset="0"/>
              </a:rPr>
              <a:t>For </a:t>
            </a:r>
            <a:r>
              <a:rPr lang="pl-PL" sz="2200" b="1" dirty="0" err="1" smtClean="0">
                <a:latin typeface="Arial" panose="020B0604020202020204" pitchFamily="34" charset="0"/>
                <a:cs typeface="Arial" panose="020B0604020202020204" pitchFamily="34" charset="0"/>
              </a:rPr>
              <a:t>each</a:t>
            </a:r>
            <a:r>
              <a:rPr lang="pl-PL" sz="2200" b="1" dirty="0" smtClean="0">
                <a:latin typeface="Arial" panose="020B0604020202020204" pitchFamily="34" charset="0"/>
                <a:cs typeface="Arial" panose="020B0604020202020204" pitchFamily="34" charset="0"/>
              </a:rPr>
              <a:t> run </a:t>
            </a:r>
            <a:r>
              <a:rPr lang="pl-PL" sz="2200" b="1" dirty="0" err="1" smtClean="0">
                <a:latin typeface="Arial" panose="020B0604020202020204" pitchFamily="34" charset="0"/>
                <a:cs typeface="Arial" panose="020B0604020202020204" pitchFamily="34" charset="0"/>
              </a:rPr>
              <a:t>after</a:t>
            </a:r>
            <a:r>
              <a:rPr lang="pl-PL" sz="2200" b="1" dirty="0" smtClean="0">
                <a:latin typeface="Arial" panose="020B0604020202020204" pitchFamily="34" charset="0"/>
                <a:cs typeface="Arial" panose="020B0604020202020204" pitchFamily="34" charset="0"/>
              </a:rPr>
              <a:t> 1000 </a:t>
            </a:r>
            <a:r>
              <a:rPr lang="pl-PL" sz="2200" b="1" dirty="0" err="1" smtClean="0">
                <a:latin typeface="Arial" panose="020B0604020202020204" pitchFamily="34" charset="0"/>
                <a:cs typeface="Arial" panose="020B0604020202020204" pitchFamily="34" charset="0"/>
              </a:rPr>
              <a:t>iterations</a:t>
            </a:r>
            <a:r>
              <a:rPr lang="pl-PL" sz="2200" b="1" dirty="0" smtClean="0">
                <a:latin typeface="Arial" panose="020B0604020202020204" pitchFamily="34" charset="0"/>
                <a:cs typeface="Arial" panose="020B0604020202020204" pitchFamily="34" charset="0"/>
              </a:rPr>
              <a:t> we </a:t>
            </a:r>
            <a:r>
              <a:rPr lang="pl-PL" sz="2200" b="1" dirty="0" err="1" smtClean="0">
                <a:latin typeface="Arial" panose="020B0604020202020204" pitchFamily="34" charset="0"/>
                <a:cs typeface="Arial" panose="020B0604020202020204" pitchFamily="34" charset="0"/>
              </a:rPr>
              <a:t>have</a:t>
            </a:r>
            <a:r>
              <a:rPr lang="pl-PL" sz="2200" b="1" dirty="0" smtClean="0">
                <a:latin typeface="Arial" panose="020B0604020202020204" pitchFamily="34" charset="0"/>
                <a:cs typeface="Arial" panose="020B0604020202020204" pitchFamily="34" charset="0"/>
              </a:rPr>
              <a:t>: </a:t>
            </a:r>
            <a:r>
              <a:rPr lang="pl-PL" sz="2200" b="1" dirty="0" err="1" smtClean="0">
                <a:solidFill>
                  <a:srgbClr val="C00000"/>
                </a:solidFill>
                <a:latin typeface="Arial" panose="020B0604020202020204" pitchFamily="34" charset="0"/>
                <a:cs typeface="Arial" panose="020B0604020202020204" pitchFamily="34" charset="0"/>
              </a:rPr>
              <a:t>A</a:t>
            </a:r>
            <a:r>
              <a:rPr lang="pl-PL" sz="2200" b="1" baseline="-25000" dirty="0" err="1" smtClean="0">
                <a:solidFill>
                  <a:srgbClr val="C00000"/>
                </a:solidFill>
                <a:latin typeface="Arial" panose="020B0604020202020204" pitchFamily="34" charset="0"/>
                <a:cs typeface="Arial" panose="020B0604020202020204" pitchFamily="34" charset="0"/>
              </a:rPr>
              <a:t>i</a:t>
            </a:r>
            <a:r>
              <a:rPr lang="pl-PL" sz="2200" b="1" dirty="0" smtClean="0">
                <a:latin typeface="Arial" panose="020B0604020202020204" pitchFamily="34" charset="0"/>
                <a:cs typeface="Arial" panose="020B0604020202020204" pitchFamily="34" charset="0"/>
              </a:rPr>
              <a:t>, </a:t>
            </a:r>
            <a:r>
              <a:rPr lang="el-GR" sz="2200" b="1" dirty="0" smtClean="0">
                <a:latin typeface="Arial" panose="020B0604020202020204" pitchFamily="34" charset="0"/>
                <a:cs typeface="Arial" panose="020B0604020202020204" pitchFamily="34" charset="0"/>
              </a:rPr>
              <a:t>φ</a:t>
            </a:r>
            <a:r>
              <a:rPr lang="pl-PL" sz="2200" b="1" baseline="-25000" dirty="0" smtClean="0">
                <a:latin typeface="Arial" panose="020B0604020202020204" pitchFamily="34" charset="0"/>
                <a:cs typeface="Arial" panose="020B0604020202020204" pitchFamily="34" charset="0"/>
              </a:rPr>
              <a:t>i</a:t>
            </a:r>
            <a:r>
              <a:rPr lang="pl-PL" sz="2200" b="1" dirty="0" smtClean="0">
                <a:latin typeface="Arial" panose="020B0604020202020204" pitchFamily="34" charset="0"/>
                <a:cs typeface="Arial" panose="020B0604020202020204" pitchFamily="34" charset="0"/>
              </a:rPr>
              <a:t>, and the </a:t>
            </a:r>
            <a:r>
              <a:rPr lang="pl-PL" sz="2200" b="1" dirty="0" err="1" smtClean="0">
                <a:latin typeface="Arial" panose="020B0604020202020204" pitchFamily="34" charset="0"/>
                <a:cs typeface="Arial" panose="020B0604020202020204" pitchFamily="34" charset="0"/>
              </a:rPr>
              <a:t>best</a:t>
            </a:r>
            <a:r>
              <a:rPr lang="pl-PL" sz="2200" b="1" dirty="0" smtClean="0">
                <a:latin typeface="Arial" panose="020B0604020202020204" pitchFamily="34" charset="0"/>
                <a:cs typeface="Arial" panose="020B0604020202020204" pitchFamily="34" charset="0"/>
              </a:rPr>
              <a:t> </a:t>
            </a:r>
            <a:r>
              <a:rPr lang="pl-PL" sz="2200" b="1" dirty="0" err="1" smtClean="0">
                <a:latin typeface="Arial" panose="020B0604020202020204" pitchFamily="34" charset="0"/>
                <a:cs typeface="Arial" panose="020B0604020202020204" pitchFamily="34" charset="0"/>
              </a:rPr>
              <a:t>fit</a:t>
            </a:r>
            <a:r>
              <a:rPr lang="pl-PL" sz="2200" b="1" dirty="0" smtClean="0">
                <a:latin typeface="Arial" panose="020B0604020202020204" pitchFamily="34" charset="0"/>
                <a:cs typeface="Arial" panose="020B0604020202020204" pitchFamily="34" charset="0"/>
              </a:rPr>
              <a:t> </a:t>
            </a:r>
            <a:r>
              <a:rPr lang="el-GR" sz="2200" b="1" dirty="0">
                <a:solidFill>
                  <a:srgbClr val="C00000"/>
                </a:solidFill>
                <a:latin typeface="Arial" panose="020B0604020202020204" pitchFamily="34" charset="0"/>
                <a:cs typeface="Arial" panose="020B0604020202020204" pitchFamily="34" charset="0"/>
              </a:rPr>
              <a:t>χ</a:t>
            </a:r>
            <a:r>
              <a:rPr lang="el-GR" sz="2200" b="1" baseline="30000" dirty="0">
                <a:solidFill>
                  <a:srgbClr val="C00000"/>
                </a:solidFill>
                <a:latin typeface="Arial" panose="020B0604020202020204" pitchFamily="34" charset="0"/>
                <a:cs typeface="Arial" panose="020B0604020202020204" pitchFamily="34" charset="0"/>
              </a:rPr>
              <a:t>2</a:t>
            </a:r>
            <a:endParaRPr lang="pl-PL" sz="2200" b="1" baseline="30000" dirty="0">
              <a:solidFill>
                <a:srgbClr val="C00000"/>
              </a:solidFill>
              <a:latin typeface="Arial" panose="020B0604020202020204" pitchFamily="34" charset="0"/>
              <a:cs typeface="Arial" panose="020B0604020202020204" pitchFamily="34" charset="0"/>
            </a:endParaRPr>
          </a:p>
        </p:txBody>
      </p:sp>
      <p:sp>
        <p:nvSpPr>
          <p:cNvPr id="4" name="pole tekstowe 3"/>
          <p:cNvSpPr txBox="1"/>
          <p:nvPr/>
        </p:nvSpPr>
        <p:spPr>
          <a:xfrm>
            <a:off x="6084168" y="1628800"/>
            <a:ext cx="1511952" cy="369332"/>
          </a:xfrm>
          <a:prstGeom prst="rect">
            <a:avLst/>
          </a:prstGeom>
          <a:noFill/>
        </p:spPr>
        <p:txBody>
          <a:bodyPr wrap="none" rtlCol="0">
            <a:spAutoFit/>
          </a:bodyPr>
          <a:lstStyle/>
          <a:p>
            <a:r>
              <a:rPr lang="pl-PL" dirty="0">
                <a:latin typeface="Arial" panose="020B0604020202020204" pitchFamily="34" charset="0"/>
                <a:cs typeface="Arial" panose="020B0604020202020204" pitchFamily="34" charset="0"/>
              </a:rPr>
              <a:t>f</a:t>
            </a:r>
            <a:r>
              <a:rPr lang="pl-PL" dirty="0" smtClean="0">
                <a:latin typeface="Arial" panose="020B0604020202020204" pitchFamily="34" charset="0"/>
                <a:cs typeface="Arial" panose="020B0604020202020204" pitchFamily="34" charset="0"/>
              </a:rPr>
              <a:t>or i=1,2…15</a:t>
            </a:r>
            <a:endParaRPr lang="pl-PL" dirty="0">
              <a:latin typeface="Arial" panose="020B0604020202020204" pitchFamily="34" charset="0"/>
              <a:cs typeface="Arial" panose="020B0604020202020204" pitchFamily="34" charset="0"/>
            </a:endParaRPr>
          </a:p>
        </p:txBody>
      </p:sp>
      <p:sp>
        <p:nvSpPr>
          <p:cNvPr id="8" name="Strzałka w dół 7"/>
          <p:cNvSpPr/>
          <p:nvPr/>
        </p:nvSpPr>
        <p:spPr>
          <a:xfrm>
            <a:off x="4215148" y="587959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5" y="1268760"/>
            <a:ext cx="4176464" cy="1095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Elipsa 9"/>
          <p:cNvSpPr/>
          <p:nvPr/>
        </p:nvSpPr>
        <p:spPr>
          <a:xfrm>
            <a:off x="4420427" y="1556792"/>
            <a:ext cx="756084" cy="576064"/>
          </a:xfrm>
          <a:prstGeom prst="ellipse">
            <a:avLst/>
          </a:prstGeom>
          <a:solidFill>
            <a:srgbClr val="92D050">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Elipsa 10"/>
          <p:cNvSpPr/>
          <p:nvPr/>
        </p:nvSpPr>
        <p:spPr>
          <a:xfrm>
            <a:off x="2411760" y="1556792"/>
            <a:ext cx="504056" cy="590364"/>
          </a:xfrm>
          <a:prstGeom prst="ellipse">
            <a:avLst/>
          </a:prstGeom>
          <a:solidFill>
            <a:srgbClr val="E6AF00">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356034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20673" y="116632"/>
            <a:ext cx="9108504" cy="850106"/>
          </a:xfrm>
        </p:spPr>
        <p:txBody>
          <a:bodyPr>
            <a:normAutofit/>
          </a:bodyPr>
          <a:lstStyle/>
          <a:p>
            <a:r>
              <a:rPr lang="pl-PL" sz="3000" b="1" dirty="0" err="1" smtClean="0">
                <a:latin typeface="Arial" panose="020B0604020202020204" pitchFamily="34" charset="0"/>
                <a:cs typeface="Arial" panose="020B0604020202020204" pitchFamily="34" charset="0"/>
              </a:rPr>
              <a:t>AbuOpt</a:t>
            </a:r>
            <a:r>
              <a:rPr lang="pl-PL" sz="3000" b="1" dirty="0" smtClean="0">
                <a:latin typeface="Arial" panose="020B0604020202020204" pitchFamily="34" charset="0"/>
                <a:cs typeface="Arial" panose="020B0604020202020204" pitchFamily="34" charset="0"/>
              </a:rPr>
              <a:t>  </a:t>
            </a:r>
            <a:r>
              <a:rPr lang="pl-PL" sz="3000" b="1" dirty="0" err="1" smtClean="0">
                <a:latin typeface="Arial" panose="020B0604020202020204" pitchFamily="34" charset="0"/>
                <a:cs typeface="Arial" panose="020B0604020202020204" pitchFamily="34" charset="0"/>
              </a:rPr>
              <a:t>results</a:t>
            </a:r>
            <a:r>
              <a:rPr lang="pl-PL" sz="3000" b="1" dirty="0" smtClean="0">
                <a:latin typeface="Arial" panose="020B0604020202020204" pitchFamily="34" charset="0"/>
                <a:cs typeface="Arial" panose="020B0604020202020204" pitchFamily="34" charset="0"/>
              </a:rPr>
              <a:t> </a:t>
            </a:r>
            <a:r>
              <a:rPr lang="pl-PL" sz="3000" b="1" dirty="0">
                <a:latin typeface="Arial" panose="020B0604020202020204" pitchFamily="34" charset="0"/>
                <a:cs typeface="Arial" panose="020B0604020202020204" pitchFamily="34" charset="0"/>
              </a:rPr>
              <a:t>(S, Si) for </a:t>
            </a:r>
            <a:r>
              <a:rPr lang="pl-PL" sz="3000" b="1" dirty="0" err="1">
                <a:latin typeface="Arial" panose="020B0604020202020204" pitchFamily="34" charset="0"/>
                <a:cs typeface="Arial" panose="020B0604020202020204" pitchFamily="34" charset="0"/>
              </a:rPr>
              <a:t>whole</a:t>
            </a:r>
            <a:r>
              <a:rPr lang="pl-PL" sz="3000" b="1" dirty="0">
                <a:latin typeface="Arial" panose="020B0604020202020204" pitchFamily="34" charset="0"/>
                <a:cs typeface="Arial" panose="020B0604020202020204" pitchFamily="34" charset="0"/>
              </a:rPr>
              <a:t>  </a:t>
            </a:r>
            <a:r>
              <a:rPr lang="pl-PL" sz="3000" b="1" dirty="0" err="1" smtClean="0">
                <a:latin typeface="Arial" panose="020B0604020202020204" pitchFamily="34" charset="0"/>
                <a:cs typeface="Arial" panose="020B0604020202020204" pitchFamily="34" charset="0"/>
              </a:rPr>
              <a:t>flare</a:t>
            </a:r>
            <a:r>
              <a:rPr lang="pl-PL" sz="3000" b="1" dirty="0" smtClean="0">
                <a:latin typeface="Arial" panose="020B0604020202020204" pitchFamily="34" charset="0"/>
                <a:cs typeface="Arial" panose="020B0604020202020204" pitchFamily="34" charset="0"/>
              </a:rPr>
              <a:t>  spectrum</a:t>
            </a:r>
            <a:endParaRPr lang="pl-PL" sz="3000" b="1"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908720"/>
            <a:ext cx="6552728" cy="3791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ole tekstowe 1"/>
          <p:cNvSpPr txBox="1"/>
          <p:nvPr/>
        </p:nvSpPr>
        <p:spPr>
          <a:xfrm>
            <a:off x="130292" y="4797152"/>
            <a:ext cx="8856984" cy="2092881"/>
          </a:xfrm>
          <a:prstGeom prst="rect">
            <a:avLst/>
          </a:prstGeom>
          <a:noFill/>
        </p:spPr>
        <p:txBody>
          <a:bodyPr wrap="square" rtlCol="0">
            <a:spAutoFit/>
          </a:bodyPr>
          <a:lstStyle/>
          <a:p>
            <a:pPr algn="ctr"/>
            <a:r>
              <a:rPr lang="pl-PL" sz="2200" dirty="0" smtClean="0">
                <a:latin typeface="Arial" panose="020B0604020202020204" pitchFamily="34" charset="0"/>
                <a:cs typeface="Arial" panose="020B0604020202020204" pitchFamily="34" charset="0"/>
              </a:rPr>
              <a:t>We </a:t>
            </a:r>
            <a:r>
              <a:rPr lang="pl-PL" sz="2200" dirty="0" err="1" smtClean="0">
                <a:latin typeface="Arial" panose="020B0604020202020204" pitchFamily="34" charset="0"/>
                <a:cs typeface="Arial" panose="020B0604020202020204" pitchFamily="34" charset="0"/>
              </a:rPr>
              <a:t>interpret</a:t>
            </a:r>
            <a:r>
              <a:rPr lang="pl-PL" sz="2200" dirty="0" smtClean="0">
                <a:latin typeface="Arial" panose="020B0604020202020204" pitchFamily="34" charset="0"/>
                <a:cs typeface="Arial" panose="020B0604020202020204" pitchFamily="34" charset="0"/>
              </a:rPr>
              <a:t> the </a:t>
            </a:r>
            <a:r>
              <a:rPr lang="pl-PL" sz="2200" dirty="0" err="1" smtClean="0">
                <a:latin typeface="Arial" panose="020B0604020202020204" pitchFamily="34" charset="0"/>
                <a:cs typeface="Arial" panose="020B0604020202020204" pitchFamily="34" charset="0"/>
              </a:rPr>
              <a:t>results</a:t>
            </a:r>
            <a:r>
              <a:rPr lang="pl-PL" sz="2200" dirty="0" smtClean="0">
                <a:latin typeface="Arial" panose="020B0604020202020204" pitchFamily="34" charset="0"/>
                <a:cs typeface="Arial" panose="020B0604020202020204" pitchFamily="34" charset="0"/>
              </a:rPr>
              <a:t> of </a:t>
            </a:r>
            <a:r>
              <a:rPr lang="pl-PL" sz="2200" dirty="0" err="1" smtClean="0">
                <a:latin typeface="Arial" panose="020B0604020202020204" pitchFamily="34" charset="0"/>
                <a:cs typeface="Arial" panose="020B0604020202020204" pitchFamily="34" charset="0"/>
              </a:rPr>
              <a:t>such</a:t>
            </a:r>
            <a:r>
              <a:rPr lang="pl-PL" sz="2200" dirty="0" smtClean="0">
                <a:latin typeface="Arial" panose="020B0604020202020204" pitchFamily="34" charset="0"/>
                <a:cs typeface="Arial" panose="020B0604020202020204" pitchFamily="34" charset="0"/>
              </a:rPr>
              <a:t> </a:t>
            </a:r>
            <a:r>
              <a:rPr lang="pl-PL" sz="2200" dirty="0" err="1" smtClean="0">
                <a:latin typeface="Arial" panose="020B0604020202020204" pitchFamily="34" charset="0"/>
                <a:cs typeface="Arial" panose="020B0604020202020204" pitchFamily="34" charset="0"/>
              </a:rPr>
              <a:t>exercise</a:t>
            </a:r>
            <a:r>
              <a:rPr lang="pl-PL" sz="2200" dirty="0" smtClean="0">
                <a:latin typeface="Arial" panose="020B0604020202020204" pitchFamily="34" charset="0"/>
                <a:cs typeface="Arial" panose="020B0604020202020204" pitchFamily="34" charset="0"/>
              </a:rPr>
              <a:t> in the </a:t>
            </a:r>
            <a:r>
              <a:rPr lang="pl-PL" sz="2200" dirty="0" err="1" smtClean="0">
                <a:latin typeface="Arial" panose="020B0604020202020204" pitchFamily="34" charset="0"/>
                <a:cs typeface="Arial" panose="020B0604020202020204" pitchFamily="34" charset="0"/>
              </a:rPr>
              <a:t>way</a:t>
            </a:r>
            <a:r>
              <a:rPr lang="pl-PL" sz="2200" dirty="0" smtClean="0">
                <a:latin typeface="Arial" panose="020B0604020202020204" pitchFamily="34" charset="0"/>
                <a:cs typeface="Arial" panose="020B0604020202020204" pitchFamily="34" charset="0"/>
              </a:rPr>
              <a:t> </a:t>
            </a:r>
            <a:r>
              <a:rPr lang="pl-PL" sz="2200" dirty="0" err="1" smtClean="0">
                <a:latin typeface="Arial" panose="020B0604020202020204" pitchFamily="34" charset="0"/>
                <a:cs typeface="Arial" panose="020B0604020202020204" pitchFamily="34" charset="0"/>
              </a:rPr>
              <a:t>that</a:t>
            </a:r>
            <a:r>
              <a:rPr lang="pl-PL" sz="2200" dirty="0" smtClean="0">
                <a:latin typeface="Arial" panose="020B0604020202020204" pitchFamily="34" charset="0"/>
                <a:cs typeface="Arial" panose="020B0604020202020204" pitchFamily="34" charset="0"/>
              </a:rPr>
              <a:t> the </a:t>
            </a:r>
            <a:r>
              <a:rPr lang="pl-PL" sz="2200" dirty="0" err="1" smtClean="0">
                <a:latin typeface="Arial" panose="020B0604020202020204" pitchFamily="34" charset="0"/>
                <a:cs typeface="Arial" panose="020B0604020202020204" pitchFamily="34" charset="0"/>
              </a:rPr>
              <a:t>abundance</a:t>
            </a:r>
            <a:r>
              <a:rPr lang="pl-PL" sz="2200" dirty="0" smtClean="0">
                <a:latin typeface="Arial" panose="020B0604020202020204" pitchFamily="34" charset="0"/>
                <a:cs typeface="Arial" panose="020B0604020202020204" pitchFamily="34" charset="0"/>
              </a:rPr>
              <a:t> </a:t>
            </a:r>
            <a:r>
              <a:rPr lang="pl-PL" sz="2200" dirty="0" err="1" smtClean="0">
                <a:latin typeface="Arial" panose="020B0604020202020204" pitchFamily="34" charset="0"/>
                <a:cs typeface="Arial" panose="020B0604020202020204" pitchFamily="34" charset="0"/>
              </a:rPr>
              <a:t>corresponding</a:t>
            </a:r>
            <a:r>
              <a:rPr lang="pl-PL" sz="2200" dirty="0">
                <a:latin typeface="Arial" panose="020B0604020202020204" pitchFamily="34" charset="0"/>
                <a:cs typeface="Arial" panose="020B0604020202020204" pitchFamily="34" charset="0"/>
              </a:rPr>
              <a:t> </a:t>
            </a:r>
            <a:r>
              <a:rPr lang="pl-PL" sz="2200" dirty="0" smtClean="0">
                <a:latin typeface="Arial" panose="020B0604020202020204" pitchFamily="34" charset="0"/>
                <a:cs typeface="Arial" panose="020B0604020202020204" pitchFamily="34" charset="0"/>
              </a:rPr>
              <a:t>to the minimum  </a:t>
            </a:r>
            <a:r>
              <a:rPr lang="el-GR" sz="2200" dirty="0" smtClean="0">
                <a:latin typeface="Arial" panose="020B0604020202020204" pitchFamily="34" charset="0"/>
                <a:cs typeface="Arial" panose="020B0604020202020204" pitchFamily="34" charset="0"/>
              </a:rPr>
              <a:t>χ</a:t>
            </a:r>
            <a:r>
              <a:rPr lang="pl-PL" sz="2200" baseline="30000" dirty="0" smtClean="0">
                <a:latin typeface="Arial" panose="020B0604020202020204" pitchFamily="34" charset="0"/>
                <a:cs typeface="Arial" panose="020B0604020202020204" pitchFamily="34" charset="0"/>
              </a:rPr>
              <a:t>2</a:t>
            </a:r>
            <a:r>
              <a:rPr lang="pl-PL" sz="2200" dirty="0" smtClean="0">
                <a:latin typeface="Arial" panose="020B0604020202020204" pitchFamily="34" charset="0"/>
                <a:cs typeface="Arial" panose="020B0604020202020204" pitchFamily="34" charset="0"/>
              </a:rPr>
              <a:t> is the optimum one for which the agreement between the observed set of spectral fluxes and the theory is the best. </a:t>
            </a:r>
            <a:r>
              <a:rPr lang="en-US" sz="2200" dirty="0" smtClean="0">
                <a:solidFill>
                  <a:srgbClr val="C00000"/>
                </a:solidFill>
                <a:latin typeface="Arial" panose="020B0604020202020204" pitchFamily="34" charset="0"/>
                <a:cs typeface="Arial" panose="020B0604020202020204" pitchFamily="34" charset="0"/>
              </a:rPr>
              <a:t>Dashed </a:t>
            </a:r>
            <a:r>
              <a:rPr lang="en-US" sz="2200" dirty="0">
                <a:solidFill>
                  <a:srgbClr val="C00000"/>
                </a:solidFill>
                <a:latin typeface="Arial" panose="020B0604020202020204" pitchFamily="34" charset="0"/>
                <a:cs typeface="Arial" panose="020B0604020202020204" pitchFamily="34" charset="0"/>
              </a:rPr>
              <a:t>red </a:t>
            </a:r>
            <a:r>
              <a:rPr lang="en-US" sz="2200" dirty="0">
                <a:latin typeface="Arial" panose="020B0604020202020204" pitchFamily="34" charset="0"/>
                <a:cs typeface="Arial" panose="020B0604020202020204" pitchFamily="34" charset="0"/>
              </a:rPr>
              <a:t>line  denotes the </a:t>
            </a:r>
            <a:r>
              <a:rPr lang="en-US" sz="2200" dirty="0" err="1">
                <a:solidFill>
                  <a:srgbClr val="C00000"/>
                </a:solidFill>
                <a:latin typeface="Arial" panose="020B0604020202020204" pitchFamily="34" charset="0"/>
                <a:cs typeface="Arial" panose="020B0604020202020204" pitchFamily="34" charset="0"/>
              </a:rPr>
              <a:t>photospheric</a:t>
            </a:r>
            <a:r>
              <a:rPr lang="en-US" sz="2200" dirty="0">
                <a:latin typeface="Arial" panose="020B0604020202020204" pitchFamily="34" charset="0"/>
                <a:cs typeface="Arial" panose="020B0604020202020204" pitchFamily="34" charset="0"/>
              </a:rPr>
              <a:t>  and </a:t>
            </a:r>
            <a:r>
              <a:rPr lang="en-US" sz="2200" dirty="0">
                <a:solidFill>
                  <a:srgbClr val="0A0AB6"/>
                </a:solidFill>
                <a:latin typeface="Arial" panose="020B0604020202020204" pitchFamily="34" charset="0"/>
                <a:cs typeface="Arial" panose="020B0604020202020204" pitchFamily="34" charset="0"/>
              </a:rPr>
              <a:t>dotted blue </a:t>
            </a:r>
            <a:r>
              <a:rPr lang="en-US" sz="2200" dirty="0">
                <a:latin typeface="Arial" panose="020B0604020202020204" pitchFamily="34" charset="0"/>
                <a:cs typeface="Arial" panose="020B0604020202020204" pitchFamily="34" charset="0"/>
              </a:rPr>
              <a:t>the </a:t>
            </a:r>
            <a:r>
              <a:rPr lang="en-US" sz="2200" dirty="0">
                <a:solidFill>
                  <a:srgbClr val="0A0AB6"/>
                </a:solidFill>
                <a:latin typeface="Arial" panose="020B0604020202020204" pitchFamily="34" charset="0"/>
                <a:cs typeface="Arial" panose="020B0604020202020204" pitchFamily="34" charset="0"/>
              </a:rPr>
              <a:t>coronal</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abundance</a:t>
            </a:r>
            <a:r>
              <a:rPr lang="pl-PL"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p>
            <a:endParaRPr lang="pl-P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3724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771" y="44624"/>
            <a:ext cx="9073008" cy="850106"/>
          </a:xfrm>
        </p:spPr>
        <p:txBody>
          <a:bodyPr>
            <a:noAutofit/>
          </a:bodyPr>
          <a:lstStyle/>
          <a:p>
            <a:r>
              <a:rPr lang="pl-PL" sz="3200" b="1" dirty="0" err="1">
                <a:latin typeface="Arial" panose="020B0604020202020204" pitchFamily="34" charset="0"/>
                <a:cs typeface="Arial" panose="020B0604020202020204" pitchFamily="34" charset="0"/>
              </a:rPr>
              <a:t>AbuOpt</a:t>
            </a:r>
            <a:r>
              <a:rPr lang="pl-PL" sz="3200" b="1" dirty="0">
                <a:latin typeface="Arial" panose="020B0604020202020204" pitchFamily="34" charset="0"/>
                <a:cs typeface="Arial" panose="020B0604020202020204" pitchFamily="34" charset="0"/>
              </a:rPr>
              <a:t>  </a:t>
            </a:r>
            <a:r>
              <a:rPr lang="pl-PL" sz="3200" b="1" dirty="0" err="1">
                <a:latin typeface="Arial" panose="020B0604020202020204" pitchFamily="34" charset="0"/>
                <a:cs typeface="Arial" panose="020B0604020202020204" pitchFamily="34" charset="0"/>
              </a:rPr>
              <a:t>results</a:t>
            </a:r>
            <a:r>
              <a:rPr lang="pl-PL" sz="3200" b="1" dirty="0">
                <a:latin typeface="Arial" panose="020B0604020202020204" pitchFamily="34" charset="0"/>
                <a:cs typeface="Arial" panose="020B0604020202020204" pitchFamily="34" charset="0"/>
              </a:rPr>
              <a:t> for </a:t>
            </a:r>
            <a:r>
              <a:rPr lang="pl-PL" sz="3200" b="1" dirty="0" err="1" smtClean="0">
                <a:latin typeface="Arial" panose="020B0604020202020204" pitchFamily="34" charset="0"/>
                <a:cs typeface="Arial" panose="020B0604020202020204" pitchFamily="34" charset="0"/>
              </a:rPr>
              <a:t>individual</a:t>
            </a:r>
            <a:r>
              <a:rPr lang="pl-PL" sz="3200" b="1" dirty="0" smtClean="0">
                <a:latin typeface="Arial" panose="020B0604020202020204" pitchFamily="34" charset="0"/>
                <a:cs typeface="Arial" panose="020B0604020202020204" pitchFamily="34" charset="0"/>
              </a:rPr>
              <a:t> </a:t>
            </a:r>
            <a:r>
              <a:rPr lang="pl-PL" sz="3200" b="1" dirty="0" err="1" smtClean="0">
                <a:latin typeface="Arial" panose="020B0604020202020204" pitchFamily="34" charset="0"/>
                <a:cs typeface="Arial" panose="020B0604020202020204" pitchFamily="34" charset="0"/>
              </a:rPr>
              <a:t>time</a:t>
            </a:r>
            <a:r>
              <a:rPr lang="pl-PL" sz="3200" b="1" dirty="0" smtClean="0">
                <a:latin typeface="Arial" panose="020B0604020202020204" pitchFamily="34" charset="0"/>
                <a:cs typeface="Arial" panose="020B0604020202020204" pitchFamily="34" charset="0"/>
              </a:rPr>
              <a:t> </a:t>
            </a:r>
            <a:r>
              <a:rPr lang="pl-PL" sz="3200" b="1" dirty="0" err="1" smtClean="0">
                <a:latin typeface="Arial" panose="020B0604020202020204" pitchFamily="34" charset="0"/>
                <a:cs typeface="Arial" panose="020B0604020202020204" pitchFamily="34" charset="0"/>
              </a:rPr>
              <a:t>intervals</a:t>
            </a:r>
            <a:endParaRPr lang="pl-PL" sz="3200" b="1" dirty="0">
              <a:latin typeface="Arial" panose="020B0604020202020204" pitchFamily="34" charset="0"/>
              <a:cs typeface="Arial" panose="020B0604020202020204" pitchFamily="34" charset="0"/>
            </a:endParaRPr>
          </a:p>
        </p:txBody>
      </p:sp>
      <p:sp>
        <p:nvSpPr>
          <p:cNvPr id="3" name="pole tekstowe 2"/>
          <p:cNvSpPr txBox="1"/>
          <p:nvPr/>
        </p:nvSpPr>
        <p:spPr>
          <a:xfrm>
            <a:off x="179512" y="4966708"/>
            <a:ext cx="8784976" cy="1938992"/>
          </a:xfrm>
          <a:prstGeom prst="rect">
            <a:avLst/>
          </a:prstGeom>
          <a:noFill/>
        </p:spPr>
        <p:txBody>
          <a:bodyPr wrap="square" rtlCol="0">
            <a:spAutoFit/>
          </a:bodyPr>
          <a:lstStyle/>
          <a:p>
            <a:pPr algn="ctr"/>
            <a:r>
              <a:rPr lang="pl-PL" sz="2400" dirty="0" err="1" smtClean="0">
                <a:latin typeface="Arial" panose="020B0604020202020204" pitchFamily="34" charset="0"/>
                <a:cs typeface="Arial" panose="020B0604020202020204" pitchFamily="34" charset="0"/>
              </a:rPr>
              <a:t>Different</a:t>
            </a:r>
            <a:r>
              <a:rPr lang="pl-PL" sz="2400" dirty="0" smtClean="0">
                <a:latin typeface="Arial" panose="020B0604020202020204" pitchFamily="34" charset="0"/>
                <a:cs typeface="Arial" panose="020B0604020202020204" pitchFamily="34" charset="0"/>
              </a:rPr>
              <a:t> </a:t>
            </a:r>
            <a:r>
              <a:rPr lang="pl-PL" sz="2400" dirty="0" err="1" smtClean="0">
                <a:latin typeface="Arial" panose="020B0604020202020204" pitchFamily="34" charset="0"/>
                <a:cs typeface="Arial" panose="020B0604020202020204" pitchFamily="34" charset="0"/>
              </a:rPr>
              <a:t>colours</a:t>
            </a:r>
            <a:r>
              <a:rPr lang="pl-PL" sz="2400" dirty="0" smtClean="0">
                <a:latin typeface="Arial" panose="020B0604020202020204" pitchFamily="34" charset="0"/>
                <a:cs typeface="Arial" panose="020B0604020202020204" pitchFamily="34" charset="0"/>
              </a:rPr>
              <a:t> </a:t>
            </a:r>
            <a:r>
              <a:rPr lang="pl-PL" sz="2400" dirty="0" err="1" smtClean="0">
                <a:latin typeface="Arial" panose="020B0604020202020204" pitchFamily="34" charset="0"/>
                <a:cs typeface="Arial" panose="020B0604020202020204" pitchFamily="34" charset="0"/>
              </a:rPr>
              <a:t>correspond</a:t>
            </a:r>
            <a:r>
              <a:rPr lang="pl-PL" sz="2400" dirty="0" smtClean="0">
                <a:latin typeface="Arial" panose="020B0604020202020204" pitchFamily="34" charset="0"/>
                <a:cs typeface="Arial" panose="020B0604020202020204" pitchFamily="34" charset="0"/>
              </a:rPr>
              <a:t> to </a:t>
            </a:r>
            <a:r>
              <a:rPr lang="pl-PL" sz="2400" dirty="0" err="1" smtClean="0">
                <a:latin typeface="Arial" panose="020B0604020202020204" pitchFamily="34" charset="0"/>
                <a:cs typeface="Arial" panose="020B0604020202020204" pitchFamily="34" charset="0"/>
              </a:rPr>
              <a:t>individual</a:t>
            </a:r>
            <a:r>
              <a:rPr lang="pl-PL" sz="2400" dirty="0" smtClean="0">
                <a:latin typeface="Arial" panose="020B0604020202020204" pitchFamily="34" charset="0"/>
                <a:cs typeface="Arial" panose="020B0604020202020204" pitchFamily="34" charset="0"/>
              </a:rPr>
              <a:t> </a:t>
            </a:r>
            <a:r>
              <a:rPr lang="pl-PL" sz="2400" dirty="0" err="1" smtClean="0">
                <a:latin typeface="Arial" panose="020B0604020202020204" pitchFamily="34" charset="0"/>
                <a:cs typeface="Arial" panose="020B0604020202020204" pitchFamily="34" charset="0"/>
              </a:rPr>
              <a:t>time</a:t>
            </a:r>
            <a:r>
              <a:rPr lang="pl-PL" sz="2400" dirty="0" smtClean="0">
                <a:latin typeface="Arial" panose="020B0604020202020204" pitchFamily="34" charset="0"/>
                <a:cs typeface="Arial" panose="020B0604020202020204" pitchFamily="34" charset="0"/>
              </a:rPr>
              <a:t> </a:t>
            </a:r>
            <a:r>
              <a:rPr lang="pl-PL" sz="2400" dirty="0" err="1" smtClean="0">
                <a:latin typeface="Arial" panose="020B0604020202020204" pitchFamily="34" charset="0"/>
                <a:cs typeface="Arial" panose="020B0604020202020204" pitchFamily="34" charset="0"/>
              </a:rPr>
              <a:t>intervals</a:t>
            </a:r>
            <a:r>
              <a:rPr lang="pl-PL" sz="2400" dirty="0" smtClean="0">
                <a:latin typeface="Arial" panose="020B0604020202020204" pitchFamily="34" charset="0"/>
                <a:cs typeface="Arial" panose="020B0604020202020204" pitchFamily="34" charset="0"/>
              </a:rPr>
              <a:t> </a:t>
            </a:r>
            <a:r>
              <a:rPr lang="pl-PL" sz="2400" dirty="0" err="1" smtClean="0">
                <a:latin typeface="Arial" panose="020B0604020202020204" pitchFamily="34" charset="0"/>
                <a:cs typeface="Arial" panose="020B0604020202020204" pitchFamily="34" charset="0"/>
              </a:rPr>
              <a:t>analysed</a:t>
            </a:r>
            <a:r>
              <a:rPr lang="pl-PL" sz="2400" dirty="0" smtClean="0">
                <a:latin typeface="Arial" panose="020B0604020202020204" pitchFamily="34" charset="0"/>
                <a:cs typeface="Arial" panose="020B0604020202020204" pitchFamily="34" charset="0"/>
              </a:rPr>
              <a:t> (19). Minima </a:t>
            </a:r>
            <a:r>
              <a:rPr lang="pl-PL" sz="2400" dirty="0" err="1" smtClean="0">
                <a:latin typeface="Arial" panose="020B0604020202020204" pitchFamily="34" charset="0"/>
                <a:cs typeface="Arial" panose="020B0604020202020204" pitchFamily="34" charset="0"/>
              </a:rPr>
              <a:t>at</a:t>
            </a:r>
            <a:r>
              <a:rPr lang="pl-PL" sz="2400" dirty="0" smtClean="0">
                <a:latin typeface="Arial" panose="020B0604020202020204" pitchFamily="34" charset="0"/>
                <a:cs typeface="Arial" panose="020B0604020202020204" pitchFamily="34" charset="0"/>
              </a:rPr>
              <a:t> </a:t>
            </a:r>
            <a:r>
              <a:rPr lang="pl-PL" sz="2400" dirty="0" err="1" smtClean="0">
                <a:latin typeface="Arial" panose="020B0604020202020204" pitchFamily="34" charset="0"/>
                <a:cs typeface="Arial" panose="020B0604020202020204" pitchFamily="34" charset="0"/>
              </a:rPr>
              <a:t>similar</a:t>
            </a:r>
            <a:r>
              <a:rPr lang="pl-PL" sz="2400" dirty="0" smtClean="0">
                <a:latin typeface="Arial" panose="020B0604020202020204" pitchFamily="34" charset="0"/>
                <a:cs typeface="Arial" panose="020B0604020202020204" pitchFamily="34" charset="0"/>
              </a:rPr>
              <a:t> </a:t>
            </a:r>
            <a:r>
              <a:rPr lang="pl-PL" sz="2400" dirty="0" err="1" smtClean="0">
                <a:latin typeface="Arial" panose="020B0604020202020204" pitchFamily="34" charset="0"/>
                <a:cs typeface="Arial" panose="020B0604020202020204" pitchFamily="34" charset="0"/>
              </a:rPr>
              <a:t>position</a:t>
            </a:r>
            <a:r>
              <a:rPr lang="pl-PL" sz="2400" dirty="0" smtClean="0">
                <a:latin typeface="Arial" panose="020B0604020202020204" pitchFamily="34" charset="0"/>
                <a:cs typeface="Arial" panose="020B0604020202020204" pitchFamily="34" charset="0"/>
              </a:rPr>
              <a:t> but </a:t>
            </a:r>
            <a:r>
              <a:rPr lang="pl-PL" sz="2400" dirty="0" err="1" smtClean="0">
                <a:latin typeface="Arial" panose="020B0604020202020204" pitchFamily="34" charset="0"/>
                <a:cs typeface="Arial" panose="020B0604020202020204" pitchFamily="34" charset="0"/>
              </a:rPr>
              <a:t>changing</a:t>
            </a:r>
            <a:r>
              <a:rPr lang="pl-PL" sz="2400" dirty="0" smtClean="0">
                <a:latin typeface="Arial" panose="020B0604020202020204" pitchFamily="34" charset="0"/>
                <a:cs typeface="Arial" panose="020B0604020202020204" pitchFamily="34" charset="0"/>
              </a:rPr>
              <a:t> a </a:t>
            </a:r>
            <a:r>
              <a:rPr lang="pl-PL" sz="2400" dirty="0" err="1" smtClean="0">
                <a:latin typeface="Arial" panose="020B0604020202020204" pitchFamily="34" charset="0"/>
                <a:cs typeface="Arial" panose="020B0604020202020204" pitchFamily="34" charset="0"/>
              </a:rPr>
              <a:t>little</a:t>
            </a:r>
            <a:r>
              <a:rPr lang="pl-PL" sz="2400" dirty="0" smtClean="0">
                <a:latin typeface="Arial" panose="020B0604020202020204" pitchFamily="34" charset="0"/>
                <a:cs typeface="Arial" panose="020B0604020202020204" pitchFamily="34" charset="0"/>
              </a:rPr>
              <a:t> </a:t>
            </a:r>
            <a:r>
              <a:rPr lang="pl-PL" sz="2400" dirty="0" smtClean="0">
                <a:latin typeface="Arial" panose="020B0604020202020204" pitchFamily="34" charset="0"/>
                <a:cs typeface="Arial" panose="020B0604020202020204" pitchFamily="34" charset="0"/>
                <a:sym typeface="Wingdings" panose="05000000000000000000" pitchFamily="2" charset="2"/>
              </a:rPr>
              <a:t> </a:t>
            </a:r>
            <a:r>
              <a:rPr lang="pl-PL" sz="2400" dirty="0" err="1" smtClean="0">
                <a:latin typeface="Arial" panose="020B0604020202020204" pitchFamily="34" charset="0"/>
                <a:cs typeface="Arial" panose="020B0604020202020204" pitchFamily="34" charset="0"/>
                <a:sym typeface="Wingdings" panose="05000000000000000000" pitchFamily="2" charset="2"/>
              </a:rPr>
              <a:t>time</a:t>
            </a:r>
            <a:r>
              <a:rPr lang="pl-PL" sz="2400" dirty="0" smtClean="0">
                <a:latin typeface="Arial" panose="020B0604020202020204" pitchFamily="34" charset="0"/>
                <a:cs typeface="Arial" panose="020B0604020202020204" pitchFamily="34" charset="0"/>
                <a:sym typeface="Wingdings" panose="05000000000000000000" pitchFamily="2" charset="2"/>
              </a:rPr>
              <a:t> </a:t>
            </a:r>
            <a:r>
              <a:rPr lang="pl-PL" sz="2400" dirty="0" err="1" smtClean="0">
                <a:latin typeface="Arial" panose="020B0604020202020204" pitchFamily="34" charset="0"/>
                <a:cs typeface="Arial" panose="020B0604020202020204" pitchFamily="34" charset="0"/>
                <a:sym typeface="Wingdings" panose="05000000000000000000" pitchFamily="2" charset="2"/>
              </a:rPr>
              <a:t>variations</a:t>
            </a:r>
            <a:r>
              <a:rPr lang="pl-PL" sz="2400" dirty="0" smtClean="0">
                <a:latin typeface="Arial" panose="020B0604020202020204" pitchFamily="34" charset="0"/>
                <a:cs typeface="Arial" panose="020B0604020202020204" pitchFamily="34" charset="0"/>
                <a:sym typeface="Wingdings" panose="05000000000000000000" pitchFamily="2" charset="2"/>
              </a:rPr>
              <a:t> of </a:t>
            </a:r>
            <a:r>
              <a:rPr lang="pl-PL" sz="2400" dirty="0" err="1" smtClean="0">
                <a:latin typeface="Arial" panose="020B0604020202020204" pitchFamily="34" charset="0"/>
                <a:cs typeface="Arial" panose="020B0604020202020204" pitchFamily="34" charset="0"/>
                <a:sym typeface="Wingdings" panose="05000000000000000000" pitchFamily="2" charset="2"/>
              </a:rPr>
              <a:t>abundance</a:t>
            </a:r>
            <a:r>
              <a:rPr lang="pl-PL" sz="2400" dirty="0" smtClean="0">
                <a:latin typeface="Arial" panose="020B0604020202020204" pitchFamily="34" charset="0"/>
                <a:cs typeface="Arial" panose="020B0604020202020204" pitchFamily="34" charset="0"/>
                <a:sym typeface="Wingdings" panose="05000000000000000000" pitchFamily="2" charset="2"/>
              </a:rPr>
              <a:t> </a:t>
            </a:r>
            <a:r>
              <a:rPr lang="pl-PL" sz="2400" dirty="0" err="1" smtClean="0">
                <a:latin typeface="Arial" panose="020B0604020202020204" pitchFamily="34" charset="0"/>
                <a:cs typeface="Arial" panose="020B0604020202020204" pitchFamily="34" charset="0"/>
                <a:sym typeface="Wingdings" panose="05000000000000000000" pitchFamily="2" charset="2"/>
              </a:rPr>
              <a:t>during</a:t>
            </a:r>
            <a:r>
              <a:rPr lang="pl-PL" sz="2400" dirty="0" smtClean="0">
                <a:latin typeface="Arial" panose="020B0604020202020204" pitchFamily="34" charset="0"/>
                <a:cs typeface="Arial" panose="020B0604020202020204" pitchFamily="34" charset="0"/>
                <a:sym typeface="Wingdings" panose="05000000000000000000" pitchFamily="2" charset="2"/>
              </a:rPr>
              <a:t> the </a:t>
            </a:r>
            <a:r>
              <a:rPr lang="pl-PL" sz="2400" dirty="0" err="1" smtClean="0">
                <a:latin typeface="Arial" panose="020B0604020202020204" pitchFamily="34" charset="0"/>
                <a:cs typeface="Arial" panose="020B0604020202020204" pitchFamily="34" charset="0"/>
                <a:sym typeface="Wingdings" panose="05000000000000000000" pitchFamily="2" charset="2"/>
              </a:rPr>
              <a:t>flare</a:t>
            </a:r>
            <a:r>
              <a:rPr lang="pl-PL" sz="2400" dirty="0" smtClean="0">
                <a:latin typeface="Arial" panose="020B0604020202020204" pitchFamily="34" charset="0"/>
                <a:cs typeface="Arial" panose="020B0604020202020204" pitchFamily="34" charset="0"/>
                <a:sym typeface="Wingdings" panose="05000000000000000000" pitchFamily="2" charset="2"/>
              </a:rPr>
              <a:t> </a:t>
            </a:r>
            <a:r>
              <a:rPr lang="pl-PL" sz="2400" dirty="0" err="1" smtClean="0">
                <a:latin typeface="Arial" panose="020B0604020202020204" pitchFamily="34" charset="0"/>
                <a:cs typeface="Arial" panose="020B0604020202020204" pitchFamily="34" charset="0"/>
                <a:sym typeface="Wingdings" panose="05000000000000000000" pitchFamily="2" charset="2"/>
              </a:rPr>
              <a:t>evolution</a:t>
            </a:r>
            <a:r>
              <a:rPr lang="pl-PL" sz="2400" dirty="0" smtClean="0">
                <a:latin typeface="Arial" panose="020B0604020202020204" pitchFamily="34" charset="0"/>
                <a:cs typeface="Arial" panose="020B0604020202020204" pitchFamily="34" charset="0"/>
                <a:sym typeface="Wingdings" panose="05000000000000000000" pitchFamily="2" charset="2"/>
              </a:rPr>
              <a:t>. </a:t>
            </a:r>
            <a:r>
              <a:rPr lang="pl-PL" sz="2400" dirty="0" smtClean="0">
                <a:solidFill>
                  <a:srgbClr val="C00000"/>
                </a:solidFill>
                <a:latin typeface="Arial" panose="020B0604020202020204" pitchFamily="34" charset="0"/>
                <a:cs typeface="Arial" panose="020B0604020202020204" pitchFamily="34" charset="0"/>
              </a:rPr>
              <a:t>Dashed red  </a:t>
            </a:r>
            <a:r>
              <a:rPr lang="pl-PL" sz="2400" dirty="0" smtClean="0">
                <a:latin typeface="Arial" panose="020B0604020202020204" pitchFamily="34" charset="0"/>
                <a:cs typeface="Arial" panose="020B0604020202020204" pitchFamily="34" charset="0"/>
              </a:rPr>
              <a:t>line  denotes the </a:t>
            </a:r>
            <a:r>
              <a:rPr lang="pl-PL" sz="2400" dirty="0">
                <a:solidFill>
                  <a:srgbClr val="C00000"/>
                </a:solidFill>
                <a:latin typeface="Arial" panose="020B0604020202020204" pitchFamily="34" charset="0"/>
                <a:cs typeface="Arial" panose="020B0604020202020204" pitchFamily="34" charset="0"/>
              </a:rPr>
              <a:t>p</a:t>
            </a:r>
            <a:r>
              <a:rPr lang="pl-PL" sz="2400" dirty="0" smtClean="0">
                <a:solidFill>
                  <a:srgbClr val="C00000"/>
                </a:solidFill>
                <a:latin typeface="Arial" panose="020B0604020202020204" pitchFamily="34" charset="0"/>
                <a:cs typeface="Arial" panose="020B0604020202020204" pitchFamily="34" charset="0"/>
              </a:rPr>
              <a:t>hotospheric</a:t>
            </a:r>
            <a:r>
              <a:rPr lang="pl-PL" sz="2400" dirty="0" smtClean="0">
                <a:latin typeface="Arial" panose="020B0604020202020204" pitchFamily="34" charset="0"/>
                <a:cs typeface="Arial" panose="020B0604020202020204" pitchFamily="34" charset="0"/>
              </a:rPr>
              <a:t> and </a:t>
            </a:r>
            <a:r>
              <a:rPr lang="pl-PL" sz="2400" dirty="0" smtClean="0">
                <a:solidFill>
                  <a:srgbClr val="0A0AB6"/>
                </a:solidFill>
                <a:latin typeface="Arial" panose="020B0604020202020204" pitchFamily="34" charset="0"/>
                <a:cs typeface="Arial" panose="020B0604020202020204" pitchFamily="34" charset="0"/>
              </a:rPr>
              <a:t>dotted blue </a:t>
            </a:r>
            <a:r>
              <a:rPr lang="pl-PL" sz="2400" dirty="0" smtClean="0">
                <a:latin typeface="Arial" panose="020B0604020202020204" pitchFamily="34" charset="0"/>
                <a:cs typeface="Arial" panose="020B0604020202020204" pitchFamily="34" charset="0"/>
              </a:rPr>
              <a:t>the </a:t>
            </a:r>
            <a:r>
              <a:rPr lang="pl-PL" sz="2400" dirty="0" smtClean="0">
                <a:solidFill>
                  <a:srgbClr val="0A0AB6"/>
                </a:solidFill>
                <a:latin typeface="Arial" panose="020B0604020202020204" pitchFamily="34" charset="0"/>
                <a:cs typeface="Arial" panose="020B0604020202020204" pitchFamily="34" charset="0"/>
              </a:rPr>
              <a:t>coronal</a:t>
            </a:r>
            <a:r>
              <a:rPr lang="pl-PL" sz="2400" dirty="0" smtClean="0">
                <a:latin typeface="Arial" panose="020B0604020202020204" pitchFamily="34" charset="0"/>
                <a:cs typeface="Arial" panose="020B0604020202020204" pitchFamily="34" charset="0"/>
              </a:rPr>
              <a:t> abundance. </a:t>
            </a:r>
            <a:endParaRPr lang="pl-PL" sz="2400" dirty="0">
              <a:latin typeface="Arial" panose="020B0604020202020204" pitchFamily="34" charset="0"/>
              <a:cs typeface="Arial" panose="020B0604020202020204" pitchFamily="34"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836712"/>
            <a:ext cx="6840760" cy="4041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8354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16633"/>
            <a:ext cx="8229600" cy="576064"/>
          </a:xfrm>
        </p:spPr>
        <p:txBody>
          <a:bodyPr>
            <a:noAutofit/>
          </a:bodyPr>
          <a:lstStyle/>
          <a:p>
            <a:r>
              <a:rPr lang="pl-PL" sz="3200" b="1" dirty="0" smtClean="0">
                <a:latin typeface="Arial" panose="020B0604020202020204" pitchFamily="34" charset="0"/>
                <a:cs typeface="Arial" panose="020B0604020202020204" pitchFamily="34" charset="0"/>
              </a:rPr>
              <a:t>AbuOpt  results </a:t>
            </a:r>
            <a:endParaRPr lang="pl-PL" sz="3200" b="1" dirty="0">
              <a:latin typeface="Arial" panose="020B0604020202020204" pitchFamily="34" charset="0"/>
              <a:cs typeface="Arial" panose="020B0604020202020204" pitchFamily="34" charset="0"/>
            </a:endParaRPr>
          </a:p>
        </p:txBody>
      </p:sp>
      <p:grpSp>
        <p:nvGrpSpPr>
          <p:cNvPr id="3" name="Grupa 2"/>
          <p:cNvGrpSpPr/>
          <p:nvPr/>
        </p:nvGrpSpPr>
        <p:grpSpPr>
          <a:xfrm>
            <a:off x="1115616" y="764704"/>
            <a:ext cx="6478608" cy="4536504"/>
            <a:chOff x="814388" y="1412776"/>
            <a:chExt cx="7513637" cy="4243561"/>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88" y="2636912"/>
              <a:ext cx="7513637"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011" y="1412776"/>
              <a:ext cx="7142163"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pole tekstowe 4"/>
          <p:cNvSpPr txBox="1"/>
          <p:nvPr/>
        </p:nvSpPr>
        <p:spPr>
          <a:xfrm>
            <a:off x="107504" y="5301208"/>
            <a:ext cx="8928993" cy="1446550"/>
          </a:xfrm>
          <a:prstGeom prst="rect">
            <a:avLst/>
          </a:prstGeom>
          <a:noFill/>
        </p:spPr>
        <p:txBody>
          <a:bodyPr wrap="square" rtlCol="0">
            <a:spAutoFit/>
          </a:bodyPr>
          <a:lstStyle/>
          <a:p>
            <a:pPr algn="ctr"/>
            <a:r>
              <a:rPr lang="pl-PL" sz="2200" dirty="0" err="1" smtClean="0">
                <a:latin typeface="Arial" panose="020B0604020202020204" pitchFamily="34" charset="0"/>
                <a:cs typeface="Arial" panose="020B0604020202020204" pitchFamily="34" charset="0"/>
              </a:rPr>
              <a:t>Adopting</a:t>
            </a:r>
            <a:r>
              <a:rPr lang="pl-PL" sz="2200" dirty="0" smtClean="0">
                <a:latin typeface="Arial" panose="020B0604020202020204" pitchFamily="34" charset="0"/>
                <a:cs typeface="Arial" panose="020B0604020202020204" pitchFamily="34" charset="0"/>
              </a:rPr>
              <a:t> </a:t>
            </a:r>
            <a:r>
              <a:rPr lang="pl-PL" sz="2200" dirty="0" err="1" smtClean="0">
                <a:latin typeface="Arial" panose="020B0604020202020204" pitchFamily="34" charset="0"/>
                <a:cs typeface="Arial" panose="020B0604020202020204" pitchFamily="34" charset="0"/>
              </a:rPr>
              <a:t>these</a:t>
            </a:r>
            <a:r>
              <a:rPr lang="pl-PL" sz="2200" dirty="0" smtClean="0">
                <a:latin typeface="Arial" panose="020B0604020202020204" pitchFamily="34" charset="0"/>
                <a:cs typeface="Arial" panose="020B0604020202020204" pitchFamily="34" charset="0"/>
              </a:rPr>
              <a:t> </a:t>
            </a:r>
            <a:r>
              <a:rPr lang="pl-PL" sz="2200" dirty="0" err="1" smtClean="0">
                <a:latin typeface="Arial" panose="020B0604020202020204" pitchFamily="34" charset="0"/>
                <a:cs typeface="Arial" panose="020B0604020202020204" pitchFamily="34" charset="0"/>
              </a:rPr>
              <a:t>new</a:t>
            </a:r>
            <a:r>
              <a:rPr lang="pl-PL" sz="2200" dirty="0" smtClean="0">
                <a:latin typeface="Arial" panose="020B0604020202020204" pitchFamily="34" charset="0"/>
                <a:cs typeface="Arial" panose="020B0604020202020204" pitchFamily="34" charset="0"/>
              </a:rPr>
              <a:t>, </a:t>
            </a:r>
            <a:r>
              <a:rPr lang="pl-PL" sz="2200" dirty="0" err="1" smtClean="0">
                <a:latin typeface="Arial" panose="020B0604020202020204" pitchFamily="34" charset="0"/>
                <a:cs typeface="Arial" panose="020B0604020202020204" pitchFamily="34" charset="0"/>
              </a:rPr>
              <a:t>optimised</a:t>
            </a:r>
            <a:r>
              <a:rPr lang="pl-PL" sz="2200" dirty="0" smtClean="0">
                <a:latin typeface="Arial" panose="020B0604020202020204" pitchFamily="34" charset="0"/>
                <a:cs typeface="Arial" panose="020B0604020202020204" pitchFamily="34" charset="0"/>
              </a:rPr>
              <a:t> </a:t>
            </a:r>
            <a:r>
              <a:rPr lang="pl-PL" sz="2200" dirty="0" err="1" smtClean="0">
                <a:latin typeface="Arial" panose="020B0604020202020204" pitchFamily="34" charset="0"/>
                <a:cs typeface="Arial" panose="020B0604020202020204" pitchFamily="34" charset="0"/>
              </a:rPr>
              <a:t>abundances</a:t>
            </a:r>
            <a:r>
              <a:rPr lang="pl-PL" sz="2200" dirty="0" smtClean="0">
                <a:latin typeface="Arial" panose="020B0604020202020204" pitchFamily="34" charset="0"/>
                <a:cs typeface="Arial" panose="020B0604020202020204" pitchFamily="34" charset="0"/>
              </a:rPr>
              <a:t> we </a:t>
            </a:r>
            <a:r>
              <a:rPr lang="pl-PL" sz="2200" dirty="0" err="1" smtClean="0">
                <a:latin typeface="Arial" panose="020B0604020202020204" pitchFamily="34" charset="0"/>
                <a:cs typeface="Arial" panose="020B0604020202020204" pitchFamily="34" charset="0"/>
              </a:rPr>
              <a:t>can</a:t>
            </a:r>
            <a:r>
              <a:rPr lang="pl-PL" sz="2200" dirty="0" smtClean="0">
                <a:latin typeface="Arial" panose="020B0604020202020204" pitchFamily="34" charset="0"/>
                <a:cs typeface="Arial" panose="020B0604020202020204" pitchFamily="34" charset="0"/>
              </a:rPr>
              <a:t> </a:t>
            </a:r>
            <a:r>
              <a:rPr lang="pl-PL" sz="2200" dirty="0" err="1" smtClean="0">
                <a:latin typeface="Arial" panose="020B0604020202020204" pitchFamily="34" charset="0"/>
                <a:cs typeface="Arial" panose="020B0604020202020204" pitchFamily="34" charset="0"/>
              </a:rPr>
              <a:t>calculate</a:t>
            </a:r>
            <a:r>
              <a:rPr lang="pl-PL" sz="2200" dirty="0" smtClean="0">
                <a:latin typeface="Arial" panose="020B0604020202020204" pitchFamily="34" charset="0"/>
                <a:cs typeface="Arial" panose="020B0604020202020204" pitchFamily="34" charset="0"/>
              </a:rPr>
              <a:t> the DEM </a:t>
            </a:r>
            <a:r>
              <a:rPr lang="pl-PL" sz="2200" dirty="0" err="1" smtClean="0">
                <a:latin typeface="Arial" panose="020B0604020202020204" pitchFamily="34" charset="0"/>
                <a:cs typeface="Arial" panose="020B0604020202020204" pitchFamily="34" charset="0"/>
              </a:rPr>
              <a:t>distributions</a:t>
            </a:r>
            <a:r>
              <a:rPr lang="pl-PL" sz="2200" dirty="0" smtClean="0">
                <a:latin typeface="Arial" panose="020B0604020202020204" pitchFamily="34" charset="0"/>
                <a:cs typeface="Arial" panose="020B0604020202020204" pitchFamily="34" charset="0"/>
              </a:rPr>
              <a:t> for </a:t>
            </a:r>
            <a:r>
              <a:rPr lang="pl-PL" sz="2200" dirty="0" err="1" smtClean="0">
                <a:latin typeface="Arial" panose="020B0604020202020204" pitchFamily="34" charset="0"/>
                <a:cs typeface="Arial" panose="020B0604020202020204" pitchFamily="34" charset="0"/>
              </a:rPr>
              <a:t>individual</a:t>
            </a:r>
            <a:r>
              <a:rPr lang="pl-PL" sz="2200" dirty="0" smtClean="0">
                <a:latin typeface="Arial" panose="020B0604020202020204" pitchFamily="34" charset="0"/>
                <a:cs typeface="Arial" panose="020B0604020202020204" pitchFamily="34" charset="0"/>
              </a:rPr>
              <a:t> </a:t>
            </a:r>
            <a:r>
              <a:rPr lang="pl-PL" sz="2200" dirty="0" err="1" smtClean="0">
                <a:latin typeface="Arial" panose="020B0604020202020204" pitchFamily="34" charset="0"/>
                <a:cs typeface="Arial" panose="020B0604020202020204" pitchFamily="34" charset="0"/>
              </a:rPr>
              <a:t>time</a:t>
            </a:r>
            <a:r>
              <a:rPr lang="pl-PL" sz="2200" dirty="0" smtClean="0">
                <a:latin typeface="Arial" panose="020B0604020202020204" pitchFamily="34" charset="0"/>
                <a:cs typeface="Arial" panose="020B0604020202020204" pitchFamily="34" charset="0"/>
              </a:rPr>
              <a:t> </a:t>
            </a:r>
            <a:r>
              <a:rPr lang="pl-PL" sz="2200" dirty="0" err="1" smtClean="0">
                <a:latin typeface="Arial" panose="020B0604020202020204" pitchFamily="34" charset="0"/>
                <a:cs typeface="Arial" panose="020B0604020202020204" pitchFamily="34" charset="0"/>
              </a:rPr>
              <a:t>intervals</a:t>
            </a:r>
            <a:r>
              <a:rPr lang="pl-PL" sz="2200" dirty="0" smtClean="0">
                <a:latin typeface="Arial" panose="020B0604020202020204" pitchFamily="34" charset="0"/>
                <a:cs typeface="Arial" panose="020B0604020202020204" pitchFamily="34" charset="0"/>
              </a:rPr>
              <a:t> </a:t>
            </a:r>
            <a:r>
              <a:rPr lang="pl-PL" sz="2200" dirty="0" err="1" smtClean="0">
                <a:latin typeface="Arial" panose="020B0604020202020204" pitchFamily="34" charset="0"/>
                <a:cs typeface="Arial" panose="020B0604020202020204" pitchFamily="34" charset="0"/>
              </a:rPr>
              <a:t>using</a:t>
            </a:r>
            <a:r>
              <a:rPr lang="pl-PL" sz="2200" dirty="0" smtClean="0">
                <a:latin typeface="Arial" panose="020B0604020202020204" pitchFamily="34" charset="0"/>
                <a:cs typeface="Arial" panose="020B0604020202020204" pitchFamily="34" charset="0"/>
              </a:rPr>
              <a:t> the W-S </a:t>
            </a:r>
            <a:r>
              <a:rPr lang="pl-PL" sz="2200" dirty="0" err="1" smtClean="0">
                <a:latin typeface="Arial" panose="020B0604020202020204" pitchFamily="34" charset="0"/>
                <a:cs typeface="Arial" panose="020B0604020202020204" pitchFamily="34" charset="0"/>
              </a:rPr>
              <a:t>iterative</a:t>
            </a:r>
            <a:r>
              <a:rPr lang="pl-PL" sz="2200" dirty="0" smtClean="0">
                <a:latin typeface="Arial" panose="020B0604020202020204" pitchFamily="34" charset="0"/>
                <a:cs typeface="Arial" panose="020B0604020202020204" pitchFamily="34" charset="0"/>
              </a:rPr>
              <a:t> </a:t>
            </a:r>
            <a:r>
              <a:rPr lang="pl-PL" sz="2200" dirty="0" err="1" smtClean="0">
                <a:latin typeface="Arial" panose="020B0604020202020204" pitchFamily="34" charset="0"/>
                <a:cs typeface="Arial" panose="020B0604020202020204" pitchFamily="34" charset="0"/>
              </a:rPr>
              <a:t>procedure</a:t>
            </a:r>
            <a:r>
              <a:rPr lang="pl-PL" sz="2200" dirty="0" smtClean="0">
                <a:latin typeface="Arial" panose="020B0604020202020204" pitchFamily="34" charset="0"/>
                <a:cs typeface="Arial" panose="020B0604020202020204" pitchFamily="34" charset="0"/>
              </a:rPr>
              <a:t>.</a:t>
            </a:r>
            <a:r>
              <a:rPr lang="en-US" sz="2200" dirty="0">
                <a:latin typeface="Arial" panose="020B0604020202020204" pitchFamily="34" charset="0"/>
                <a:cs typeface="Arial" panose="020B0604020202020204" pitchFamily="34" charset="0"/>
              </a:rPr>
              <a:t> Calculations have been carried out within the temperature range </a:t>
            </a:r>
            <a:r>
              <a:rPr lang="en-US" sz="2200" b="1" dirty="0" smtClean="0">
                <a:latin typeface="Arial" panose="020B0604020202020204" pitchFamily="34" charset="0"/>
                <a:cs typeface="Arial" panose="020B0604020202020204" pitchFamily="34" charset="0"/>
              </a:rPr>
              <a:t>2</a:t>
            </a:r>
            <a:r>
              <a:rPr lang="pl-PL" sz="2200" b="1" dirty="0" smtClean="0">
                <a:latin typeface="Arial" panose="020B0604020202020204" pitchFamily="34" charset="0"/>
                <a:cs typeface="Arial" panose="020B0604020202020204" pitchFamily="34" charset="0"/>
              </a:rPr>
              <a:t> </a:t>
            </a:r>
            <a:r>
              <a:rPr lang="en-US" sz="2200" b="1" dirty="0" smtClean="0">
                <a:latin typeface="Arial" panose="020B0604020202020204" pitchFamily="34" charset="0"/>
                <a:cs typeface="Arial" panose="020B0604020202020204" pitchFamily="34" charset="0"/>
              </a:rPr>
              <a:t>-</a:t>
            </a:r>
            <a:r>
              <a:rPr lang="pl-PL" sz="2200" b="1" dirty="0" smtClean="0">
                <a:latin typeface="Arial" panose="020B0604020202020204" pitchFamily="34" charset="0"/>
                <a:cs typeface="Arial" panose="020B0604020202020204" pitchFamily="34" charset="0"/>
              </a:rPr>
              <a:t> </a:t>
            </a:r>
            <a:r>
              <a:rPr lang="en-US" sz="2200" b="1" dirty="0" smtClean="0">
                <a:latin typeface="Arial" panose="020B0604020202020204" pitchFamily="34" charset="0"/>
                <a:cs typeface="Arial" panose="020B0604020202020204" pitchFamily="34" charset="0"/>
              </a:rPr>
              <a:t>30 </a:t>
            </a:r>
            <a:r>
              <a:rPr lang="en-US" sz="2200" b="1" dirty="0">
                <a:latin typeface="Arial" panose="020B0604020202020204" pitchFamily="34" charset="0"/>
                <a:cs typeface="Arial" panose="020B0604020202020204" pitchFamily="34" charset="0"/>
              </a:rPr>
              <a:t>MK</a:t>
            </a:r>
            <a:r>
              <a:rPr lang="en-US" sz="2200" dirty="0">
                <a:latin typeface="Arial" panose="020B0604020202020204" pitchFamily="34" charset="0"/>
                <a:cs typeface="Arial" panose="020B0604020202020204" pitchFamily="34" charset="0"/>
              </a:rPr>
              <a:t>. We have performed 10 000 </a:t>
            </a:r>
            <a:r>
              <a:rPr lang="en-US" sz="2200" dirty="0" smtClean="0">
                <a:latin typeface="Arial" panose="020B0604020202020204" pitchFamily="34" charset="0"/>
                <a:cs typeface="Arial" panose="020B0604020202020204" pitchFamily="34" charset="0"/>
              </a:rPr>
              <a:t>iterations</a:t>
            </a:r>
            <a:r>
              <a:rPr lang="pl-PL" sz="2200" dirty="0" smtClean="0">
                <a:latin typeface="Arial" panose="020B0604020202020204" pitchFamily="34" charset="0"/>
                <a:cs typeface="Arial" panose="020B0604020202020204" pitchFamily="34" charset="0"/>
              </a:rPr>
              <a:t>. </a:t>
            </a:r>
            <a:endParaRPr lang="pl-PL"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690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395536" y="44624"/>
            <a:ext cx="8229600" cy="850106"/>
          </a:xfrm>
        </p:spPr>
        <p:txBody>
          <a:bodyPr>
            <a:normAutofit/>
          </a:bodyPr>
          <a:lstStyle/>
          <a:p>
            <a:r>
              <a:rPr lang="pl-PL" sz="3200" b="1" dirty="0" smtClean="0">
                <a:latin typeface="Arial" panose="020B0604020202020204" pitchFamily="34" charset="0"/>
                <a:cs typeface="Arial" panose="020B0604020202020204" pitchFamily="34" charset="0"/>
              </a:rPr>
              <a:t>Variations  of  DEM  distributions</a:t>
            </a:r>
            <a:endParaRPr lang="pl-PL" sz="3200" b="1" dirty="0">
              <a:latin typeface="Arial" panose="020B0604020202020204" pitchFamily="34" charset="0"/>
              <a:cs typeface="Arial" panose="020B0604020202020204"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32" y="908719"/>
            <a:ext cx="6312024" cy="5483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rostokąt 1"/>
          <p:cNvSpPr/>
          <p:nvPr/>
        </p:nvSpPr>
        <p:spPr>
          <a:xfrm>
            <a:off x="6243936" y="1076538"/>
            <a:ext cx="2936576" cy="5016758"/>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Right:</a:t>
            </a:r>
            <a:r>
              <a:rPr lang="en-US" sz="1600" dirty="0">
                <a:latin typeface="Arial" panose="020B0604020202020204" pitchFamily="34" charset="0"/>
                <a:cs typeface="Arial" panose="020B0604020202020204" pitchFamily="34" charset="0"/>
              </a:rPr>
              <a:t> Emission measure distributions for the intervals indicated in the left plot, derived from the </a:t>
            </a:r>
            <a:r>
              <a:rPr lang="en-US" sz="1600" dirty="0" smtClean="0">
                <a:latin typeface="Arial" panose="020B0604020202020204" pitchFamily="34" charset="0"/>
                <a:cs typeface="Arial" panose="020B0604020202020204" pitchFamily="34" charset="0"/>
              </a:rPr>
              <a:t>W–S </a:t>
            </a:r>
            <a:r>
              <a:rPr lang="en-US" sz="1600" dirty="0">
                <a:latin typeface="Arial" panose="020B0604020202020204" pitchFamily="34" charset="0"/>
                <a:cs typeface="Arial" panose="020B0604020202020204" pitchFamily="34" charset="0"/>
              </a:rPr>
              <a:t>routine. Vertical error bars indicate uncertainties. A cooler (temperature  </a:t>
            </a:r>
            <a:r>
              <a:rPr lang="pl-PL" sz="1600" b="1" dirty="0" smtClean="0">
                <a:latin typeface="Arial" panose="020B0604020202020204" pitchFamily="34" charset="0"/>
                <a:cs typeface="Arial" panose="020B0604020202020204" pitchFamily="34" charset="0"/>
              </a:rPr>
              <a:t>3</a:t>
            </a:r>
            <a:r>
              <a:rPr lang="en-US" sz="1600" b="1" dirty="0" smtClean="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 </a:t>
            </a:r>
            <a:r>
              <a:rPr lang="pl-PL" sz="1600" b="1" dirty="0" smtClean="0">
                <a:latin typeface="Arial" panose="020B0604020202020204" pitchFamily="34" charset="0"/>
                <a:cs typeface="Arial" panose="020B0604020202020204" pitchFamily="34" charset="0"/>
              </a:rPr>
              <a:t>6</a:t>
            </a:r>
            <a:r>
              <a:rPr lang="en-US" sz="1600" b="1" dirty="0" smtClean="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MK</a:t>
            </a:r>
            <a:r>
              <a:rPr lang="en-US" sz="1600" dirty="0">
                <a:latin typeface="Arial" panose="020B0604020202020204" pitchFamily="34" charset="0"/>
                <a:cs typeface="Arial" panose="020B0604020202020204" pitchFamily="34" charset="0"/>
              </a:rPr>
              <a:t>) component is present over all the time </a:t>
            </a:r>
            <a:r>
              <a:rPr lang="en-US" sz="1600" dirty="0" smtClean="0">
                <a:latin typeface="Arial" panose="020B0604020202020204" pitchFamily="34" charset="0"/>
                <a:cs typeface="Arial" panose="020B0604020202020204" pitchFamily="34" charset="0"/>
              </a:rPr>
              <a:t>interval, </a:t>
            </a:r>
            <a:r>
              <a:rPr lang="pl-PL" sz="1600" dirty="0" smtClean="0">
                <a:latin typeface="Arial" panose="020B0604020202020204" pitchFamily="34" charset="0"/>
                <a:cs typeface="Arial" panose="020B0604020202020204" pitchFamily="34" charset="0"/>
              </a:rPr>
              <a:t>and </a:t>
            </a:r>
            <a:r>
              <a:rPr lang="en-US" sz="1600" dirty="0" smtClean="0">
                <a:latin typeface="Arial" panose="020B0604020202020204" pitchFamily="34" charset="0"/>
                <a:cs typeface="Arial" panose="020B0604020202020204" pitchFamily="34" charset="0"/>
              </a:rPr>
              <a:t>hotter </a:t>
            </a:r>
            <a:r>
              <a:rPr lang="en-US" sz="1600" dirty="0">
                <a:latin typeface="Arial" panose="020B0604020202020204" pitchFamily="34" charset="0"/>
                <a:cs typeface="Arial" panose="020B0604020202020204" pitchFamily="34" charset="0"/>
              </a:rPr>
              <a:t>component (</a:t>
            </a:r>
            <a:r>
              <a:rPr lang="en-US" sz="1600" b="1" dirty="0">
                <a:latin typeface="Arial" panose="020B0604020202020204" pitchFamily="34" charset="0"/>
                <a:cs typeface="Arial" panose="020B0604020202020204" pitchFamily="34" charset="0"/>
              </a:rPr>
              <a:t>~</a:t>
            </a:r>
            <a:r>
              <a:rPr lang="en-US" sz="1600" b="1" dirty="0" smtClean="0">
                <a:latin typeface="Arial" panose="020B0604020202020204" pitchFamily="34" charset="0"/>
                <a:cs typeface="Arial" panose="020B0604020202020204" pitchFamily="34" charset="0"/>
              </a:rPr>
              <a:t>1</a:t>
            </a:r>
            <a:r>
              <a:rPr lang="pl-PL" sz="1600" b="1" dirty="0" smtClean="0">
                <a:latin typeface="Arial" panose="020B0604020202020204" pitchFamily="34" charset="0"/>
                <a:cs typeface="Arial" panose="020B0604020202020204" pitchFamily="34" charset="0"/>
              </a:rPr>
              <a:t>6 - 21</a:t>
            </a:r>
            <a:r>
              <a:rPr lang="en-US" sz="1600" b="1" dirty="0" smtClean="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MK</a:t>
            </a:r>
            <a:r>
              <a:rPr lang="en-US" sz="1600" dirty="0">
                <a:latin typeface="Arial" panose="020B0604020202020204" pitchFamily="34" charset="0"/>
                <a:cs typeface="Arial" panose="020B0604020202020204" pitchFamily="34" charset="0"/>
              </a:rPr>
              <a:t>) at the </a:t>
            </a:r>
            <a:r>
              <a:rPr lang="pl-PL" sz="1600" dirty="0" smtClean="0">
                <a:latin typeface="Arial" panose="020B0604020202020204" pitchFamily="34" charset="0"/>
                <a:cs typeface="Arial" panose="020B0604020202020204" pitchFamily="34" charset="0"/>
              </a:rPr>
              <a:t>main phase </a:t>
            </a:r>
            <a:r>
              <a:rPr lang="en-US" sz="1600" dirty="0" smtClean="0">
                <a:latin typeface="Arial" panose="020B0604020202020204" pitchFamily="34" charset="0"/>
                <a:cs typeface="Arial" panose="020B0604020202020204" pitchFamily="34" charset="0"/>
              </a:rPr>
              <a:t>of </a:t>
            </a:r>
            <a:r>
              <a:rPr lang="en-US" sz="1600" dirty="0">
                <a:latin typeface="Arial" panose="020B0604020202020204" pitchFamily="34" charset="0"/>
                <a:cs typeface="Arial" panose="020B0604020202020204" pitchFamily="34" charset="0"/>
              </a:rPr>
              <a:t>the </a:t>
            </a:r>
            <a:r>
              <a:rPr lang="en-US" sz="1600" i="1" dirty="0">
                <a:latin typeface="Arial" panose="020B0604020202020204" pitchFamily="34" charset="0"/>
                <a:cs typeface="Arial" panose="020B0604020202020204" pitchFamily="34" charset="0"/>
              </a:rPr>
              <a:t>GOES</a:t>
            </a:r>
            <a:r>
              <a:rPr lang="en-US" sz="1600" dirty="0">
                <a:latin typeface="Arial" panose="020B0604020202020204" pitchFamily="34" charset="0"/>
                <a:cs typeface="Arial" panose="020B0604020202020204" pitchFamily="34" charset="0"/>
              </a:rPr>
              <a:t> light </a:t>
            </a:r>
            <a:r>
              <a:rPr lang="en-US" sz="1600" dirty="0" smtClean="0">
                <a:latin typeface="Arial" panose="020B0604020202020204" pitchFamily="34" charset="0"/>
                <a:cs typeface="Arial" panose="020B0604020202020204" pitchFamily="34" charset="0"/>
              </a:rPr>
              <a:t>curve</a:t>
            </a:r>
            <a:r>
              <a:rPr lang="pl-PL" sz="1600" dirty="0" smtClean="0">
                <a:latin typeface="Arial" panose="020B0604020202020204" pitchFamily="34" charset="0"/>
                <a:cs typeface="Arial" panose="020B0604020202020204" pitchFamily="34" charset="0"/>
              </a:rPr>
              <a:t> with the EM  ~100 times smaller</a:t>
            </a:r>
            <a:r>
              <a:rPr lang="en-US" sz="1600" dirty="0" smtClean="0"/>
              <a:t>.</a:t>
            </a:r>
            <a:endParaRPr lang="pl-PL" sz="1600" dirty="0"/>
          </a:p>
          <a:p>
            <a:r>
              <a:rPr lang="en-US" sz="1600" b="1" dirty="0" smtClean="0">
                <a:latin typeface="Arial" panose="020B0604020202020204" pitchFamily="34" charset="0"/>
                <a:cs typeface="Arial" panose="020B0604020202020204" pitchFamily="34" charset="0"/>
              </a:rPr>
              <a:t>Left:</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Contour plot of the differential emission measure during </a:t>
            </a:r>
            <a:r>
              <a:rPr lang="en-US" sz="1600" dirty="0" smtClean="0">
                <a:latin typeface="Arial" panose="020B0604020202020204" pitchFamily="34" charset="0"/>
                <a:cs typeface="Arial" panose="020B0604020202020204" pitchFamily="34" charset="0"/>
              </a:rPr>
              <a:t>SOL2002-11-14T22:26 </a:t>
            </a:r>
            <a:r>
              <a:rPr lang="en-US" sz="1600" dirty="0">
                <a:latin typeface="Arial" panose="020B0604020202020204" pitchFamily="34" charset="0"/>
                <a:cs typeface="Arial" panose="020B0604020202020204" pitchFamily="34" charset="0"/>
              </a:rPr>
              <a:t>flare, darker colors indicating greater </a:t>
            </a:r>
            <a:r>
              <a:rPr lang="pl-PL" sz="1600" dirty="0" smtClean="0">
                <a:latin typeface="Arial" panose="020B0604020202020204" pitchFamily="34" charset="0"/>
                <a:cs typeface="Arial" panose="020B0604020202020204" pitchFamily="34" charset="0"/>
              </a:rPr>
              <a:t>EM</a:t>
            </a:r>
            <a:r>
              <a:rPr lang="en-US" sz="1600" dirty="0" smtClean="0">
                <a:latin typeface="Arial" panose="020B0604020202020204" pitchFamily="34" charset="0"/>
                <a:cs typeface="Arial" panose="020B0604020202020204" pitchFamily="34" charset="0"/>
              </a:rPr>
              <a:t>. Horizontal </a:t>
            </a:r>
            <a:r>
              <a:rPr lang="en-US" sz="1600" dirty="0">
                <a:latin typeface="Arial" panose="020B0604020202020204" pitchFamily="34" charset="0"/>
                <a:cs typeface="Arial" panose="020B0604020202020204" pitchFamily="34" charset="0"/>
              </a:rPr>
              <a:t>dotted lines define the time intervals a, g, </a:t>
            </a:r>
            <a:r>
              <a:rPr lang="en-US" sz="1600" dirty="0" err="1">
                <a:latin typeface="Arial" panose="020B0604020202020204" pitchFamily="34" charset="0"/>
                <a:cs typeface="Arial" panose="020B0604020202020204" pitchFamily="34" charset="0"/>
              </a:rPr>
              <a:t>i</a:t>
            </a:r>
            <a:r>
              <a:rPr lang="en-US" sz="1600" dirty="0">
                <a:latin typeface="Arial" panose="020B0604020202020204" pitchFamily="34" charset="0"/>
                <a:cs typeface="Arial" panose="020B0604020202020204" pitchFamily="34" charset="0"/>
              </a:rPr>
              <a:t>, l, and </a:t>
            </a:r>
            <a:r>
              <a:rPr lang="en-US" sz="1600" dirty="0" smtClean="0">
                <a:latin typeface="Arial" panose="020B0604020202020204" pitchFamily="34" charset="0"/>
                <a:cs typeface="Arial" panose="020B0604020202020204" pitchFamily="34" charset="0"/>
              </a:rPr>
              <a:t>q</a:t>
            </a:r>
            <a:r>
              <a:rPr lang="pl-PL" sz="1600" dirty="0" smtClean="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 </a:t>
            </a:r>
            <a:endParaRPr lang="pl-PL"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917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395536" y="148"/>
            <a:ext cx="8229600" cy="850106"/>
          </a:xfrm>
        </p:spPr>
        <p:txBody>
          <a:bodyPr>
            <a:normAutofit/>
          </a:bodyPr>
          <a:lstStyle/>
          <a:p>
            <a:r>
              <a:rPr lang="pl-PL" sz="3200" b="1" i="1" dirty="0" smtClean="0">
                <a:latin typeface="Arial" panose="020B0604020202020204" pitchFamily="34" charset="0"/>
                <a:cs typeface="Arial" panose="020B0604020202020204" pitchFamily="34" charset="0"/>
              </a:rPr>
              <a:t>RHESSI</a:t>
            </a:r>
            <a:r>
              <a:rPr lang="pl-PL" sz="3200" b="1" dirty="0" smtClean="0">
                <a:latin typeface="Arial" panose="020B0604020202020204" pitchFamily="34" charset="0"/>
                <a:cs typeface="Arial" panose="020B0604020202020204" pitchFamily="34" charset="0"/>
              </a:rPr>
              <a:t>  images: source  dimension</a:t>
            </a:r>
            <a:endParaRPr lang="pl-PL" sz="3200" b="1" dirty="0">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1" y="864308"/>
            <a:ext cx="4392298" cy="4047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6792"/>
            <a:ext cx="4644008" cy="246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rostokąt 4"/>
          <p:cNvSpPr/>
          <p:nvPr/>
        </p:nvSpPr>
        <p:spPr>
          <a:xfrm>
            <a:off x="152400" y="4149080"/>
            <a:ext cx="4572000" cy="2492990"/>
          </a:xfrm>
          <a:prstGeom prst="rect">
            <a:avLst/>
          </a:prstGeom>
        </p:spPr>
        <p:txBody>
          <a:bodyPr>
            <a:spAutoFit/>
          </a:bodyPr>
          <a:lstStyle/>
          <a:p>
            <a:pPr algn="ctr"/>
            <a:endParaRPr lang="en-US" sz="1600" dirty="0">
              <a:latin typeface="Arial" panose="020B0604020202020204" pitchFamily="34" charset="0"/>
              <a:cs typeface="Arial" panose="020B0604020202020204" pitchFamily="34" charset="0"/>
            </a:endParaRPr>
          </a:p>
          <a:p>
            <a:pPr algn="ctr"/>
            <a:r>
              <a:rPr lang="pl-PL" sz="2000" dirty="0" err="1" smtClean="0">
                <a:latin typeface="Arial" panose="020B0604020202020204" pitchFamily="34" charset="0"/>
                <a:cs typeface="Arial" panose="020B0604020202020204" pitchFamily="34" charset="0"/>
              </a:rPr>
              <a:t>Cooler</a:t>
            </a:r>
            <a:r>
              <a:rPr lang="pl-PL" sz="2000" dirty="0" smtClean="0">
                <a:latin typeface="Arial" panose="020B0604020202020204" pitchFamily="34" charset="0"/>
                <a:cs typeface="Arial" panose="020B0604020202020204" pitchFamily="34" charset="0"/>
              </a:rPr>
              <a:t> component </a:t>
            </a:r>
            <a:r>
              <a:rPr lang="pl-PL" sz="2000" dirty="0" err="1" smtClean="0">
                <a:latin typeface="Arial" panose="020B0604020202020204" pitchFamily="34" charset="0"/>
                <a:cs typeface="Arial" panose="020B0604020202020204" pitchFamily="34" charset="0"/>
              </a:rPr>
              <a:t>is</a:t>
            </a:r>
            <a:r>
              <a:rPr lang="pl-PL" sz="2000" dirty="0" smtClean="0">
                <a:latin typeface="Arial" panose="020B0604020202020204" pitchFamily="34" charset="0"/>
                <a:cs typeface="Arial" panose="020B0604020202020204" pitchFamily="34" charset="0"/>
              </a:rPr>
              <a:t> </a:t>
            </a:r>
            <a:r>
              <a:rPr lang="pl-PL" sz="2000" dirty="0" err="1" smtClean="0">
                <a:latin typeface="Arial" panose="020B0604020202020204" pitchFamily="34" charset="0"/>
                <a:cs typeface="Arial" panose="020B0604020202020204" pitchFamily="34" charset="0"/>
              </a:rPr>
              <a:t>unlikely</a:t>
            </a:r>
            <a:r>
              <a:rPr lang="pl-PL" sz="2000" dirty="0" smtClean="0">
                <a:latin typeface="Arial" panose="020B0604020202020204" pitchFamily="34" charset="0"/>
                <a:cs typeface="Arial" panose="020B0604020202020204" pitchFamily="34" charset="0"/>
              </a:rPr>
              <a:t> to </a:t>
            </a:r>
            <a:r>
              <a:rPr lang="pl-PL" sz="2000" dirty="0" err="1" smtClean="0">
                <a:latin typeface="Arial" panose="020B0604020202020204" pitchFamily="34" charset="0"/>
                <a:cs typeface="Arial" panose="020B0604020202020204" pitchFamily="34" charset="0"/>
              </a:rPr>
              <a:t>significantly</a:t>
            </a:r>
            <a:r>
              <a:rPr lang="pl-PL" sz="2000" dirty="0" smtClean="0">
                <a:latin typeface="Arial" panose="020B0604020202020204" pitchFamily="34" charset="0"/>
                <a:cs typeface="Arial" panose="020B0604020202020204" pitchFamily="34" charset="0"/>
              </a:rPr>
              <a:t> </a:t>
            </a:r>
            <a:r>
              <a:rPr lang="pl-PL" sz="2000" dirty="0" err="1" smtClean="0">
                <a:latin typeface="Arial" panose="020B0604020202020204" pitchFamily="34" charset="0"/>
                <a:cs typeface="Arial" panose="020B0604020202020204" pitchFamily="34" charset="0"/>
              </a:rPr>
              <a:t>contribute</a:t>
            </a:r>
            <a:r>
              <a:rPr lang="pl-PL" sz="2000" dirty="0" smtClean="0">
                <a:latin typeface="Arial" panose="020B0604020202020204" pitchFamily="34" charset="0"/>
                <a:cs typeface="Arial" panose="020B0604020202020204" pitchFamily="34" charset="0"/>
              </a:rPr>
              <a:t> to 6-7 </a:t>
            </a:r>
            <a:r>
              <a:rPr lang="pl-PL" sz="2000" dirty="0" err="1" smtClean="0">
                <a:latin typeface="Arial" panose="020B0604020202020204" pitchFamily="34" charset="0"/>
                <a:cs typeface="Arial" panose="020B0604020202020204" pitchFamily="34" charset="0"/>
              </a:rPr>
              <a:t>keV</a:t>
            </a:r>
            <a:r>
              <a:rPr lang="pl-PL" sz="2000" dirty="0" smtClean="0">
                <a:latin typeface="Arial" panose="020B0604020202020204" pitchFamily="34" charset="0"/>
                <a:cs typeface="Arial" panose="020B0604020202020204" pitchFamily="34" charset="0"/>
              </a:rPr>
              <a:t> </a:t>
            </a:r>
            <a:r>
              <a:rPr lang="pl-PL" sz="2000" i="1" dirty="0" smtClean="0">
                <a:latin typeface="Arial" panose="020B0604020202020204" pitchFamily="34" charset="0"/>
                <a:cs typeface="Arial" panose="020B0604020202020204" pitchFamily="34" charset="0"/>
              </a:rPr>
              <a:t>RHESSI</a:t>
            </a:r>
            <a:r>
              <a:rPr lang="pl-PL" sz="2000" dirty="0" smtClean="0">
                <a:latin typeface="Arial" panose="020B0604020202020204" pitchFamily="34" charset="0"/>
                <a:cs typeface="Arial" panose="020B0604020202020204" pitchFamily="34" charset="0"/>
              </a:rPr>
              <a:t> </a:t>
            </a:r>
            <a:r>
              <a:rPr lang="pl-PL" sz="2000" dirty="0" err="1" smtClean="0">
                <a:latin typeface="Arial" panose="020B0604020202020204" pitchFamily="34" charset="0"/>
                <a:cs typeface="Arial" panose="020B0604020202020204" pitchFamily="34" charset="0"/>
              </a:rPr>
              <a:t>emission</a:t>
            </a:r>
            <a:r>
              <a:rPr lang="pl-PL" sz="2000" dirty="0" smtClean="0">
                <a:latin typeface="Arial" panose="020B0604020202020204" pitchFamily="34" charset="0"/>
                <a:cs typeface="Arial" panose="020B0604020202020204" pitchFamily="34" charset="0"/>
              </a:rPr>
              <a:t> </a:t>
            </a:r>
            <a:r>
              <a:rPr lang="pl-PL" sz="2000" dirty="0" err="1" smtClean="0">
                <a:latin typeface="Arial" panose="020B0604020202020204" pitchFamily="34" charset="0"/>
                <a:cs typeface="Arial" panose="020B0604020202020204" pitchFamily="34" charset="0"/>
              </a:rPr>
              <a:t>so</a:t>
            </a:r>
            <a:r>
              <a:rPr lang="pl-PL"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we </a:t>
            </a:r>
            <a:r>
              <a:rPr lang="pl-PL" sz="2000" dirty="0" err="1" smtClean="0">
                <a:latin typeface="Arial" panose="020B0604020202020204" pitchFamily="34" charset="0"/>
                <a:cs typeface="Arial" panose="020B0604020202020204" pitchFamily="34" charset="0"/>
              </a:rPr>
              <a:t>can</a:t>
            </a:r>
            <a:r>
              <a:rPr lang="pl-PL"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assign </a:t>
            </a:r>
            <a:r>
              <a:rPr lang="en-US" sz="2000" dirty="0">
                <a:latin typeface="Arial" panose="020B0604020202020204" pitchFamily="34" charset="0"/>
                <a:cs typeface="Arial" panose="020B0604020202020204" pitchFamily="34" charset="0"/>
              </a:rPr>
              <a:t>the estimated dimension to </a:t>
            </a:r>
            <a:r>
              <a:rPr lang="en-US" sz="2000" b="1" dirty="0">
                <a:latin typeface="Arial" panose="020B0604020202020204" pitchFamily="34" charset="0"/>
                <a:cs typeface="Arial" panose="020B0604020202020204" pitchFamily="34" charset="0"/>
              </a:rPr>
              <a:t>hot</a:t>
            </a:r>
            <a:r>
              <a:rPr lang="en-US" sz="2000" dirty="0">
                <a:latin typeface="Arial" panose="020B0604020202020204" pitchFamily="34" charset="0"/>
                <a:cs typeface="Arial" panose="020B0604020202020204" pitchFamily="34" charset="0"/>
              </a:rPr>
              <a:t> temperature </a:t>
            </a:r>
            <a:r>
              <a:rPr lang="en-US" sz="2000" dirty="0" smtClean="0">
                <a:latin typeface="Arial" panose="020B0604020202020204" pitchFamily="34" charset="0"/>
                <a:cs typeface="Arial" panose="020B0604020202020204" pitchFamily="34" charset="0"/>
              </a:rPr>
              <a:t>component</a:t>
            </a:r>
            <a:r>
              <a:rPr lang="pl-PL" sz="2000" dirty="0">
                <a:latin typeface="Arial" panose="020B0604020202020204" pitchFamily="34" charset="0"/>
                <a:cs typeface="Arial" panose="020B0604020202020204" pitchFamily="34" charset="0"/>
              </a:rPr>
              <a:t> </a:t>
            </a:r>
            <a:r>
              <a:rPr lang="pl-PL" sz="2000" dirty="0" smtClean="0">
                <a:latin typeface="Arial" panose="020B0604020202020204" pitchFamily="34" charset="0"/>
                <a:cs typeface="Arial" panose="020B0604020202020204" pitchFamily="34" charset="0"/>
              </a:rPr>
              <a:t>and</a:t>
            </a:r>
            <a:r>
              <a:rPr lang="en-US" sz="2000" dirty="0" smtClean="0">
                <a:latin typeface="Arial" panose="020B0604020202020204" pitchFamily="34" charset="0"/>
                <a:cs typeface="Arial" panose="020B0604020202020204" pitchFamily="34" charset="0"/>
              </a:rPr>
              <a:t> determine </a:t>
            </a:r>
            <a:r>
              <a:rPr lang="en-US" sz="2000" b="1" dirty="0">
                <a:latin typeface="Arial" panose="020B0604020202020204" pitchFamily="34" charset="0"/>
                <a:cs typeface="Arial" panose="020B0604020202020204" pitchFamily="34" charset="0"/>
              </a:rPr>
              <a:t>the density of hot plasma from EM</a:t>
            </a:r>
            <a:r>
              <a:rPr lang="en-US" sz="2000" dirty="0">
                <a:latin typeface="Arial" panose="020B0604020202020204" pitchFamily="34" charset="0"/>
                <a:cs typeface="Arial" panose="020B0604020202020204" pitchFamily="34" charset="0"/>
              </a:rPr>
              <a:t>.</a:t>
            </a:r>
          </a:p>
          <a:p>
            <a:endParaRPr lang="pl-PL" sz="2000" dirty="0" smtClean="0">
              <a:latin typeface="Arial" panose="020B0604020202020204" pitchFamily="34" charset="0"/>
              <a:cs typeface="Arial" panose="020B0604020202020204" pitchFamily="34" charset="0"/>
            </a:endParaRPr>
          </a:p>
        </p:txBody>
      </p:sp>
      <p:sp>
        <p:nvSpPr>
          <p:cNvPr id="2" name="Rectangle 1"/>
          <p:cNvSpPr/>
          <p:nvPr/>
        </p:nvSpPr>
        <p:spPr>
          <a:xfrm>
            <a:off x="4860033" y="5182160"/>
            <a:ext cx="4230722" cy="1631216"/>
          </a:xfrm>
          <a:prstGeom prst="rect">
            <a:avLst/>
          </a:prstGeom>
        </p:spPr>
        <p:txBody>
          <a:bodyPr wrap="square">
            <a:spAutoFit/>
          </a:bodyPr>
          <a:lstStyle/>
          <a:p>
            <a:pPr algn="ctr"/>
            <a:r>
              <a:rPr lang="en-US" sz="2000" dirty="0">
                <a:latin typeface="Arial" panose="020B0604020202020204" pitchFamily="34" charset="0"/>
                <a:cs typeface="Arial" panose="020B0604020202020204" pitchFamily="34" charset="0"/>
              </a:rPr>
              <a:t>Average dimension (50% </a:t>
            </a:r>
            <a:r>
              <a:rPr lang="en-US" sz="2000" dirty="0" err="1">
                <a:latin typeface="Arial" panose="020B0604020202020204" pitchFamily="34" charset="0"/>
                <a:cs typeface="Arial" panose="020B0604020202020204" pitchFamily="34" charset="0"/>
              </a:rPr>
              <a:t>isophote</a:t>
            </a:r>
            <a:r>
              <a:rPr lang="en-US" sz="2000" dirty="0">
                <a:latin typeface="Arial" panose="020B0604020202020204" pitchFamily="34" charset="0"/>
                <a:cs typeface="Arial" panose="020B0604020202020204" pitchFamily="34" charset="0"/>
              </a:rPr>
              <a:t>) as obtained based on 49 PIXON reconstructed images covering whole flare evolution is: </a:t>
            </a:r>
            <a:r>
              <a:rPr lang="en-US" sz="2000" dirty="0" smtClean="0">
                <a:latin typeface="Arial" panose="020B0604020202020204" pitchFamily="34" charset="0"/>
                <a:cs typeface="Arial" panose="020B0604020202020204" pitchFamily="34" charset="0"/>
              </a:rPr>
              <a:t>3.7 </a:t>
            </a:r>
            <a:r>
              <a:rPr lang="en-US" sz="2000" dirty="0" err="1">
                <a:latin typeface="Arial" panose="020B0604020202020204" pitchFamily="34" charset="0"/>
                <a:cs typeface="Arial" panose="020B0604020202020204" pitchFamily="34" charset="0"/>
              </a:rPr>
              <a:t>arcsec</a:t>
            </a:r>
            <a:r>
              <a:rPr lang="en-US" sz="2000" dirty="0">
                <a:latin typeface="Arial" panose="020B0604020202020204" pitchFamily="34" charset="0"/>
                <a:cs typeface="Arial" panose="020B0604020202020204" pitchFamily="34" charset="0"/>
              </a:rPr>
              <a:t>  (5.8 x 10</a:t>
            </a:r>
            <a:r>
              <a:rPr lang="en-US" sz="2000" baseline="30000" dirty="0">
                <a:latin typeface="Arial" panose="020B0604020202020204" pitchFamily="34" charset="0"/>
                <a:cs typeface="Arial" panose="020B0604020202020204" pitchFamily="34" charset="0"/>
              </a:rPr>
              <a:t>8</a:t>
            </a:r>
            <a:r>
              <a:rPr lang="en-US" sz="2000" dirty="0">
                <a:latin typeface="Arial" panose="020B0604020202020204" pitchFamily="34" charset="0"/>
                <a:cs typeface="Arial" panose="020B0604020202020204" pitchFamily="34" charset="0"/>
              </a:rPr>
              <a:t> cm)</a:t>
            </a:r>
          </a:p>
        </p:txBody>
      </p:sp>
    </p:spTree>
    <p:extLst>
      <p:ext uri="{BB962C8B-B14F-4D97-AF65-F5344CB8AC3E}">
        <p14:creationId xmlns:p14="http://schemas.microsoft.com/office/powerpoint/2010/main" val="873607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16632"/>
            <a:ext cx="8229600" cy="706090"/>
          </a:xfrm>
        </p:spPr>
        <p:txBody>
          <a:bodyPr>
            <a:normAutofit/>
          </a:bodyPr>
          <a:lstStyle/>
          <a:p>
            <a:r>
              <a:rPr lang="pl-PL" sz="3200" b="1" dirty="0" smtClean="0">
                <a:latin typeface="Arial" panose="020B0604020202020204" pitchFamily="34" charset="0"/>
                <a:cs typeface="Arial" panose="020B0604020202020204" pitchFamily="34" charset="0"/>
              </a:rPr>
              <a:t>Flare   thermodynamic</a:t>
            </a:r>
            <a:endParaRPr lang="pl-PL" sz="3200" b="1" dirty="0">
              <a:latin typeface="Arial" panose="020B0604020202020204" pitchFamily="34" charset="0"/>
              <a:cs typeface="Arial" panose="020B0604020202020204" pitchFamily="34"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2793"/>
            <a:ext cx="3651700" cy="5562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rostokąt 2"/>
          <p:cNvSpPr/>
          <p:nvPr/>
        </p:nvSpPr>
        <p:spPr>
          <a:xfrm>
            <a:off x="3727862" y="980728"/>
            <a:ext cx="5256584" cy="3631763"/>
          </a:xfrm>
          <a:prstGeom prst="rect">
            <a:avLst/>
          </a:prstGeom>
        </p:spPr>
        <p:txBody>
          <a:bodyPr wrap="square">
            <a:spAutoFit/>
          </a:bodyPr>
          <a:lstStyle/>
          <a:p>
            <a:r>
              <a:rPr lang="pl-PL" b="1" i="1" dirty="0" smtClean="0">
                <a:latin typeface="Arial" panose="020B0604020202020204" pitchFamily="34" charset="0"/>
                <a:cs typeface="Arial" panose="020B0604020202020204" pitchFamily="34" charset="0"/>
              </a:rPr>
              <a:t>Top:</a:t>
            </a:r>
            <a:r>
              <a:rPr lang="pl-PL"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time evolution of </a:t>
            </a: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total emission measure for the cooler (T &lt; 9 MK, </a:t>
            </a:r>
            <a:r>
              <a:rPr lang="en-US" b="1" dirty="0" smtClean="0">
                <a:latin typeface="Arial" panose="020B0604020202020204" pitchFamily="34" charset="0"/>
                <a:cs typeface="Arial" panose="020B0604020202020204" pitchFamily="34" charset="0"/>
              </a:rPr>
              <a:t>black</a:t>
            </a:r>
            <a:r>
              <a:rPr lang="en-US" dirty="0">
                <a:latin typeface="Arial" panose="020B0604020202020204" pitchFamily="34" charset="0"/>
                <a:cs typeface="Arial" panose="020B0604020202020204" pitchFamily="34" charset="0"/>
              </a:rPr>
              <a:t>) and hotter (T &gt; 9 </a:t>
            </a:r>
            <a:r>
              <a:rPr lang="en-US" dirty="0" smtClean="0">
                <a:latin typeface="Arial" panose="020B0604020202020204" pitchFamily="34" charset="0"/>
                <a:cs typeface="Arial" panose="020B0604020202020204" pitchFamily="34" charset="0"/>
              </a:rPr>
              <a:t>MK</a:t>
            </a:r>
            <a:r>
              <a:rPr lang="pl-PL" dirty="0" smtClean="0">
                <a:latin typeface="Arial" panose="020B0604020202020204" pitchFamily="34" charset="0"/>
                <a:cs typeface="Arial" panose="020B0604020202020204" pitchFamily="34" charset="0"/>
              </a:rPr>
              <a:t>, </a:t>
            </a:r>
            <a:r>
              <a:rPr lang="en-US" b="1" dirty="0" smtClean="0">
                <a:solidFill>
                  <a:srgbClr val="FF0000"/>
                </a:solidFill>
                <a:latin typeface="Arial" panose="020B0604020202020204" pitchFamily="34" charset="0"/>
                <a:cs typeface="Arial" panose="020B0604020202020204" pitchFamily="34" charset="0"/>
              </a:rPr>
              <a:t>red</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plasma</a:t>
            </a:r>
            <a:r>
              <a:rPr lang="pl-PL"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a:t>
            </a:r>
            <a:r>
              <a:rPr lang="pl-PL" dirty="0" smtClean="0">
                <a:latin typeface="Arial" panose="020B0604020202020204" pitchFamily="34" charset="0"/>
                <a:cs typeface="Arial" panose="020B0604020202020204" pitchFamily="34" charset="0"/>
              </a:rPr>
              <a:t>T</a:t>
            </a:r>
            <a:r>
              <a:rPr lang="en-US" dirty="0" smtClean="0">
                <a:latin typeface="Arial" panose="020B0604020202020204" pitchFamily="34" charset="0"/>
                <a:cs typeface="Arial" panose="020B0604020202020204" pitchFamily="34" charset="0"/>
              </a:rPr>
              <a:t>he </a:t>
            </a:r>
            <a:r>
              <a:rPr lang="en-US" b="1" dirty="0">
                <a:solidFill>
                  <a:srgbClr val="0A0AB6"/>
                </a:solidFill>
                <a:latin typeface="Arial" panose="020B0604020202020204" pitchFamily="34" charset="0"/>
                <a:cs typeface="Arial" panose="020B0604020202020204" pitchFamily="34" charset="0"/>
              </a:rPr>
              <a:t>blue</a:t>
            </a:r>
            <a:r>
              <a:rPr lang="en-US" dirty="0">
                <a:solidFill>
                  <a:srgbClr val="0A0AB6"/>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solid line is the emission measure </a:t>
            </a:r>
            <a:r>
              <a:rPr lang="en-US" dirty="0" smtClean="0">
                <a:latin typeface="Arial" panose="020B0604020202020204" pitchFamily="34" charset="0"/>
                <a:cs typeface="Arial" panose="020B0604020202020204" pitchFamily="34" charset="0"/>
              </a:rPr>
              <a:t>EM</a:t>
            </a:r>
            <a:r>
              <a:rPr lang="en-US" i="1" baseline="-25000" dirty="0" smtClean="0">
                <a:latin typeface="Arial" panose="020B0604020202020204" pitchFamily="34" charset="0"/>
                <a:cs typeface="Arial" panose="020B0604020202020204" pitchFamily="34" charset="0"/>
              </a:rPr>
              <a:t>GOES</a:t>
            </a:r>
            <a:r>
              <a:rPr lang="pl-PL" i="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from </a:t>
            </a:r>
            <a:r>
              <a:rPr lang="en-US" dirty="0">
                <a:latin typeface="Arial" panose="020B0604020202020204" pitchFamily="34" charset="0"/>
                <a:cs typeface="Arial" panose="020B0604020202020204" pitchFamily="34" charset="0"/>
              </a:rPr>
              <a:t>the flux ratio of the </a:t>
            </a:r>
            <a:r>
              <a:rPr lang="en-US" i="1" dirty="0">
                <a:latin typeface="Arial" panose="020B0604020202020204" pitchFamily="34" charset="0"/>
                <a:cs typeface="Arial" panose="020B0604020202020204" pitchFamily="34" charset="0"/>
              </a:rPr>
              <a:t>GOES</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bands</a:t>
            </a:r>
            <a:r>
              <a:rPr lang="pl-PL" dirty="0" smtClean="0">
                <a:latin typeface="Arial" panose="020B0604020202020204" pitchFamily="34" charset="0"/>
                <a:cs typeface="Arial" panose="020B0604020202020204" pitchFamily="34" charset="0"/>
              </a:rPr>
              <a:t>. </a:t>
            </a:r>
          </a:p>
          <a:p>
            <a:endParaRPr lang="pl-PL" sz="1600" b="1" i="1" dirty="0" smtClean="0">
              <a:latin typeface="Arial" panose="020B0604020202020204" pitchFamily="34" charset="0"/>
              <a:cs typeface="Arial" panose="020B0604020202020204" pitchFamily="34" charset="0"/>
            </a:endParaRPr>
          </a:p>
          <a:p>
            <a:r>
              <a:rPr lang="pl-PL" b="1" i="1" dirty="0" smtClean="0">
                <a:latin typeface="Arial" panose="020B0604020202020204" pitchFamily="34" charset="0"/>
                <a:cs typeface="Arial" panose="020B0604020202020204" pitchFamily="34" charset="0"/>
              </a:rPr>
              <a:t>C</a:t>
            </a:r>
            <a:r>
              <a:rPr lang="en-US" b="1" i="1" dirty="0" smtClean="0">
                <a:latin typeface="Arial" panose="020B0604020202020204" pitchFamily="34" charset="0"/>
                <a:cs typeface="Arial" panose="020B0604020202020204" pitchFamily="34" charset="0"/>
              </a:rPr>
              <a:t>enter</a:t>
            </a:r>
            <a:r>
              <a:rPr lang="pl-PL" b="1" i="1" dirty="0" smtClean="0">
                <a:latin typeface="Arial" panose="020B0604020202020204" pitchFamily="34" charset="0"/>
                <a:cs typeface="Arial" panose="020B0604020202020204" pitchFamily="34" charset="0"/>
              </a:rPr>
              <a:t>:</a:t>
            </a:r>
            <a:r>
              <a:rPr lang="en-US" b="1" i="1" dirty="0" smtClean="0">
                <a:latin typeface="Arial" panose="020B0604020202020204" pitchFamily="34" charset="0"/>
                <a:cs typeface="Arial" panose="020B0604020202020204" pitchFamily="34" charset="0"/>
              </a:rPr>
              <a:t> </a:t>
            </a:r>
            <a:r>
              <a:rPr lang="pl-PL" dirty="0" smtClean="0">
                <a:latin typeface="Arial" panose="020B0604020202020204" pitchFamily="34" charset="0"/>
                <a:cs typeface="Arial" panose="020B0604020202020204" pitchFamily="34" charset="0"/>
              </a:rPr>
              <a:t>E</a:t>
            </a:r>
            <a:r>
              <a:rPr lang="en-US" dirty="0" err="1" smtClean="0">
                <a:latin typeface="Arial" panose="020B0604020202020204" pitchFamily="34" charset="0"/>
                <a:cs typeface="Arial" panose="020B0604020202020204" pitchFamily="34" charset="0"/>
              </a:rPr>
              <a:t>lectron</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densities derived from the </a:t>
            </a:r>
            <a:r>
              <a:rPr lang="en-US" dirty="0" smtClean="0">
                <a:latin typeface="Arial" panose="020B0604020202020204" pitchFamily="34" charset="0"/>
                <a:cs typeface="Arial" panose="020B0604020202020204" pitchFamily="34" charset="0"/>
              </a:rPr>
              <a:t>emission</a:t>
            </a:r>
            <a:r>
              <a:rPr lang="pl-PL"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measure </a:t>
            </a:r>
            <a:r>
              <a:rPr lang="en-US" dirty="0">
                <a:latin typeface="Arial" panose="020B0604020202020204" pitchFamily="34" charset="0"/>
                <a:cs typeface="Arial" panose="020B0604020202020204" pitchFamily="34" charset="0"/>
              </a:rPr>
              <a:t>of the hotter component and average size of the </a:t>
            </a:r>
            <a:r>
              <a:rPr lang="en-US" i="1" dirty="0">
                <a:latin typeface="Arial" panose="020B0604020202020204" pitchFamily="34" charset="0"/>
                <a:cs typeface="Arial" panose="020B0604020202020204" pitchFamily="34" charset="0"/>
              </a:rPr>
              <a:t>RHESSI</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images</a:t>
            </a:r>
            <a:r>
              <a:rPr lang="pl-PL" dirty="0" smtClean="0">
                <a:latin typeface="Arial" panose="020B0604020202020204" pitchFamily="34" charset="0"/>
                <a:cs typeface="Arial" panose="020B0604020202020204" pitchFamily="34" charset="0"/>
              </a:rPr>
              <a:t>. For </a:t>
            </a:r>
            <a:r>
              <a:rPr lang="pl-PL" dirty="0" err="1" smtClean="0">
                <a:latin typeface="Arial" panose="020B0604020202020204" pitchFamily="34" charset="0"/>
                <a:cs typeface="Arial" panose="020B0604020202020204" pitchFamily="34" charset="0"/>
              </a:rPr>
              <a:t>peak</a:t>
            </a:r>
            <a:r>
              <a:rPr lang="pl-PL" dirty="0" smtClean="0">
                <a:latin typeface="Arial" panose="020B0604020202020204" pitchFamily="34" charset="0"/>
                <a:cs typeface="Arial" panose="020B0604020202020204" pitchFamily="34" charset="0"/>
              </a:rPr>
              <a:t> EM for hot component</a:t>
            </a:r>
            <a:r>
              <a:rPr lang="pl-PL" dirty="0" smtClean="0">
                <a:latin typeface="Arial" panose="020B0604020202020204" pitchFamily="34" charset="0"/>
                <a:cs typeface="Arial" panose="020B0604020202020204" pitchFamily="34" charset="0"/>
                <a:sym typeface="Wingdings" panose="05000000000000000000" pitchFamily="2" charset="2"/>
              </a:rPr>
              <a:t></a:t>
            </a:r>
            <a:endParaRPr lang="pl-PL" dirty="0" smtClean="0">
              <a:latin typeface="Arial" panose="020B0604020202020204" pitchFamily="34" charset="0"/>
              <a:cs typeface="Arial" panose="020B0604020202020204" pitchFamily="34" charset="0"/>
            </a:endParaRPr>
          </a:p>
          <a:p>
            <a:endParaRPr lang="pl-PL" sz="1600" b="1" i="1" dirty="0" smtClean="0">
              <a:latin typeface="Arial" panose="020B0604020202020204" pitchFamily="34" charset="0"/>
              <a:cs typeface="Arial" panose="020B0604020202020204" pitchFamily="34" charset="0"/>
            </a:endParaRPr>
          </a:p>
          <a:p>
            <a:r>
              <a:rPr lang="pl-PL" b="1" i="1" dirty="0" smtClean="0">
                <a:latin typeface="Arial" panose="020B0604020202020204" pitchFamily="34" charset="0"/>
                <a:cs typeface="Arial" panose="020B0604020202020204" pitchFamily="34" charset="0"/>
              </a:rPr>
              <a:t>B</a:t>
            </a:r>
            <a:r>
              <a:rPr lang="en-US" b="1" i="1" dirty="0" err="1" smtClean="0">
                <a:latin typeface="Arial" panose="020B0604020202020204" pitchFamily="34" charset="0"/>
                <a:cs typeface="Arial" panose="020B0604020202020204" pitchFamily="34" charset="0"/>
              </a:rPr>
              <a:t>ottom</a:t>
            </a:r>
            <a:r>
              <a:rPr lang="pl-PL" b="1" i="1" dirty="0" smtClean="0">
                <a:latin typeface="Arial" panose="020B0604020202020204" pitchFamily="34" charset="0"/>
                <a:cs typeface="Arial" panose="020B0604020202020204" pitchFamily="34" charset="0"/>
              </a:rPr>
              <a:t>:</a:t>
            </a:r>
            <a:r>
              <a:rPr lang="en-US" b="1" i="1"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thermal </a:t>
            </a:r>
            <a:r>
              <a:rPr lang="en-US" dirty="0" smtClean="0">
                <a:latin typeface="Arial" panose="020B0604020202020204" pitchFamily="34" charset="0"/>
                <a:cs typeface="Arial" panose="020B0604020202020204" pitchFamily="34" charset="0"/>
              </a:rPr>
              <a:t>energy</a:t>
            </a:r>
            <a:r>
              <a:rPr lang="pl-PL"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E</a:t>
            </a:r>
            <a:r>
              <a:rPr lang="en-US" baseline="-25000" dirty="0" smtClean="0">
                <a:latin typeface="Arial" panose="020B0604020202020204" pitchFamily="34" charset="0"/>
                <a:cs typeface="Arial" panose="020B0604020202020204" pitchFamily="34" charset="0"/>
              </a:rPr>
              <a:t>th</a:t>
            </a:r>
            <a:r>
              <a:rPr lang="en-US" dirty="0" smtClean="0">
                <a:latin typeface="Arial" panose="020B0604020202020204" pitchFamily="34" charset="0"/>
                <a:cs typeface="Arial" panose="020B0604020202020204" pitchFamily="34" charset="0"/>
              </a:rPr>
              <a:t>,</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estimated</a:t>
            </a:r>
            <a:r>
              <a:rPr lang="pl-PL" dirty="0" smtClean="0">
                <a:latin typeface="Arial" panose="020B0604020202020204" pitchFamily="34" charset="0"/>
                <a:cs typeface="Arial" panose="020B0604020202020204" pitchFamily="34" charset="0"/>
              </a:rPr>
              <a:t> from the </a:t>
            </a:r>
            <a:r>
              <a:rPr lang="pl-PL" dirty="0" err="1" smtClean="0">
                <a:latin typeface="Arial" panose="020B0604020202020204" pitchFamily="34" charset="0"/>
                <a:cs typeface="Arial" panose="020B0604020202020204" pitchFamily="34" charset="0"/>
              </a:rPr>
              <a:t>expression</a:t>
            </a:r>
            <a:r>
              <a:rPr lang="pl-PL" dirty="0" smtClean="0">
                <a:latin typeface="Arial" panose="020B0604020202020204" pitchFamily="34" charset="0"/>
                <a:cs typeface="Arial" panose="020B0604020202020204" pitchFamily="34" charset="0"/>
              </a:rPr>
              <a:t>:</a:t>
            </a:r>
            <a:endParaRPr lang="pl-PL" dirty="0">
              <a:latin typeface="Arial" panose="020B0604020202020204" pitchFamily="34" charset="0"/>
              <a:cs typeface="Arial" panose="020B0604020202020204"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5585" y="3501008"/>
            <a:ext cx="1964631" cy="278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ole tekstowe 3"/>
          <p:cNvSpPr txBox="1"/>
          <p:nvPr/>
        </p:nvSpPr>
        <p:spPr>
          <a:xfrm>
            <a:off x="3755712" y="5805264"/>
            <a:ext cx="5241229" cy="923330"/>
          </a:xfrm>
          <a:prstGeom prst="rect">
            <a:avLst/>
          </a:prstGeom>
          <a:noFill/>
        </p:spPr>
        <p:txBody>
          <a:bodyPr wrap="square" rtlCol="0">
            <a:spAutoFit/>
          </a:bodyPr>
          <a:lstStyle/>
          <a:p>
            <a:r>
              <a:rPr lang="pl-PL" dirty="0" err="1" smtClean="0">
                <a:latin typeface="Arial" panose="020B0604020202020204" pitchFamily="34" charset="0"/>
                <a:cs typeface="Arial" panose="020B0604020202020204" pitchFamily="34" charset="0"/>
              </a:rPr>
              <a:t>E</a:t>
            </a:r>
            <a:r>
              <a:rPr lang="pl-PL" baseline="-25000" dirty="0" err="1" smtClean="0">
                <a:latin typeface="Arial" panose="020B0604020202020204" pitchFamily="34" charset="0"/>
                <a:cs typeface="Arial" panose="020B0604020202020204" pitchFamily="34" charset="0"/>
              </a:rPr>
              <a:t>th</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reaches</a:t>
            </a:r>
            <a:r>
              <a:rPr lang="pl-PL" dirty="0" smtClean="0">
                <a:latin typeface="Arial" panose="020B0604020202020204" pitchFamily="34" charset="0"/>
                <a:cs typeface="Arial" panose="020B0604020202020204" pitchFamily="34" charset="0"/>
              </a:rPr>
              <a:t> a max. of ~3 x 10</a:t>
            </a:r>
            <a:r>
              <a:rPr lang="pl-PL" baseline="30000" dirty="0" smtClean="0">
                <a:latin typeface="Arial" panose="020B0604020202020204" pitchFamily="34" charset="0"/>
                <a:cs typeface="Arial" panose="020B0604020202020204" pitchFamily="34" charset="0"/>
              </a:rPr>
              <a:t>29</a:t>
            </a:r>
            <a:r>
              <a:rPr lang="pl-PL" dirty="0" smtClean="0">
                <a:latin typeface="Arial" panose="020B0604020202020204" pitchFamily="34" charset="0"/>
                <a:cs typeface="Arial" panose="020B0604020202020204" pitchFamily="34" charset="0"/>
              </a:rPr>
              <a:t> erg, </a:t>
            </a:r>
            <a:r>
              <a:rPr lang="pl-PL" dirty="0" err="1" smtClean="0">
                <a:latin typeface="Arial" panose="020B0604020202020204" pitchFamily="34" charset="0"/>
                <a:cs typeface="Arial" panose="020B0604020202020204" pitchFamily="34" charset="0"/>
              </a:rPr>
              <a:t>rather</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typical</a:t>
            </a:r>
            <a:r>
              <a:rPr lang="pl-PL" dirty="0" smtClean="0">
                <a:latin typeface="Arial" panose="020B0604020202020204" pitchFamily="34" charset="0"/>
                <a:cs typeface="Arial" panose="020B0604020202020204" pitchFamily="34" charset="0"/>
              </a:rPr>
              <a:t> for a medium-</a:t>
            </a:r>
            <a:r>
              <a:rPr lang="pl-PL" dirty="0" err="1" smtClean="0">
                <a:latin typeface="Arial" panose="020B0604020202020204" pitchFamily="34" charset="0"/>
                <a:cs typeface="Arial" panose="020B0604020202020204" pitchFamily="34" charset="0"/>
              </a:rPr>
              <a:t>class</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flare</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such</a:t>
            </a:r>
            <a:r>
              <a:rPr lang="pl-PL" dirty="0" smtClean="0">
                <a:latin typeface="Arial" panose="020B0604020202020204" pitchFamily="34" charset="0"/>
                <a:cs typeface="Arial" panose="020B0604020202020204" pitchFamily="34" charset="0"/>
              </a:rPr>
              <a:t> as the one </a:t>
            </a:r>
            <a:r>
              <a:rPr lang="pl-PL" dirty="0" err="1" smtClean="0">
                <a:latin typeface="Arial" panose="020B0604020202020204" pitchFamily="34" charset="0"/>
                <a:cs typeface="Arial" panose="020B0604020202020204" pitchFamily="34" charset="0"/>
              </a:rPr>
              <a:t>analysed</a:t>
            </a:r>
            <a:r>
              <a:rPr lang="pl-PL" dirty="0" smtClean="0">
                <a:latin typeface="Arial" panose="020B0604020202020204" pitchFamily="34" charset="0"/>
                <a:cs typeface="Arial" panose="020B0604020202020204" pitchFamily="34" charset="0"/>
              </a:rPr>
              <a:t>.</a:t>
            </a:r>
            <a:endParaRPr lang="pl-PL"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091" y="4653136"/>
            <a:ext cx="404812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8930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44624"/>
            <a:ext cx="8229600" cy="850106"/>
          </a:xfrm>
        </p:spPr>
        <p:txBody>
          <a:bodyPr>
            <a:normAutofit/>
          </a:bodyPr>
          <a:lstStyle/>
          <a:p>
            <a:r>
              <a:rPr lang="pl-PL" sz="3200" b="1" dirty="0" smtClean="0">
                <a:latin typeface="Arial" panose="020B0604020202020204" pitchFamily="34" charset="0"/>
                <a:cs typeface="Arial" panose="020B0604020202020204" pitchFamily="34" charset="0"/>
              </a:rPr>
              <a:t>Take  home  message</a:t>
            </a:r>
            <a:endParaRPr lang="pl-PL" sz="3200" b="1" dirty="0">
              <a:latin typeface="Arial" panose="020B0604020202020204" pitchFamily="34" charset="0"/>
              <a:cs typeface="Arial" panose="020B0604020202020204" pitchFamily="34" charset="0"/>
            </a:endParaRPr>
          </a:p>
        </p:txBody>
      </p:sp>
      <p:sp>
        <p:nvSpPr>
          <p:cNvPr id="3" name="Symbol zastępczy zawartości 2"/>
          <p:cNvSpPr>
            <a:spLocks noGrp="1"/>
          </p:cNvSpPr>
          <p:nvPr>
            <p:ph idx="1"/>
          </p:nvPr>
        </p:nvSpPr>
        <p:spPr>
          <a:xfrm>
            <a:off x="0" y="692696"/>
            <a:ext cx="9108504" cy="5616624"/>
          </a:xfrm>
        </p:spPr>
        <p:txBody>
          <a:bodyPr>
            <a:noAutofit/>
          </a:bodyPr>
          <a:lstStyle/>
          <a:p>
            <a:r>
              <a:rPr lang="en-US" sz="2000" dirty="0">
                <a:latin typeface="Arial" panose="020B0604020202020204" pitchFamily="34" charset="0"/>
                <a:cs typeface="Arial" panose="020B0604020202020204" pitchFamily="34" charset="0"/>
              </a:rPr>
              <a:t>RESIK spectra constitute </a:t>
            </a: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base for the coronal abundance analysis </a:t>
            </a:r>
            <a:r>
              <a:rPr lang="pl-PL" sz="2000" dirty="0" smtClean="0">
                <a:latin typeface="Arial" panose="020B0604020202020204" pitchFamily="34" charset="0"/>
                <a:cs typeface="Arial" panose="020B0604020202020204" pitchFamily="34" charset="0"/>
              </a:rPr>
              <a:t>and </a:t>
            </a:r>
            <a:r>
              <a:rPr lang="pl-PL" sz="2000" dirty="0" err="1" smtClean="0">
                <a:latin typeface="Arial" panose="020B0604020202020204" pitchFamily="34" charset="0"/>
                <a:cs typeface="Arial" panose="020B0604020202020204" pitchFamily="34" charset="0"/>
              </a:rPr>
              <a:t>also</a:t>
            </a:r>
            <a:r>
              <a:rPr lang="pl-PL" sz="2000" dirty="0" smtClean="0">
                <a:latin typeface="Arial" panose="020B0604020202020204" pitchFamily="34" charset="0"/>
                <a:cs typeface="Arial" panose="020B0604020202020204" pitchFamily="34" charset="0"/>
              </a:rPr>
              <a:t> for </a:t>
            </a:r>
            <a:r>
              <a:rPr lang="pl-PL" sz="2000" dirty="0" err="1">
                <a:latin typeface="Arial" panose="020B0604020202020204" pitchFamily="34" charset="0"/>
                <a:cs typeface="Arial" panose="020B0604020202020204" pitchFamily="34" charset="0"/>
              </a:rPr>
              <a:t>D</a:t>
            </a:r>
            <a:r>
              <a:rPr lang="pl-PL" sz="2000" dirty="0" err="1" smtClean="0">
                <a:latin typeface="Arial" panose="020B0604020202020204" pitchFamily="34" charset="0"/>
                <a:cs typeface="Arial" panose="020B0604020202020204" pitchFamily="34" charset="0"/>
              </a:rPr>
              <a:t>ifferentaial</a:t>
            </a:r>
            <a:r>
              <a:rPr lang="pl-PL" sz="2000" dirty="0" smtClean="0">
                <a:latin typeface="Arial" panose="020B0604020202020204" pitchFamily="34" charset="0"/>
                <a:cs typeface="Arial" panose="020B0604020202020204" pitchFamily="34" charset="0"/>
              </a:rPr>
              <a:t> </a:t>
            </a:r>
            <a:r>
              <a:rPr lang="pl-PL" sz="2000" dirty="0" err="1" smtClean="0">
                <a:latin typeface="Arial" panose="020B0604020202020204" pitchFamily="34" charset="0"/>
                <a:cs typeface="Arial" panose="020B0604020202020204" pitchFamily="34" charset="0"/>
              </a:rPr>
              <a:t>Emission</a:t>
            </a:r>
            <a:r>
              <a:rPr lang="pl-PL" sz="2000" dirty="0" smtClean="0">
                <a:latin typeface="Arial" panose="020B0604020202020204" pitchFamily="34" charset="0"/>
                <a:cs typeface="Arial" panose="020B0604020202020204" pitchFamily="34" charset="0"/>
              </a:rPr>
              <a:t> </a:t>
            </a:r>
            <a:r>
              <a:rPr lang="pl-PL" sz="2000" dirty="0" err="1" smtClean="0">
                <a:latin typeface="Arial" panose="020B0604020202020204" pitchFamily="34" charset="0"/>
                <a:cs typeface="Arial" panose="020B0604020202020204" pitchFamily="34" charset="0"/>
              </a:rPr>
              <a:t>Measure</a:t>
            </a:r>
            <a:r>
              <a:rPr lang="pl-PL" sz="2000" dirty="0" smtClean="0">
                <a:latin typeface="Arial" panose="020B0604020202020204" pitchFamily="34" charset="0"/>
                <a:cs typeface="Arial" panose="020B0604020202020204" pitchFamily="34" charset="0"/>
              </a:rPr>
              <a:t> (DEM) </a:t>
            </a:r>
            <a:r>
              <a:rPr lang="pl-PL" sz="2000" dirty="0" err="1" smtClean="0">
                <a:latin typeface="Arial" panose="020B0604020202020204" pitchFamily="34" charset="0"/>
                <a:cs typeface="Arial" panose="020B0604020202020204" pitchFamily="34" charset="0"/>
              </a:rPr>
              <a:t>calculations</a:t>
            </a:r>
            <a:r>
              <a:rPr lang="pl-PL" sz="2000" dirty="0" smtClean="0">
                <a:latin typeface="Arial" panose="020B0604020202020204" pitchFamily="34" charset="0"/>
                <a:cs typeface="Arial" panose="020B0604020202020204" pitchFamily="34" charset="0"/>
              </a:rPr>
              <a:t> a</a:t>
            </a:r>
            <a:r>
              <a:rPr lang="en-US" sz="2000" dirty="0" smtClean="0">
                <a:latin typeface="Arial" panose="020B0604020202020204" pitchFamily="34" charset="0"/>
                <a:cs typeface="Arial" panose="020B0604020202020204" pitchFamily="34" charset="0"/>
              </a:rPr>
              <a:t>s </a:t>
            </a:r>
            <a:r>
              <a:rPr lang="en-US" sz="2000" dirty="0">
                <a:latin typeface="Arial" panose="020B0604020202020204" pitchFamily="34" charset="0"/>
                <a:cs typeface="Arial" panose="020B0604020202020204" pitchFamily="34" charset="0"/>
              </a:rPr>
              <a:t>they contain lines belonging to several elements (including those with low and high FIP). Performed analysis have been made using </a:t>
            </a:r>
            <a:r>
              <a:rPr lang="en-US" sz="2000" b="1" dirty="0">
                <a:latin typeface="Arial" panose="020B0604020202020204" pitchFamily="34" charset="0"/>
                <a:cs typeface="Arial" panose="020B0604020202020204" pitchFamily="34" charset="0"/>
              </a:rPr>
              <a:t>15 spectral intervals </a:t>
            </a:r>
            <a:r>
              <a:rPr lang="en-US" sz="2000" dirty="0">
                <a:latin typeface="Arial" panose="020B0604020202020204" pitchFamily="34" charset="0"/>
                <a:cs typeface="Arial" panose="020B0604020202020204" pitchFamily="34" charset="0"/>
              </a:rPr>
              <a:t>from the observed range </a:t>
            </a:r>
            <a:r>
              <a:rPr lang="en-US" sz="2000" b="1" dirty="0">
                <a:latin typeface="Arial" panose="020B0604020202020204" pitchFamily="34" charset="0"/>
                <a:cs typeface="Arial" panose="020B0604020202020204" pitchFamily="34" charset="0"/>
              </a:rPr>
              <a:t>3.3 Å and 6.1 Å</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abundance </a:t>
            </a:r>
            <a:r>
              <a:rPr lang="en-US" sz="2000" dirty="0" smtClean="0">
                <a:latin typeface="Arial" panose="020B0604020202020204" pitchFamily="34" charset="0"/>
                <a:cs typeface="Arial" panose="020B0604020202020204" pitchFamily="34" charset="0"/>
              </a:rPr>
              <a:t>optimization</a:t>
            </a:r>
            <a:r>
              <a:rPr lang="pl-PL" sz="2000" dirty="0" smtClean="0">
                <a:latin typeface="Arial" panose="020B0604020202020204" pitchFamily="34" charset="0"/>
                <a:cs typeface="Arial" panose="020B0604020202020204" pitchFamily="34" charset="0"/>
              </a:rPr>
              <a:t> (</a:t>
            </a:r>
            <a:r>
              <a:rPr lang="pl-PL" sz="2000" b="1" dirty="0" err="1" smtClean="0">
                <a:latin typeface="Arial" panose="020B0604020202020204" pitchFamily="34" charset="0"/>
                <a:cs typeface="Arial" panose="020B0604020202020204" pitchFamily="34" charset="0"/>
              </a:rPr>
              <a:t>AbuOpt</a:t>
            </a:r>
            <a:r>
              <a:rPr lang="pl-PL" sz="2000"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leads to revised </a:t>
            </a:r>
            <a:r>
              <a:rPr lang="pl-PL" sz="2000" dirty="0" smtClean="0">
                <a:latin typeface="Arial" panose="020B0604020202020204" pitchFamily="34" charset="0"/>
                <a:cs typeface="Arial" panose="020B0604020202020204" pitchFamily="34" charset="0"/>
              </a:rPr>
              <a:t>(in </a:t>
            </a:r>
            <a:r>
              <a:rPr lang="pl-PL" sz="2000" dirty="0" err="1" smtClean="0">
                <a:latin typeface="Arial" panose="020B0604020202020204" pitchFamily="34" charset="0"/>
                <a:cs typeface="Arial" panose="020B0604020202020204" pitchFamily="34" charset="0"/>
              </a:rPr>
              <a:t>comparison</a:t>
            </a:r>
            <a:r>
              <a:rPr lang="pl-PL" sz="2000" dirty="0" smtClean="0">
                <a:latin typeface="Arial" panose="020B0604020202020204" pitchFamily="34" charset="0"/>
                <a:cs typeface="Arial" panose="020B0604020202020204" pitchFamily="34" charset="0"/>
              </a:rPr>
              <a:t> with </a:t>
            </a:r>
            <a:r>
              <a:rPr lang="pl-PL" sz="2000" dirty="0" err="1" smtClean="0">
                <a:latin typeface="Arial" panose="020B0604020202020204" pitchFamily="34" charset="0"/>
                <a:cs typeface="Arial" panose="020B0604020202020204" pitchFamily="34" charset="0"/>
              </a:rPr>
              <a:t>an</a:t>
            </a:r>
            <a:r>
              <a:rPr lang="pl-PL" sz="2000" dirty="0" smtClean="0">
                <a:latin typeface="Arial" panose="020B0604020202020204" pitchFamily="34" charset="0"/>
                <a:cs typeface="Arial" panose="020B0604020202020204" pitchFamily="34" charset="0"/>
              </a:rPr>
              <a:t> </a:t>
            </a:r>
            <a:r>
              <a:rPr lang="pl-PL" sz="2000" dirty="0" err="1" smtClean="0">
                <a:latin typeface="Arial" panose="020B0604020202020204" pitchFamily="34" charset="0"/>
                <a:cs typeface="Arial" panose="020B0604020202020204" pitchFamily="34" charset="0"/>
              </a:rPr>
              <a:t>isothermal</a:t>
            </a:r>
            <a:r>
              <a:rPr lang="pl-PL" sz="2000" dirty="0" smtClean="0">
                <a:latin typeface="Arial" panose="020B0604020202020204" pitchFamily="34" charset="0"/>
                <a:cs typeface="Arial" panose="020B0604020202020204" pitchFamily="34" charset="0"/>
              </a:rPr>
              <a:t> </a:t>
            </a:r>
            <a:r>
              <a:rPr lang="pl-PL" sz="2000" dirty="0" err="1" smtClean="0">
                <a:latin typeface="Arial" panose="020B0604020202020204" pitchFamily="34" charset="0"/>
                <a:cs typeface="Arial" panose="020B0604020202020204" pitchFamily="34" charset="0"/>
              </a:rPr>
              <a:t>approach</a:t>
            </a:r>
            <a:r>
              <a:rPr lang="pl-PL"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abundances </a:t>
            </a:r>
            <a:r>
              <a:rPr lang="en-US" sz="2000" dirty="0">
                <a:latin typeface="Arial" panose="020B0604020202020204" pitchFamily="34" charset="0"/>
                <a:cs typeface="Arial" panose="020B0604020202020204" pitchFamily="34" charset="0"/>
              </a:rPr>
              <a:t>of silicon and sulfur in the analyzed flare plasmas: </a:t>
            </a:r>
            <a:r>
              <a:rPr lang="en-US" sz="2000" b="1" dirty="0">
                <a:latin typeface="Arial" panose="020B0604020202020204" pitchFamily="34" charset="0"/>
                <a:cs typeface="Arial" panose="020B0604020202020204" pitchFamily="34" charset="0"/>
              </a:rPr>
              <a:t>A(S) = </a:t>
            </a:r>
            <a:r>
              <a:rPr lang="en-US" sz="2000" b="1" dirty="0" smtClean="0">
                <a:latin typeface="Arial" panose="020B0604020202020204" pitchFamily="34" charset="0"/>
                <a:cs typeface="Arial" panose="020B0604020202020204" pitchFamily="34" charset="0"/>
              </a:rPr>
              <a:t>6.94±0.06 </a:t>
            </a:r>
            <a:r>
              <a:rPr lang="en-US" sz="2000" dirty="0">
                <a:latin typeface="Arial" panose="020B0604020202020204" pitchFamily="34" charset="0"/>
                <a:cs typeface="Arial" panose="020B0604020202020204" pitchFamily="34" charset="0"/>
              </a:rPr>
              <a:t>and </a:t>
            </a:r>
            <a:r>
              <a:rPr lang="en-US" sz="2000" b="1" dirty="0">
                <a:latin typeface="Arial" panose="020B0604020202020204" pitchFamily="34" charset="0"/>
                <a:cs typeface="Arial" panose="020B0604020202020204" pitchFamily="34" charset="0"/>
              </a:rPr>
              <a:t>A(Si) = 7.56 </a:t>
            </a:r>
            <a:r>
              <a:rPr lang="en-US" sz="2000" b="1" dirty="0" smtClean="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0.08. </a:t>
            </a:r>
            <a:endParaRPr lang="pl-PL" sz="2000" b="1" dirty="0" smtClean="0">
              <a:latin typeface="Arial" panose="020B0604020202020204" pitchFamily="34" charset="0"/>
              <a:cs typeface="Arial" panose="020B0604020202020204" pitchFamily="34" charset="0"/>
            </a:endParaRPr>
          </a:p>
          <a:p>
            <a:r>
              <a:rPr lang="pl-PL" sz="2000" dirty="0" smtClean="0">
                <a:latin typeface="Arial" panose="020B0604020202020204" pitchFamily="34" charset="0"/>
                <a:cs typeface="Arial" panose="020B0604020202020204" pitchFamily="34" charset="0"/>
              </a:rPr>
              <a:t>Determination of abundances </a:t>
            </a:r>
            <a:r>
              <a:rPr lang="pl-PL" sz="2000" dirty="0">
                <a:latin typeface="Arial" panose="020B0604020202020204" pitchFamily="34" charset="0"/>
                <a:cs typeface="Arial" panose="020B0604020202020204" pitchFamily="34" charset="0"/>
              </a:rPr>
              <a:t>for the elements  contributing to RESIK </a:t>
            </a:r>
            <a:r>
              <a:rPr lang="pl-PL" sz="2000" dirty="0" smtClean="0">
                <a:latin typeface="Arial" panose="020B0604020202020204" pitchFamily="34" charset="0"/>
                <a:cs typeface="Arial" panose="020B0604020202020204" pitchFamily="34" charset="0"/>
              </a:rPr>
              <a:t>spectra and </a:t>
            </a:r>
            <a:r>
              <a:rPr lang="pl-PL" sz="2000" dirty="0">
                <a:latin typeface="Arial" panose="020B0604020202020204" pitchFamily="34" charset="0"/>
                <a:cs typeface="Arial" panose="020B0604020202020204" pitchFamily="34" charset="0"/>
              </a:rPr>
              <a:t>c</a:t>
            </a:r>
            <a:r>
              <a:rPr lang="en-US" sz="2000" dirty="0" err="1" smtClean="0">
                <a:latin typeface="Arial" panose="020B0604020202020204" pitchFamily="34" charset="0"/>
                <a:cs typeface="Arial" panose="020B0604020202020204" pitchFamily="34" charset="0"/>
              </a:rPr>
              <a:t>alculations</a:t>
            </a:r>
            <a:r>
              <a:rPr lang="en-US" sz="2000" dirty="0" smtClean="0">
                <a:latin typeface="Arial" panose="020B0604020202020204" pitchFamily="34" charset="0"/>
                <a:cs typeface="Arial" panose="020B0604020202020204" pitchFamily="34" charset="0"/>
              </a:rPr>
              <a:t> of DEM distributions are possible based on RESIK spectra. The DEM models obtained for </a:t>
            </a:r>
            <a:r>
              <a:rPr lang="en-US" sz="2000" dirty="0" err="1" smtClean="0">
                <a:latin typeface="Arial" panose="020B0604020202020204" pitchFamily="34" charset="0"/>
                <a:cs typeface="Arial" panose="020B0604020202020204" pitchFamily="34" charset="0"/>
              </a:rPr>
              <a:t>analysed</a:t>
            </a:r>
            <a:r>
              <a:rPr lang="en-US" sz="2000" dirty="0" smtClean="0">
                <a:latin typeface="Arial" panose="020B0604020202020204" pitchFamily="34" charset="0"/>
                <a:cs typeface="Arial" panose="020B0604020202020204" pitchFamily="34" charset="0"/>
              </a:rPr>
              <a:t> flare are usually two-component indicating for the concentration of plasma in two temperature regions: colder component (</a:t>
            </a:r>
            <a:r>
              <a:rPr lang="en-US" sz="2000" b="1" dirty="0" smtClean="0">
                <a:latin typeface="Arial" panose="020B0604020202020204" pitchFamily="34" charset="0"/>
                <a:cs typeface="Arial" panose="020B0604020202020204" pitchFamily="34" charset="0"/>
              </a:rPr>
              <a:t>T &lt; 9 MK</a:t>
            </a:r>
            <a:r>
              <a:rPr lang="en-US" sz="2000" dirty="0" smtClean="0">
                <a:latin typeface="Arial" panose="020B0604020202020204" pitchFamily="34" charset="0"/>
                <a:cs typeface="Arial" panose="020B0604020202020204" pitchFamily="34" charset="0"/>
              </a:rPr>
              <a:t>) and hotter one with </a:t>
            </a:r>
            <a:r>
              <a:rPr lang="en-US" sz="2000" b="1" dirty="0" smtClean="0">
                <a:latin typeface="Arial" panose="020B0604020202020204" pitchFamily="34" charset="0"/>
                <a:cs typeface="Arial" panose="020B0604020202020204" pitchFamily="34" charset="0"/>
              </a:rPr>
              <a:t>T &gt; 9 MK</a:t>
            </a:r>
            <a:r>
              <a:rPr lang="en-US" sz="2000" dirty="0" smtClean="0">
                <a:latin typeface="Arial" panose="020B0604020202020204" pitchFamily="34" charset="0"/>
                <a:cs typeface="Arial" panose="020B0604020202020204" pitchFamily="34" charset="0"/>
              </a:rPr>
              <a:t>. The amount of hotter plasma is much lower in comparison with cooler one </a:t>
            </a:r>
            <a:r>
              <a:rPr lang="pl-PL" sz="2000" dirty="0" smtClean="0">
                <a:latin typeface="Arial" panose="020B0604020202020204" pitchFamily="34" charset="0"/>
                <a:cs typeface="Arial" panose="020B0604020202020204" pitchFamily="34" charset="0"/>
              </a:rPr>
              <a:t>(~ two orders for </a:t>
            </a:r>
            <a:r>
              <a:rPr lang="en-US" sz="2000" dirty="0" smtClean="0">
                <a:latin typeface="Arial" panose="020B0604020202020204" pitchFamily="34" charset="0"/>
                <a:cs typeface="Arial" panose="020B0604020202020204" pitchFamily="34" charset="0"/>
              </a:rPr>
              <a:t>flare</a:t>
            </a:r>
            <a:r>
              <a:rPr lang="pl-PL" sz="2000" dirty="0" smtClean="0">
                <a:latin typeface="Arial" panose="020B0604020202020204" pitchFamily="34" charset="0"/>
                <a:cs typeface="Arial" panose="020B0604020202020204" pitchFamily="34" charset="0"/>
              </a:rPr>
              <a:t> maximum)</a:t>
            </a:r>
            <a:r>
              <a:rPr lang="en-US" sz="2000" dirty="0" smtClean="0">
                <a:latin typeface="Arial" panose="020B0604020202020204" pitchFamily="34" charset="0"/>
                <a:cs typeface="Arial" panose="020B0604020202020204" pitchFamily="34" charset="0"/>
              </a:rPr>
              <a:t>. This small amount of hot plasma is necessary to adjust the observed and calculated fluxes in individual spectral bands.</a:t>
            </a:r>
          </a:p>
          <a:p>
            <a:r>
              <a:rPr lang="en-US" sz="2000" dirty="0" smtClean="0">
                <a:latin typeface="Arial" panose="020B0604020202020204" pitchFamily="34" charset="0"/>
                <a:cs typeface="Arial" panose="020B0604020202020204" pitchFamily="34" charset="0"/>
              </a:rPr>
              <a:t>With the additional knowledge of emitting region dimension </a:t>
            </a:r>
            <a:r>
              <a:rPr lang="pl-PL" sz="2000" dirty="0" smtClean="0">
                <a:latin typeface="Arial" panose="020B0604020202020204" pitchFamily="34" charset="0"/>
                <a:cs typeface="Arial" panose="020B0604020202020204" pitchFamily="34" charset="0"/>
              </a:rPr>
              <a:t>(</a:t>
            </a:r>
            <a:r>
              <a:rPr lang="pl-PL" sz="2000" i="1" dirty="0" smtClean="0">
                <a:latin typeface="Arial" panose="020B0604020202020204" pitchFamily="34" charset="0"/>
                <a:cs typeface="Arial" panose="020B0604020202020204" pitchFamily="34" charset="0"/>
              </a:rPr>
              <a:t>RHESSI</a:t>
            </a:r>
            <a:r>
              <a:rPr lang="pl-PL" sz="2000" dirty="0" smtClean="0">
                <a:latin typeface="Arial" panose="020B0604020202020204" pitchFamily="34" charset="0"/>
                <a:cs typeface="Arial" panose="020B0604020202020204" pitchFamily="34" charset="0"/>
              </a:rPr>
              <a:t> </a:t>
            </a:r>
            <a:r>
              <a:rPr lang="pl-PL" sz="2000" dirty="0" err="1" smtClean="0">
                <a:latin typeface="Arial" panose="020B0604020202020204" pitchFamily="34" charset="0"/>
                <a:cs typeface="Arial" panose="020B0604020202020204" pitchFamily="34" charset="0"/>
              </a:rPr>
              <a:t>images</a:t>
            </a:r>
            <a:r>
              <a:rPr lang="pl-PL"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the </a:t>
            </a:r>
            <a:r>
              <a:rPr lang="en-US" sz="2000" b="1" dirty="0" smtClean="0">
                <a:latin typeface="Arial" panose="020B0604020202020204" pitchFamily="34" charset="0"/>
                <a:cs typeface="Arial" panose="020B0604020202020204" pitchFamily="34" charset="0"/>
              </a:rPr>
              <a:t>density</a:t>
            </a:r>
            <a:r>
              <a:rPr lang="en-US" sz="2000" dirty="0" smtClean="0">
                <a:latin typeface="Arial" panose="020B0604020202020204" pitchFamily="34" charset="0"/>
                <a:cs typeface="Arial" panose="020B0604020202020204" pitchFamily="34" charset="0"/>
              </a:rPr>
              <a:t> </a:t>
            </a:r>
            <a:r>
              <a:rPr lang="pl-PL" sz="2000" dirty="0" smtClean="0">
                <a:latin typeface="Arial" panose="020B0604020202020204" pitchFamily="34" charset="0"/>
                <a:cs typeface="Arial" panose="020B0604020202020204" pitchFamily="34" charset="0"/>
              </a:rPr>
              <a:t>and </a:t>
            </a:r>
            <a:r>
              <a:rPr lang="pl-PL" sz="2000" b="1" dirty="0" err="1" smtClean="0">
                <a:latin typeface="Arial" panose="020B0604020202020204" pitchFamily="34" charset="0"/>
                <a:cs typeface="Arial" panose="020B0604020202020204" pitchFamily="34" charset="0"/>
              </a:rPr>
              <a:t>thermal</a:t>
            </a:r>
            <a:r>
              <a:rPr lang="pl-PL" sz="2000" b="1" dirty="0" smtClean="0">
                <a:latin typeface="Arial" panose="020B0604020202020204" pitchFamily="34" charset="0"/>
                <a:cs typeface="Arial" panose="020B0604020202020204" pitchFamily="34" charset="0"/>
              </a:rPr>
              <a:t> </a:t>
            </a:r>
            <a:r>
              <a:rPr lang="pl-PL" sz="2000" b="1" dirty="0" err="1" smtClean="0">
                <a:latin typeface="Arial" panose="020B0604020202020204" pitchFamily="34" charset="0"/>
                <a:cs typeface="Arial" panose="020B0604020202020204" pitchFamily="34" charset="0"/>
              </a:rPr>
              <a:t>energy</a:t>
            </a:r>
            <a:r>
              <a:rPr lang="pl-PL" sz="2000" dirty="0" smtClean="0">
                <a:latin typeface="Arial" panose="020B0604020202020204" pitchFamily="34" charset="0"/>
                <a:cs typeface="Arial" panose="020B0604020202020204" pitchFamily="34" charset="0"/>
              </a:rPr>
              <a:t> of </a:t>
            </a:r>
            <a:r>
              <a:rPr lang="pl-PL" sz="2000" b="1" dirty="0" smtClean="0">
                <a:latin typeface="Arial" panose="020B0604020202020204" pitchFamily="34" charset="0"/>
                <a:cs typeface="Arial" panose="020B0604020202020204" pitchFamily="34" charset="0"/>
              </a:rPr>
              <a:t>hot </a:t>
            </a:r>
            <a:r>
              <a:rPr lang="pl-PL" sz="2000" b="1" dirty="0" err="1" smtClean="0">
                <a:latin typeface="Arial" panose="020B0604020202020204" pitchFamily="34" charset="0"/>
                <a:cs typeface="Arial" panose="020B0604020202020204" pitchFamily="34" charset="0"/>
              </a:rPr>
              <a:t>emitting</a:t>
            </a:r>
            <a:r>
              <a:rPr lang="pl-PL" sz="2000" b="1" dirty="0" smtClean="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plasma </a:t>
            </a:r>
            <a:r>
              <a:rPr lang="en-US" sz="2000" dirty="0" smtClean="0">
                <a:latin typeface="Arial" panose="020B0604020202020204" pitchFamily="34" charset="0"/>
                <a:cs typeface="Arial" panose="020B0604020202020204" pitchFamily="34" charset="0"/>
              </a:rPr>
              <a:t>can be estimated.</a:t>
            </a:r>
          </a:p>
          <a:p>
            <a:endParaRPr lang="en-US" sz="2000" dirty="0" smtClean="0">
              <a:latin typeface="Arial" panose="020B0604020202020204" pitchFamily="34" charset="0"/>
              <a:cs typeface="Arial" panose="020B0604020202020204" pitchFamily="34" charset="0"/>
            </a:endParaRPr>
          </a:p>
          <a:p>
            <a:endParaRPr lang="pl-PL"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9662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2051720" y="2492896"/>
            <a:ext cx="5172122" cy="1015663"/>
          </a:xfrm>
          <a:prstGeom prst="rect">
            <a:avLst/>
          </a:prstGeom>
        </p:spPr>
        <p:txBody>
          <a:bodyPr wrap="none">
            <a:spAutoFit/>
          </a:bodyPr>
          <a:lstStyle/>
          <a:p>
            <a:r>
              <a:rPr lang="pl-PL" sz="6000" b="1" dirty="0" smtClean="0">
                <a:latin typeface="Arial" panose="020B0604020202020204" pitchFamily="34" charset="0"/>
                <a:cs typeface="Arial" panose="020B0604020202020204" pitchFamily="34" charset="0"/>
              </a:rPr>
              <a:t>THANK   YOU</a:t>
            </a:r>
            <a:endParaRPr lang="pl-PL"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145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78098"/>
          </a:xfrm>
        </p:spPr>
        <p:txBody>
          <a:bodyPr>
            <a:normAutofit/>
          </a:bodyPr>
          <a:lstStyle/>
          <a:p>
            <a:r>
              <a:rPr lang="pl-PL" sz="3200" b="1" dirty="0" smtClean="0">
                <a:latin typeface="Arial" panose="020B0604020202020204" pitchFamily="34" charset="0"/>
                <a:cs typeface="Arial" panose="020B0604020202020204" pitchFamily="34" charset="0"/>
              </a:rPr>
              <a:t>ABSTRACT</a:t>
            </a:r>
            <a:endParaRPr lang="pl-PL" sz="3200" b="1" dirty="0">
              <a:latin typeface="Arial" panose="020B0604020202020204" pitchFamily="34" charset="0"/>
              <a:cs typeface="Arial" panose="020B0604020202020204" pitchFamily="34" charset="0"/>
            </a:endParaRPr>
          </a:p>
        </p:txBody>
      </p:sp>
      <p:sp>
        <p:nvSpPr>
          <p:cNvPr id="3" name="Symbol zastępczy zawartości 2"/>
          <p:cNvSpPr>
            <a:spLocks noGrp="1"/>
          </p:cNvSpPr>
          <p:nvPr>
            <p:ph idx="1"/>
          </p:nvPr>
        </p:nvSpPr>
        <p:spPr>
          <a:xfrm>
            <a:off x="251520" y="1124744"/>
            <a:ext cx="8712968" cy="5544616"/>
          </a:xfrm>
        </p:spPr>
        <p:txBody>
          <a:bodyPr>
            <a:normAutofit lnSpcReduction="10000"/>
          </a:bodyPr>
          <a:lstStyle/>
          <a:p>
            <a:pPr marL="0" indent="0" algn="just">
              <a:buNone/>
            </a:pPr>
            <a:r>
              <a:rPr lang="en-US" sz="2400" dirty="0" smtClean="0">
                <a:latin typeface="Arial" panose="020B0604020202020204" pitchFamily="34" charset="0"/>
                <a:cs typeface="Arial" panose="020B0604020202020204" pitchFamily="34" charset="0"/>
              </a:rPr>
              <a:t>We present results of elemental abundance determinations for flaring plasma using the X-ray spectra obtained with Polish-led  spectrometer RESIK placed aboard the Russian CORONAS-F satellite. RESIK was an </a:t>
            </a:r>
            <a:r>
              <a:rPr lang="en-US" sz="2400" dirty="0" err="1" smtClean="0">
                <a:latin typeface="Arial" panose="020B0604020202020204" pitchFamily="34" charset="0"/>
                <a:cs typeface="Arial" panose="020B0604020202020204" pitchFamily="34" charset="0"/>
              </a:rPr>
              <a:t>uncollimated</a:t>
            </a:r>
            <a:r>
              <a:rPr lang="en-US" sz="2400" dirty="0" smtClean="0">
                <a:latin typeface="Arial" panose="020B0604020202020204" pitchFamily="34" charset="0"/>
                <a:cs typeface="Arial" panose="020B0604020202020204" pitchFamily="34" charset="0"/>
              </a:rPr>
              <a:t> bent crystal spectrometer taking instant measurements of spectra in four channels covering the soft X-ray range </a:t>
            </a:r>
            <a:r>
              <a:rPr lang="en-US" sz="2400" b="1" dirty="0" smtClean="0">
                <a:latin typeface="Arial" panose="020B0604020202020204" pitchFamily="34" charset="0"/>
                <a:cs typeface="Arial" panose="020B0604020202020204" pitchFamily="34" charset="0"/>
              </a:rPr>
              <a:t>between 3.3 Å and 6.1 Å</a:t>
            </a:r>
            <a:r>
              <a:rPr lang="en-US" sz="2400" dirty="0" smtClean="0">
                <a:latin typeface="Arial" panose="020B0604020202020204" pitchFamily="34" charset="0"/>
                <a:cs typeface="Arial" panose="020B0604020202020204" pitchFamily="34" charset="0"/>
              </a:rPr>
              <a:t>. The overall shape of measured spectrum depends considerably on the </a:t>
            </a:r>
            <a:r>
              <a:rPr lang="en-US" sz="2400" b="1" dirty="0" smtClean="0">
                <a:latin typeface="Arial" panose="020B0604020202020204" pitchFamily="34" charset="0"/>
                <a:cs typeface="Arial" panose="020B0604020202020204" pitchFamily="34" charset="0"/>
              </a:rPr>
              <a:t>plasma elemental composition </a:t>
            </a:r>
            <a:r>
              <a:rPr lang="en-US" sz="2400" dirty="0" smtClean="0">
                <a:latin typeface="Arial" panose="020B0604020202020204" pitchFamily="34" charset="0"/>
                <a:cs typeface="Arial" panose="020B0604020202020204" pitchFamily="34" charset="0"/>
              </a:rPr>
              <a:t>and the </a:t>
            </a:r>
            <a:r>
              <a:rPr lang="en-US" sz="2400" b="1" dirty="0" smtClean="0">
                <a:latin typeface="Arial" panose="020B0604020202020204" pitchFamily="34" charset="0"/>
                <a:cs typeface="Arial" panose="020B0604020202020204" pitchFamily="34" charset="0"/>
              </a:rPr>
              <a:t>plasma distribution with temperature</a:t>
            </a:r>
            <a:r>
              <a:rPr lang="en-US" sz="2400" dirty="0" smtClean="0">
                <a:latin typeface="Arial" panose="020B0604020202020204" pitchFamily="34" charset="0"/>
                <a:cs typeface="Arial" panose="020B0604020202020204" pitchFamily="34" charset="0"/>
              </a:rPr>
              <a:t> conveniently described by so called differential emission measure (DEM). High sensitivity of RESIK makes recorded spectra uniquely suitable for investigations of the temperature structure of the source DEM as well as the plasma elemental composition. In this respect we present a new method allowing for determination of abundances and subsequent DEM distributions consistent with the observed spectral line and continuum intensities. </a:t>
            </a:r>
          </a:p>
          <a:p>
            <a:endParaRPr lang="en-US" sz="2000" dirty="0" smtClean="0">
              <a:latin typeface="Arial" panose="020B0604020202020204" pitchFamily="34" charset="0"/>
              <a:cs typeface="Arial" panose="020B0604020202020204" pitchFamily="34" charset="0"/>
            </a:endParaRPr>
          </a:p>
          <a:p>
            <a:endParaRPr lang="en-US" sz="2000" dirty="0" smtClean="0"/>
          </a:p>
          <a:p>
            <a:endParaRPr lang="pl-PL" sz="2000" dirty="0"/>
          </a:p>
        </p:txBody>
      </p:sp>
    </p:spTree>
    <p:extLst>
      <p:ext uri="{BB962C8B-B14F-4D97-AF65-F5344CB8AC3E}">
        <p14:creationId xmlns:p14="http://schemas.microsoft.com/office/powerpoint/2010/main" val="3326473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dirty="0" smtClean="0">
                <a:latin typeface="Arial" panose="020B0604020202020204" pitchFamily="34" charset="0"/>
                <a:cs typeface="Arial" panose="020B0604020202020204" pitchFamily="34" charset="0"/>
              </a:rPr>
              <a:t>RESIK</a:t>
            </a:r>
            <a:endParaRPr lang="pl-PL" sz="4000" b="1" dirty="0">
              <a:latin typeface="Arial" panose="020B0604020202020204" pitchFamily="34" charset="0"/>
              <a:cs typeface="Arial" panose="020B0604020202020204" pitchFamily="34" charset="0"/>
            </a:endParaRPr>
          </a:p>
        </p:txBody>
      </p:sp>
      <p:sp>
        <p:nvSpPr>
          <p:cNvPr id="3" name="Symbol zastępczy zawartości 2"/>
          <p:cNvSpPr>
            <a:spLocks noGrp="1"/>
          </p:cNvSpPr>
          <p:nvPr>
            <p:ph idx="1"/>
          </p:nvPr>
        </p:nvSpPr>
        <p:spPr>
          <a:xfrm>
            <a:off x="107504" y="1600200"/>
            <a:ext cx="8928992" cy="4525963"/>
          </a:xfrm>
        </p:spPr>
        <p:txBody>
          <a:bodyPr>
            <a:normAutofit fontScale="92500" lnSpcReduction="10000"/>
          </a:bodyPr>
          <a:lstStyle/>
          <a:p>
            <a:pPr marL="0" indent="0" algn="ctr">
              <a:buNone/>
            </a:pPr>
            <a:r>
              <a:rPr lang="pl-PL" dirty="0" smtClean="0">
                <a:latin typeface="Arial" panose="020B0604020202020204" pitchFamily="34" charset="0"/>
                <a:cs typeface="Arial" panose="020B0604020202020204" pitchFamily="34" charset="0"/>
              </a:rPr>
              <a:t>RESIK was</a:t>
            </a:r>
            <a:r>
              <a:rPr lang="en-US" dirty="0" smtClean="0">
                <a:latin typeface="Arial" panose="020B0604020202020204" pitchFamily="34" charset="0"/>
                <a:cs typeface="Arial" panose="020B0604020202020204" pitchFamily="34" charset="0"/>
              </a:rPr>
              <a:t> designed to observe solar coronal plasmas in four energy bands. The nominal wavelength coverage of RESIK is </a:t>
            </a:r>
            <a:r>
              <a:rPr lang="en-US" b="1" dirty="0" smtClean="0">
                <a:latin typeface="Arial" panose="020B0604020202020204" pitchFamily="34" charset="0"/>
                <a:cs typeface="Arial" panose="020B0604020202020204" pitchFamily="34" charset="0"/>
              </a:rPr>
              <a:t>3.3 Ǻ – 6.1 Ǻ</a:t>
            </a:r>
            <a:r>
              <a:rPr lang="en-US" dirty="0" smtClean="0">
                <a:latin typeface="Arial" panose="020B0604020202020204" pitchFamily="34" charset="0"/>
                <a:cs typeface="Arial" panose="020B0604020202020204" pitchFamily="34" charset="0"/>
              </a:rPr>
              <a:t>. It contains many spectral lines of H- and He-like ions of various FIP elements from </a:t>
            </a:r>
            <a:r>
              <a:rPr lang="en-US" b="1" dirty="0" smtClean="0">
                <a:latin typeface="Arial" panose="020B0604020202020204" pitchFamily="34" charset="0"/>
                <a:cs typeface="Arial" panose="020B0604020202020204" pitchFamily="34" charset="0"/>
              </a:rPr>
              <a:t>K</a:t>
            </a:r>
            <a:r>
              <a:rPr lang="en-US" dirty="0" smtClean="0">
                <a:latin typeface="Arial" panose="020B0604020202020204" pitchFamily="34" charset="0"/>
                <a:cs typeface="Arial" panose="020B0604020202020204" pitchFamily="34" charset="0"/>
              </a:rPr>
              <a:t> (FIP=4.34 eV) through </a:t>
            </a:r>
            <a:r>
              <a:rPr lang="en-US" b="1" dirty="0" smtClean="0">
                <a:latin typeface="Arial" panose="020B0604020202020204" pitchFamily="34" charset="0"/>
                <a:cs typeface="Arial" panose="020B0604020202020204" pitchFamily="34" charset="0"/>
              </a:rPr>
              <a:t>Si</a:t>
            </a:r>
            <a:r>
              <a:rPr lang="en-US" dirty="0" smtClean="0">
                <a:latin typeface="Arial" panose="020B0604020202020204" pitchFamily="34" charset="0"/>
                <a:cs typeface="Arial" panose="020B0604020202020204" pitchFamily="34" charset="0"/>
              </a:rPr>
              <a:t> (8.15 eV) and </a:t>
            </a:r>
            <a:r>
              <a:rPr lang="en-US" b="1" dirty="0" smtClean="0">
                <a:latin typeface="Arial" panose="020B0604020202020204" pitchFamily="34" charset="0"/>
                <a:cs typeface="Arial" panose="020B0604020202020204" pitchFamily="34" charset="0"/>
              </a:rPr>
              <a:t>S </a:t>
            </a:r>
            <a:r>
              <a:rPr lang="en-US" dirty="0" smtClean="0">
                <a:latin typeface="Arial" panose="020B0604020202020204" pitchFamily="34" charset="0"/>
                <a:cs typeface="Arial" panose="020B0604020202020204" pitchFamily="34" charset="0"/>
              </a:rPr>
              <a:t>(FIP=10.36 eV) to </a:t>
            </a:r>
            <a:endParaRPr lang="pl-PL" dirty="0" smtClean="0">
              <a:latin typeface="Arial" panose="020B0604020202020204" pitchFamily="34" charset="0"/>
              <a:cs typeface="Arial" panose="020B0604020202020204" pitchFamily="34" charset="0"/>
            </a:endParaRPr>
          </a:p>
          <a:p>
            <a:pPr marL="0" indent="0" algn="ctr">
              <a:buNone/>
            </a:pPr>
            <a:r>
              <a:rPr lang="en-US" b="1" dirty="0" err="1" smtClean="0">
                <a:latin typeface="Arial" panose="020B0604020202020204" pitchFamily="34" charset="0"/>
                <a:cs typeface="Arial" panose="020B0604020202020204" pitchFamily="34" charset="0"/>
              </a:rPr>
              <a:t>Ar</a:t>
            </a:r>
            <a:r>
              <a:rPr lang="en-US" dirty="0" smtClean="0">
                <a:latin typeface="Arial" panose="020B0604020202020204" pitchFamily="34" charset="0"/>
                <a:cs typeface="Arial" panose="020B0604020202020204" pitchFamily="34" charset="0"/>
              </a:rPr>
              <a:t> (FIP=15.75 eV). </a:t>
            </a:r>
            <a:endParaRPr lang="pl-PL" dirty="0" smtClean="0">
              <a:latin typeface="Arial" panose="020B0604020202020204" pitchFamily="34" charset="0"/>
              <a:cs typeface="Arial" panose="020B0604020202020204" pitchFamily="34" charset="0"/>
            </a:endParaRPr>
          </a:p>
          <a:p>
            <a:pPr marL="0" indent="0" algn="ctr">
              <a:buNone/>
            </a:pPr>
            <a:r>
              <a:rPr lang="en-US" dirty="0" smtClean="0">
                <a:latin typeface="Arial" panose="020B0604020202020204" pitchFamily="34" charset="0"/>
                <a:cs typeface="Arial" panose="020B0604020202020204" pitchFamily="34" charset="0"/>
              </a:rPr>
              <a:t>This makes RESIK spectra suitable to solar composition investigations</a:t>
            </a:r>
            <a:r>
              <a:rPr lang="pl-PL" dirty="0" smtClean="0">
                <a:latin typeface="Arial" panose="020B0604020202020204" pitchFamily="34" charset="0"/>
                <a:cs typeface="Arial" panose="020B0604020202020204" pitchFamily="34" charset="0"/>
              </a:rPr>
              <a:t> and </a:t>
            </a:r>
            <a:r>
              <a:rPr lang="en-US" dirty="0" smtClean="0">
                <a:latin typeface="Arial" panose="020B0604020202020204" pitchFamily="34" charset="0"/>
                <a:cs typeface="Arial" panose="020B0604020202020204" pitchFamily="34" charset="0"/>
              </a:rPr>
              <a:t>the thermodynamic parameters determinations</a:t>
            </a:r>
            <a:r>
              <a:rPr lang="pl-PL" dirty="0" smtClean="0">
                <a:latin typeface="Arial" panose="020B0604020202020204" pitchFamily="34" charset="0"/>
                <a:cs typeface="Arial" panose="020B0604020202020204" pitchFamily="34" charset="0"/>
              </a:rPr>
              <a:t>.</a:t>
            </a:r>
            <a:endParaRPr lang="pl-P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2357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0" y="260648"/>
            <a:ext cx="9144000" cy="720080"/>
          </a:xfrm>
        </p:spPr>
        <p:txBody>
          <a:bodyPr>
            <a:normAutofit/>
          </a:bodyPr>
          <a:lstStyle/>
          <a:p>
            <a:r>
              <a:rPr lang="pl-PL" sz="3600" b="1" dirty="0">
                <a:latin typeface="Arial" panose="020B0604020202020204" pitchFamily="34" charset="0"/>
                <a:cs typeface="Arial" panose="020B0604020202020204" pitchFamily="34" charset="0"/>
              </a:rPr>
              <a:t>M1.0 </a:t>
            </a:r>
            <a:r>
              <a:rPr lang="pl-PL" sz="3600" b="1" dirty="0" err="1" smtClean="0">
                <a:latin typeface="Arial" panose="020B0604020202020204" pitchFamily="34" charset="0"/>
                <a:cs typeface="Arial" panose="020B0604020202020204" pitchFamily="34" charset="0"/>
              </a:rPr>
              <a:t>flare</a:t>
            </a:r>
            <a:r>
              <a:rPr lang="pl-PL" sz="3600" b="1" dirty="0" smtClean="0">
                <a:latin typeface="Arial" panose="020B0604020202020204" pitchFamily="34" charset="0"/>
                <a:cs typeface="Arial" panose="020B0604020202020204" pitchFamily="34" charset="0"/>
              </a:rPr>
              <a:t>: SOL2002-11-14T22:26</a:t>
            </a:r>
            <a:endParaRPr lang="pl-PL" sz="3600" b="1" dirty="0">
              <a:latin typeface="Arial" panose="020B0604020202020204" pitchFamily="34" charset="0"/>
              <a:cs typeface="Arial" panose="020B0604020202020204" pitchFamily="34" charset="0"/>
            </a:endParaRPr>
          </a:p>
        </p:txBody>
      </p:sp>
      <p:grpSp>
        <p:nvGrpSpPr>
          <p:cNvPr id="5" name="Grupa 4"/>
          <p:cNvGrpSpPr/>
          <p:nvPr/>
        </p:nvGrpSpPr>
        <p:grpSpPr>
          <a:xfrm>
            <a:off x="250027" y="1772816"/>
            <a:ext cx="5301597" cy="2664296"/>
            <a:chOff x="1403648" y="2180635"/>
            <a:chExt cx="4886325" cy="240030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247310"/>
              <a:ext cx="2457450"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1098" y="2180635"/>
              <a:ext cx="2428875"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pole tekstowe 5"/>
          <p:cNvSpPr txBox="1"/>
          <p:nvPr/>
        </p:nvSpPr>
        <p:spPr>
          <a:xfrm>
            <a:off x="5652120" y="1994064"/>
            <a:ext cx="3384376" cy="1938992"/>
          </a:xfrm>
          <a:prstGeom prst="rect">
            <a:avLst/>
          </a:prstGeom>
          <a:noFill/>
        </p:spPr>
        <p:txBody>
          <a:bodyPr wrap="square" rtlCol="0">
            <a:spAutoFit/>
          </a:bodyPr>
          <a:lstStyle/>
          <a:p>
            <a:pPr algn="ctr"/>
            <a:r>
              <a:rPr lang="pl-PL" sz="2400" dirty="0" err="1" smtClean="0">
                <a:latin typeface="Arial" panose="020B0604020202020204" pitchFamily="34" charset="0"/>
                <a:cs typeface="Arial" panose="020B0604020202020204" pitchFamily="34" charset="0"/>
              </a:rPr>
              <a:t>Well</a:t>
            </a:r>
            <a:r>
              <a:rPr lang="pl-PL" sz="2400" dirty="0" smtClean="0">
                <a:latin typeface="Arial" panose="020B0604020202020204" pitchFamily="34" charset="0"/>
                <a:cs typeface="Arial" panose="020B0604020202020204" pitchFamily="34" charset="0"/>
              </a:rPr>
              <a:t> </a:t>
            </a:r>
            <a:r>
              <a:rPr lang="pl-PL" sz="2400" dirty="0" err="1" smtClean="0">
                <a:latin typeface="Arial" panose="020B0604020202020204" pitchFamily="34" charset="0"/>
                <a:cs typeface="Arial" panose="020B0604020202020204" pitchFamily="34" charset="0"/>
              </a:rPr>
              <a:t>obseved</a:t>
            </a:r>
            <a:r>
              <a:rPr lang="pl-PL" sz="2400" dirty="0">
                <a:latin typeface="Arial" panose="020B0604020202020204" pitchFamily="34" charset="0"/>
                <a:cs typeface="Arial" panose="020B0604020202020204" pitchFamily="34" charset="0"/>
              </a:rPr>
              <a:t>,</a:t>
            </a:r>
            <a:r>
              <a:rPr lang="pl-PL" sz="2400" dirty="0" smtClean="0">
                <a:latin typeface="Arial" panose="020B0604020202020204" pitchFamily="34" charset="0"/>
                <a:cs typeface="Arial" panose="020B0604020202020204" pitchFamily="34" charset="0"/>
              </a:rPr>
              <a:t> </a:t>
            </a:r>
            <a:r>
              <a:rPr lang="pl-PL" sz="2400" dirty="0" err="1">
                <a:latin typeface="Arial" panose="020B0604020202020204" pitchFamily="34" charset="0"/>
                <a:cs typeface="Arial" panose="020B0604020202020204" pitchFamily="34" charset="0"/>
              </a:rPr>
              <a:t>t</a:t>
            </a:r>
            <a:r>
              <a:rPr lang="pl-PL" sz="2400" dirty="0" err="1" smtClean="0">
                <a:latin typeface="Arial" panose="020B0604020202020204" pitchFamily="34" charset="0"/>
                <a:cs typeface="Arial" panose="020B0604020202020204" pitchFamily="34" charset="0"/>
              </a:rPr>
              <a:t>otal</a:t>
            </a:r>
            <a:r>
              <a:rPr lang="pl-PL" sz="2400" dirty="0" smtClean="0">
                <a:latin typeface="Arial" panose="020B0604020202020204" pitchFamily="34" charset="0"/>
                <a:cs typeface="Arial" panose="020B0604020202020204" pitchFamily="34" charset="0"/>
              </a:rPr>
              <a:t> of </a:t>
            </a:r>
            <a:r>
              <a:rPr lang="pl-PL" sz="2400" b="1" dirty="0" smtClean="0">
                <a:latin typeface="Arial" panose="020B0604020202020204" pitchFamily="34" charset="0"/>
                <a:cs typeface="Arial" panose="020B0604020202020204" pitchFamily="34" charset="0"/>
              </a:rPr>
              <a:t>127</a:t>
            </a:r>
            <a:r>
              <a:rPr lang="pl-PL" sz="2400" dirty="0" smtClean="0">
                <a:latin typeface="Arial" panose="020B0604020202020204" pitchFamily="34" charset="0"/>
                <a:cs typeface="Arial" panose="020B0604020202020204" pitchFamily="34" charset="0"/>
              </a:rPr>
              <a:t> </a:t>
            </a:r>
            <a:r>
              <a:rPr lang="pl-PL" sz="2400" dirty="0" err="1" smtClean="0">
                <a:latin typeface="Arial" panose="020B0604020202020204" pitchFamily="34" charset="0"/>
                <a:cs typeface="Arial" panose="020B0604020202020204" pitchFamily="34" charset="0"/>
              </a:rPr>
              <a:t>individual</a:t>
            </a:r>
            <a:r>
              <a:rPr lang="pl-PL" sz="2400" dirty="0" smtClean="0">
                <a:latin typeface="Arial" panose="020B0604020202020204" pitchFamily="34" charset="0"/>
                <a:cs typeface="Arial" panose="020B0604020202020204" pitchFamily="34" charset="0"/>
              </a:rPr>
              <a:t> spectra </a:t>
            </a:r>
            <a:r>
              <a:rPr lang="pl-PL" sz="2400" dirty="0" err="1" smtClean="0">
                <a:latin typeface="Arial" panose="020B0604020202020204" pitchFamily="34" charset="0"/>
                <a:cs typeface="Arial" panose="020B0604020202020204" pitchFamily="34" charset="0"/>
              </a:rPr>
              <a:t>summed</a:t>
            </a:r>
            <a:r>
              <a:rPr lang="pl-PL" sz="2400" dirty="0" smtClean="0">
                <a:latin typeface="Arial" panose="020B0604020202020204" pitchFamily="34" charset="0"/>
                <a:cs typeface="Arial" panose="020B0604020202020204" pitchFamily="34" charset="0"/>
              </a:rPr>
              <a:t> </a:t>
            </a:r>
            <a:r>
              <a:rPr lang="pl-PL" sz="2400" dirty="0" err="1" smtClean="0">
                <a:latin typeface="Arial" panose="020B0604020202020204" pitchFamily="34" charset="0"/>
                <a:cs typeface="Arial" panose="020B0604020202020204" pitchFamily="34" charset="0"/>
              </a:rPr>
              <a:t>into</a:t>
            </a:r>
            <a:r>
              <a:rPr lang="pl-PL" sz="2400" dirty="0" smtClean="0">
                <a:latin typeface="Arial" panose="020B0604020202020204" pitchFamily="34" charset="0"/>
                <a:cs typeface="Arial" panose="020B0604020202020204" pitchFamily="34" charset="0"/>
              </a:rPr>
              <a:t> </a:t>
            </a:r>
            <a:r>
              <a:rPr lang="pl-PL" sz="2400" b="1" dirty="0" smtClean="0">
                <a:latin typeface="Arial" panose="020B0604020202020204" pitchFamily="34" charset="0"/>
                <a:cs typeface="Arial" panose="020B0604020202020204" pitchFamily="34" charset="0"/>
              </a:rPr>
              <a:t>19</a:t>
            </a:r>
            <a:r>
              <a:rPr lang="pl-PL" sz="2400" dirty="0" smtClean="0">
                <a:latin typeface="Arial" panose="020B0604020202020204" pitchFamily="34" charset="0"/>
                <a:cs typeface="Arial" panose="020B0604020202020204" pitchFamily="34" charset="0"/>
              </a:rPr>
              <a:t> </a:t>
            </a:r>
            <a:r>
              <a:rPr lang="pl-PL" sz="2400" dirty="0" err="1" smtClean="0">
                <a:latin typeface="Arial" panose="020B0604020202020204" pitchFamily="34" charset="0"/>
                <a:cs typeface="Arial" panose="020B0604020202020204" pitchFamily="34" charset="0"/>
              </a:rPr>
              <a:t>time</a:t>
            </a:r>
            <a:r>
              <a:rPr lang="pl-PL" sz="2400" dirty="0" smtClean="0">
                <a:latin typeface="Arial" panose="020B0604020202020204" pitchFamily="34" charset="0"/>
                <a:cs typeface="Arial" panose="020B0604020202020204" pitchFamily="34" charset="0"/>
              </a:rPr>
              <a:t> </a:t>
            </a:r>
            <a:r>
              <a:rPr lang="pl-PL" sz="2400" dirty="0" err="1" smtClean="0">
                <a:latin typeface="Arial" panose="020B0604020202020204" pitchFamily="34" charset="0"/>
                <a:cs typeface="Arial" panose="020B0604020202020204" pitchFamily="34" charset="0"/>
              </a:rPr>
              <a:t>intervals</a:t>
            </a:r>
            <a:r>
              <a:rPr lang="pl-PL" sz="2400" dirty="0" smtClean="0">
                <a:latin typeface="Arial" panose="020B0604020202020204" pitchFamily="34" charset="0"/>
                <a:cs typeface="Arial" panose="020B0604020202020204" pitchFamily="34" charset="0"/>
              </a:rPr>
              <a:t> for </a:t>
            </a:r>
            <a:r>
              <a:rPr lang="pl-PL" sz="2400" dirty="0" err="1" smtClean="0">
                <a:latin typeface="Arial" panose="020B0604020202020204" pitchFamily="34" charset="0"/>
                <a:cs typeface="Arial" panose="020B0604020202020204" pitchFamily="34" charset="0"/>
              </a:rPr>
              <a:t>detailed</a:t>
            </a:r>
            <a:r>
              <a:rPr lang="pl-PL" sz="2400" dirty="0" smtClean="0">
                <a:latin typeface="Arial" panose="020B0604020202020204" pitchFamily="34" charset="0"/>
                <a:cs typeface="Arial" panose="020B0604020202020204" pitchFamily="34" charset="0"/>
              </a:rPr>
              <a:t> </a:t>
            </a:r>
            <a:r>
              <a:rPr lang="pl-PL" sz="2400" dirty="0" err="1" smtClean="0">
                <a:latin typeface="Arial" panose="020B0604020202020204" pitchFamily="34" charset="0"/>
                <a:cs typeface="Arial" panose="020B0604020202020204" pitchFamily="34" charset="0"/>
              </a:rPr>
              <a:t>analysis</a:t>
            </a:r>
            <a:r>
              <a:rPr lang="pl-PL" sz="2400" dirty="0" smtClean="0">
                <a:latin typeface="Arial" panose="020B0604020202020204" pitchFamily="34" charset="0"/>
                <a:cs typeface="Arial" panose="020B0604020202020204" pitchFamily="34" charset="0"/>
              </a:rPr>
              <a:t>. </a:t>
            </a:r>
            <a:endParaRPr lang="pl-PL" sz="2400" dirty="0">
              <a:latin typeface="Arial" panose="020B0604020202020204" pitchFamily="34" charset="0"/>
              <a:cs typeface="Arial" panose="020B0604020202020204" pitchFamily="34" charset="0"/>
            </a:endParaRPr>
          </a:p>
        </p:txBody>
      </p:sp>
      <p:sp>
        <p:nvSpPr>
          <p:cNvPr id="3" name="Prostokąt 2"/>
          <p:cNvSpPr/>
          <p:nvPr/>
        </p:nvSpPr>
        <p:spPr>
          <a:xfrm>
            <a:off x="251520" y="1268760"/>
            <a:ext cx="5300105" cy="400110"/>
          </a:xfrm>
          <a:prstGeom prst="rect">
            <a:avLst/>
          </a:prstGeom>
        </p:spPr>
        <p:txBody>
          <a:bodyPr wrap="none">
            <a:spAutoFit/>
          </a:bodyPr>
          <a:lstStyle/>
          <a:p>
            <a:r>
              <a:rPr lang="pl-PL" sz="2000" i="1" dirty="0">
                <a:latin typeface="Arial" panose="020B0604020202020204" pitchFamily="34" charset="0"/>
                <a:cs typeface="Arial" panose="020B0604020202020204" pitchFamily="34" charset="0"/>
              </a:rPr>
              <a:t>www.cbk.pan.wroc.pl/experiments/resik/2002</a:t>
            </a:r>
          </a:p>
        </p:txBody>
      </p:sp>
      <p:sp>
        <p:nvSpPr>
          <p:cNvPr id="8" name="Prostokąt 7"/>
          <p:cNvSpPr/>
          <p:nvPr/>
        </p:nvSpPr>
        <p:spPr>
          <a:xfrm>
            <a:off x="1187624" y="4695527"/>
            <a:ext cx="7177799" cy="461665"/>
          </a:xfrm>
          <a:prstGeom prst="rect">
            <a:avLst/>
          </a:prstGeom>
        </p:spPr>
        <p:txBody>
          <a:bodyPr wrap="none">
            <a:spAutoFit/>
          </a:bodyPr>
          <a:lstStyle/>
          <a:p>
            <a:pPr algn="ctr"/>
            <a:r>
              <a:rPr lang="pl-PL" sz="2400" dirty="0" err="1">
                <a:latin typeface="Arial" panose="020B0604020202020204" pitchFamily="34" charset="0"/>
                <a:cs typeface="Arial" panose="020B0604020202020204" pitchFamily="34" charset="0"/>
              </a:rPr>
              <a:t>Average</a:t>
            </a:r>
            <a:r>
              <a:rPr lang="pl-PL" sz="2400" dirty="0">
                <a:latin typeface="Arial" panose="020B0604020202020204" pitchFamily="34" charset="0"/>
                <a:cs typeface="Arial" panose="020B0604020202020204" pitchFamily="34" charset="0"/>
              </a:rPr>
              <a:t> RESIK </a:t>
            </a:r>
            <a:r>
              <a:rPr lang="pl-PL" sz="2400" dirty="0" smtClean="0">
                <a:latin typeface="Arial" panose="020B0604020202020204" pitchFamily="34" charset="0"/>
                <a:cs typeface="Arial" panose="020B0604020202020204" pitchFamily="34" charset="0"/>
              </a:rPr>
              <a:t>spectrum </a:t>
            </a:r>
            <a:r>
              <a:rPr lang="pl-PL" sz="2400" dirty="0" err="1" smtClean="0">
                <a:latin typeface="Arial" panose="020B0604020202020204" pitchFamily="34" charset="0"/>
                <a:cs typeface="Arial" panose="020B0604020202020204" pitchFamily="34" charset="0"/>
              </a:rPr>
              <a:t>integrated</a:t>
            </a:r>
            <a:r>
              <a:rPr lang="pl-PL" sz="2400" dirty="0" smtClean="0">
                <a:latin typeface="Arial" panose="020B0604020202020204" pitchFamily="34" charset="0"/>
                <a:cs typeface="Arial" panose="020B0604020202020204" pitchFamily="34" charset="0"/>
              </a:rPr>
              <a:t> </a:t>
            </a:r>
            <a:r>
              <a:rPr lang="pl-PL" sz="2400" dirty="0" err="1" smtClean="0">
                <a:latin typeface="Arial" panose="020B0604020202020204" pitchFamily="34" charset="0"/>
                <a:cs typeface="Arial" panose="020B0604020202020204" pitchFamily="34" charset="0"/>
              </a:rPr>
              <a:t>over</a:t>
            </a:r>
            <a:r>
              <a:rPr lang="pl-PL" sz="2400" dirty="0" smtClean="0">
                <a:latin typeface="Arial" panose="020B0604020202020204" pitchFamily="34" charset="0"/>
                <a:cs typeface="Arial" panose="020B0604020202020204" pitchFamily="34" charset="0"/>
              </a:rPr>
              <a:t> 26.5 min </a:t>
            </a:r>
            <a:endParaRPr lang="pl-PL" sz="2400" dirty="0">
              <a:latin typeface="Arial" panose="020B0604020202020204" pitchFamily="34" charset="0"/>
              <a:cs typeface="Arial" panose="020B0604020202020204" pitchFamily="34" charset="0"/>
            </a:endParaRPr>
          </a:p>
        </p:txBody>
      </p:sp>
      <p:sp>
        <p:nvSpPr>
          <p:cNvPr id="9" name="Strzałka w dół 8"/>
          <p:cNvSpPr/>
          <p:nvPr/>
        </p:nvSpPr>
        <p:spPr>
          <a:xfrm>
            <a:off x="4716016" y="540292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838696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731" y="116632"/>
            <a:ext cx="8856984" cy="634082"/>
          </a:xfrm>
        </p:spPr>
        <p:txBody>
          <a:bodyPr>
            <a:normAutofit/>
          </a:bodyPr>
          <a:lstStyle/>
          <a:p>
            <a:r>
              <a:rPr lang="pl-PL" sz="3200" b="1" dirty="0" err="1" smtClean="0">
                <a:latin typeface="Arial" panose="020B0604020202020204" pitchFamily="34" charset="0"/>
                <a:cs typeface="Arial" panose="020B0604020202020204" pitchFamily="34" charset="0"/>
              </a:rPr>
              <a:t>Average</a:t>
            </a:r>
            <a:r>
              <a:rPr lang="pl-PL" sz="3200" b="1" dirty="0" smtClean="0">
                <a:latin typeface="Arial" panose="020B0604020202020204" pitchFamily="34" charset="0"/>
                <a:cs typeface="Arial" panose="020B0604020202020204" pitchFamily="34" charset="0"/>
              </a:rPr>
              <a:t> RESIK spectrum for M1.0 </a:t>
            </a:r>
            <a:r>
              <a:rPr lang="pl-PL" sz="3200" b="1" dirty="0" err="1" smtClean="0">
                <a:latin typeface="Arial" panose="020B0604020202020204" pitchFamily="34" charset="0"/>
                <a:cs typeface="Arial" panose="020B0604020202020204" pitchFamily="34" charset="0"/>
              </a:rPr>
              <a:t>flare</a:t>
            </a:r>
            <a:endParaRPr lang="pl-PL" sz="3200" b="1"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944" y="764704"/>
            <a:ext cx="6313384"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rostokąt 2"/>
          <p:cNvSpPr/>
          <p:nvPr/>
        </p:nvSpPr>
        <p:spPr>
          <a:xfrm>
            <a:off x="70460" y="5301208"/>
            <a:ext cx="9108504" cy="1323439"/>
          </a:xfrm>
          <a:prstGeom prst="rect">
            <a:avLst/>
          </a:prstGeom>
        </p:spPr>
        <p:txBody>
          <a:bodyPr wrap="square">
            <a:spAutoFit/>
          </a:bodyPr>
          <a:lstStyle/>
          <a:p>
            <a:pPr algn="ctr"/>
            <a:r>
              <a:rPr lang="en-US" sz="1600" dirty="0">
                <a:latin typeface="Arial" panose="020B0604020202020204" pitchFamily="34" charset="0"/>
                <a:cs typeface="Arial" panose="020B0604020202020204" pitchFamily="34" charset="0"/>
              </a:rPr>
              <a:t>On the recorded spectra many spectral lines formed in H- and He-like ions of </a:t>
            </a:r>
            <a:r>
              <a:rPr lang="pl-PL"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various </a:t>
            </a:r>
            <a:r>
              <a:rPr lang="en-US" sz="1600" dirty="0">
                <a:latin typeface="Arial" panose="020B0604020202020204" pitchFamily="34" charset="0"/>
                <a:cs typeface="Arial" panose="020B0604020202020204" pitchFamily="34" charset="0"/>
              </a:rPr>
              <a:t>FIP elements from </a:t>
            </a:r>
            <a:r>
              <a:rPr lang="en-US" sz="1600" b="1" dirty="0">
                <a:latin typeface="Arial" panose="020B0604020202020204" pitchFamily="34" charset="0"/>
                <a:cs typeface="Arial" panose="020B0604020202020204" pitchFamily="34" charset="0"/>
              </a:rPr>
              <a:t>K</a:t>
            </a:r>
            <a:r>
              <a:rPr lang="en-US" sz="1600" dirty="0">
                <a:latin typeface="Arial" panose="020B0604020202020204" pitchFamily="34" charset="0"/>
                <a:cs typeface="Arial" panose="020B0604020202020204" pitchFamily="34" charset="0"/>
              </a:rPr>
              <a:t> (FIP=4.34 </a:t>
            </a:r>
            <a:r>
              <a:rPr lang="en-US" sz="1600" dirty="0" smtClean="0">
                <a:latin typeface="Arial" panose="020B0604020202020204" pitchFamily="34" charset="0"/>
                <a:cs typeface="Arial" panose="020B0604020202020204" pitchFamily="34" charset="0"/>
              </a:rPr>
              <a:t>eV</a:t>
            </a:r>
            <a:r>
              <a:rPr lang="en-US" sz="1600" dirty="0">
                <a:latin typeface="Arial" panose="020B0604020202020204" pitchFamily="34" charset="0"/>
                <a:cs typeface="Arial" panose="020B0604020202020204" pitchFamily="34" charset="0"/>
              </a:rPr>
              <a:t>) through </a:t>
            </a:r>
            <a:r>
              <a:rPr lang="en-US" sz="1600" b="1" dirty="0">
                <a:latin typeface="Arial" panose="020B0604020202020204" pitchFamily="34" charset="0"/>
                <a:cs typeface="Arial" panose="020B0604020202020204" pitchFamily="34" charset="0"/>
              </a:rPr>
              <a:t>Si</a:t>
            </a:r>
            <a:r>
              <a:rPr lang="en-US" sz="1600" dirty="0">
                <a:latin typeface="Arial" panose="020B0604020202020204" pitchFamily="34" charset="0"/>
                <a:cs typeface="Arial" panose="020B0604020202020204" pitchFamily="34" charset="0"/>
              </a:rPr>
              <a:t> (8.15 </a:t>
            </a:r>
            <a:r>
              <a:rPr lang="en-US" sz="1600" dirty="0" smtClean="0">
                <a:latin typeface="Arial" panose="020B0604020202020204" pitchFamily="34" charset="0"/>
                <a:cs typeface="Arial" panose="020B0604020202020204" pitchFamily="34" charset="0"/>
              </a:rPr>
              <a:t>eV</a:t>
            </a:r>
            <a:r>
              <a:rPr lang="en-US" sz="1600" dirty="0">
                <a:latin typeface="Arial" panose="020B0604020202020204" pitchFamily="34" charset="0"/>
                <a:cs typeface="Arial" panose="020B0604020202020204" pitchFamily="34" charset="0"/>
              </a:rPr>
              <a:t>) and </a:t>
            </a:r>
            <a:r>
              <a:rPr lang="en-US" sz="1600" b="1" dirty="0">
                <a:latin typeface="Arial" panose="020B0604020202020204" pitchFamily="34" charset="0"/>
                <a:cs typeface="Arial" panose="020B0604020202020204" pitchFamily="34" charset="0"/>
              </a:rPr>
              <a:t>S</a:t>
            </a:r>
            <a:r>
              <a:rPr lang="en-US" sz="1600" dirty="0">
                <a:latin typeface="Arial" panose="020B0604020202020204" pitchFamily="34" charset="0"/>
                <a:cs typeface="Arial" panose="020B0604020202020204" pitchFamily="34" charset="0"/>
              </a:rPr>
              <a:t> (FIP=10.36 </a:t>
            </a:r>
            <a:r>
              <a:rPr lang="en-US" sz="1600" dirty="0" smtClean="0">
                <a:latin typeface="Arial" panose="020B0604020202020204" pitchFamily="34" charset="0"/>
                <a:cs typeface="Arial" panose="020B0604020202020204" pitchFamily="34" charset="0"/>
              </a:rPr>
              <a:t>eV</a:t>
            </a:r>
            <a:r>
              <a:rPr lang="en-US" sz="1600" dirty="0">
                <a:latin typeface="Arial" panose="020B0604020202020204" pitchFamily="34" charset="0"/>
                <a:cs typeface="Arial" panose="020B0604020202020204" pitchFamily="34" charset="0"/>
              </a:rPr>
              <a:t>) to </a:t>
            </a:r>
            <a:r>
              <a:rPr lang="en-US" sz="1600" b="1" dirty="0" err="1">
                <a:latin typeface="Arial" panose="020B0604020202020204" pitchFamily="34" charset="0"/>
                <a:cs typeface="Arial" panose="020B0604020202020204" pitchFamily="34" charset="0"/>
              </a:rPr>
              <a:t>Ar</a:t>
            </a:r>
            <a:r>
              <a:rPr lang="en-US" sz="1600" dirty="0">
                <a:latin typeface="Arial" panose="020B0604020202020204" pitchFamily="34" charset="0"/>
                <a:cs typeface="Arial" panose="020B0604020202020204" pitchFamily="34" charset="0"/>
              </a:rPr>
              <a:t> (FIP=15.75 </a:t>
            </a:r>
            <a:r>
              <a:rPr lang="en-US" sz="1600" dirty="0" smtClean="0">
                <a:latin typeface="Arial" panose="020B0604020202020204" pitchFamily="34" charset="0"/>
                <a:cs typeface="Arial" panose="020B0604020202020204" pitchFamily="34" charset="0"/>
              </a:rPr>
              <a:t>eV) and </a:t>
            </a:r>
            <a:r>
              <a:rPr lang="en-US" sz="1600" dirty="0">
                <a:latin typeface="Arial" panose="020B0604020202020204" pitchFamily="34" charset="0"/>
                <a:cs typeface="Arial" panose="020B0604020202020204" pitchFamily="34" charset="0"/>
              </a:rPr>
              <a:t>the real continuum below the lines are seen. </a:t>
            </a:r>
            <a:endParaRPr lang="pl-PL" sz="1600" dirty="0" smtClean="0">
              <a:latin typeface="Arial" panose="020B0604020202020204" pitchFamily="34" charset="0"/>
              <a:cs typeface="Arial" panose="020B0604020202020204" pitchFamily="34" charset="0"/>
            </a:endParaRPr>
          </a:p>
          <a:p>
            <a:pPr algn="ct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line and continuum </a:t>
            </a:r>
            <a:r>
              <a:rPr lang="pl-PL"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emissions </a:t>
            </a:r>
            <a:r>
              <a:rPr lang="en-US" sz="1600" dirty="0">
                <a:latin typeface="Arial" panose="020B0604020202020204" pitchFamily="34" charset="0"/>
                <a:cs typeface="Arial" panose="020B0604020202020204" pitchFamily="34" charset="0"/>
              </a:rPr>
              <a:t>are assumed to be formed in most cases in thermal optically thin coronal plasma of temperature between </a:t>
            </a:r>
            <a:r>
              <a:rPr lang="en-US" sz="1600" dirty="0" smtClean="0">
                <a:latin typeface="Arial" panose="020B0604020202020204" pitchFamily="34" charset="0"/>
                <a:cs typeface="Arial" panose="020B0604020202020204" pitchFamily="34" charset="0"/>
              </a:rPr>
              <a:t>3 </a:t>
            </a:r>
            <a:r>
              <a:rPr lang="en-US" sz="1600" dirty="0">
                <a:latin typeface="Arial" panose="020B0604020202020204" pitchFamily="34" charset="0"/>
                <a:cs typeface="Arial" panose="020B0604020202020204" pitchFamily="34" charset="0"/>
              </a:rPr>
              <a:t>MK  and 30 MK. </a:t>
            </a:r>
            <a:endParaRPr lang="pl-PL"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7336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457200" y="188640"/>
            <a:ext cx="8229600" cy="922114"/>
          </a:xfrm>
        </p:spPr>
        <p:txBody>
          <a:bodyPr>
            <a:normAutofit/>
          </a:bodyPr>
          <a:lstStyle/>
          <a:p>
            <a:r>
              <a:rPr lang="pl-PL" sz="3600" b="1" dirty="0" err="1" smtClean="0">
                <a:latin typeface="Arial" panose="020B0604020202020204" pitchFamily="34" charset="0"/>
                <a:cs typeface="Arial" panose="020B0604020202020204" pitchFamily="34" charset="0"/>
              </a:rPr>
              <a:t>Normalised</a:t>
            </a:r>
            <a:r>
              <a:rPr lang="pl-PL" sz="3600" b="1" dirty="0" smtClean="0">
                <a:latin typeface="Arial" panose="020B0604020202020204" pitchFamily="34" charset="0"/>
                <a:cs typeface="Arial" panose="020B0604020202020204" pitchFamily="34" charset="0"/>
              </a:rPr>
              <a:t>  </a:t>
            </a:r>
            <a:r>
              <a:rPr lang="pl-PL" sz="3600" b="1" dirty="0" err="1" smtClean="0">
                <a:latin typeface="Arial" panose="020B0604020202020204" pitchFamily="34" charset="0"/>
                <a:cs typeface="Arial" panose="020B0604020202020204" pitchFamily="34" charset="0"/>
              </a:rPr>
              <a:t>lightcurves</a:t>
            </a:r>
            <a:endParaRPr lang="pl-PL" sz="3600" b="1"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00808"/>
            <a:ext cx="6819351" cy="3920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ole tekstowe 4"/>
          <p:cNvSpPr txBox="1"/>
          <p:nvPr/>
        </p:nvSpPr>
        <p:spPr>
          <a:xfrm>
            <a:off x="6957012" y="1916831"/>
            <a:ext cx="1731628" cy="2585323"/>
          </a:xfrm>
          <a:prstGeom prst="rect">
            <a:avLst/>
          </a:prstGeom>
          <a:noFill/>
        </p:spPr>
        <p:txBody>
          <a:bodyPr wrap="square" rtlCol="0">
            <a:spAutoFit/>
          </a:bodyPr>
          <a:lstStyle/>
          <a:p>
            <a:pPr algn="ctr"/>
            <a:r>
              <a:rPr lang="pl-PL" b="1" i="1" dirty="0" smtClean="0"/>
              <a:t>GOES</a:t>
            </a:r>
          </a:p>
          <a:p>
            <a:pPr algn="ctr"/>
            <a:r>
              <a:rPr lang="pl-PL" b="1" dirty="0" smtClean="0"/>
              <a:t>0.5 – 4 Å </a:t>
            </a:r>
          </a:p>
          <a:p>
            <a:pPr algn="ctr"/>
            <a:r>
              <a:rPr lang="pl-PL" b="1" dirty="0" smtClean="0"/>
              <a:t>1 – 8 Å </a:t>
            </a:r>
          </a:p>
          <a:p>
            <a:pPr algn="ctr"/>
            <a:endParaRPr lang="pl-PL" b="1" dirty="0" smtClean="0"/>
          </a:p>
          <a:p>
            <a:pPr algn="ctr"/>
            <a:endParaRPr lang="pl-PL" b="1" dirty="0"/>
          </a:p>
          <a:p>
            <a:pPr algn="ctr"/>
            <a:r>
              <a:rPr lang="pl-PL" b="1" i="1" dirty="0" smtClean="0"/>
              <a:t>RHESSI</a:t>
            </a:r>
          </a:p>
          <a:p>
            <a:pPr algn="ctr"/>
            <a:r>
              <a:rPr lang="pl-PL" b="1" dirty="0" smtClean="0">
                <a:solidFill>
                  <a:srgbClr val="FF33CC"/>
                </a:solidFill>
              </a:rPr>
              <a:t>6 – 12 </a:t>
            </a:r>
            <a:r>
              <a:rPr lang="pl-PL" b="1" dirty="0" err="1" smtClean="0">
                <a:solidFill>
                  <a:srgbClr val="FF33CC"/>
                </a:solidFill>
              </a:rPr>
              <a:t>keV</a:t>
            </a:r>
            <a:endParaRPr lang="pl-PL" b="1" dirty="0" smtClean="0">
              <a:solidFill>
                <a:srgbClr val="FF33CC"/>
              </a:solidFill>
            </a:endParaRPr>
          </a:p>
          <a:p>
            <a:pPr algn="ctr"/>
            <a:r>
              <a:rPr lang="pl-PL" b="1" dirty="0" smtClean="0">
                <a:solidFill>
                  <a:srgbClr val="00B050"/>
                </a:solidFill>
              </a:rPr>
              <a:t>12 – 25 </a:t>
            </a:r>
            <a:r>
              <a:rPr lang="pl-PL" b="1" dirty="0" err="1" smtClean="0">
                <a:solidFill>
                  <a:srgbClr val="00B050"/>
                </a:solidFill>
              </a:rPr>
              <a:t>keV</a:t>
            </a:r>
            <a:endParaRPr lang="pl-PL" b="1" dirty="0" smtClean="0">
              <a:solidFill>
                <a:srgbClr val="00B050"/>
              </a:solidFill>
            </a:endParaRPr>
          </a:p>
          <a:p>
            <a:pPr algn="ctr"/>
            <a:r>
              <a:rPr lang="pl-PL" b="1" dirty="0" smtClean="0">
                <a:solidFill>
                  <a:srgbClr val="00B0F0"/>
                </a:solidFill>
              </a:rPr>
              <a:t>25 – 50 </a:t>
            </a:r>
            <a:r>
              <a:rPr lang="pl-PL" b="1" dirty="0" err="1" smtClean="0">
                <a:solidFill>
                  <a:srgbClr val="00B0F0"/>
                </a:solidFill>
              </a:rPr>
              <a:t>keV</a:t>
            </a:r>
            <a:endParaRPr lang="pl-PL" b="1" dirty="0">
              <a:solidFill>
                <a:srgbClr val="00B0F0"/>
              </a:solidFill>
            </a:endParaRPr>
          </a:p>
        </p:txBody>
      </p:sp>
      <p:cxnSp>
        <p:nvCxnSpPr>
          <p:cNvPr id="7" name="Łącznik prostoliniowy 6"/>
          <p:cNvCxnSpPr/>
          <p:nvPr/>
        </p:nvCxnSpPr>
        <p:spPr>
          <a:xfrm>
            <a:off x="8400608" y="2643979"/>
            <a:ext cx="2880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Łącznik prostoliniowy 9"/>
          <p:cNvCxnSpPr/>
          <p:nvPr/>
        </p:nvCxnSpPr>
        <p:spPr>
          <a:xfrm>
            <a:off x="8400608" y="2362639"/>
            <a:ext cx="28803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pole tekstowe 11"/>
          <p:cNvSpPr txBox="1"/>
          <p:nvPr/>
        </p:nvSpPr>
        <p:spPr>
          <a:xfrm>
            <a:off x="107504" y="6093296"/>
            <a:ext cx="3454792" cy="369332"/>
          </a:xfrm>
          <a:prstGeom prst="rect">
            <a:avLst/>
          </a:prstGeom>
          <a:noFill/>
        </p:spPr>
        <p:txBody>
          <a:bodyPr wrap="none" rtlCol="0">
            <a:spAutoFit/>
          </a:bodyPr>
          <a:lstStyle/>
          <a:p>
            <a:r>
              <a:rPr lang="pl-PL" b="1" dirty="0" smtClean="0">
                <a:latin typeface="Arial" panose="020B0604020202020204" pitchFamily="34" charset="0"/>
                <a:cs typeface="Arial" panose="020B0604020202020204" pitchFamily="34" charset="0"/>
              </a:rPr>
              <a:t>19 </a:t>
            </a:r>
            <a:r>
              <a:rPr lang="pl-PL" b="1" dirty="0" err="1" smtClean="0">
                <a:latin typeface="Arial" panose="020B0604020202020204" pitchFamily="34" charset="0"/>
                <a:cs typeface="Arial" panose="020B0604020202020204" pitchFamily="34" charset="0"/>
              </a:rPr>
              <a:t>time</a:t>
            </a:r>
            <a:r>
              <a:rPr lang="pl-PL" b="1" dirty="0" smtClean="0">
                <a:latin typeface="Arial" panose="020B0604020202020204" pitchFamily="34" charset="0"/>
                <a:cs typeface="Arial" panose="020B0604020202020204" pitchFamily="34" charset="0"/>
              </a:rPr>
              <a:t> </a:t>
            </a:r>
            <a:r>
              <a:rPr lang="pl-PL" b="1" dirty="0" err="1" smtClean="0">
                <a:latin typeface="Arial" panose="020B0604020202020204" pitchFamily="34" charset="0"/>
                <a:cs typeface="Arial" panose="020B0604020202020204" pitchFamily="34" charset="0"/>
              </a:rPr>
              <a:t>intervals</a:t>
            </a:r>
            <a:r>
              <a:rPr lang="pl-PL" b="1"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selected</a:t>
            </a:r>
            <a:r>
              <a:rPr lang="pl-PL" dirty="0" smtClean="0">
                <a:latin typeface="Arial" panose="020B0604020202020204" pitchFamily="34" charset="0"/>
                <a:cs typeface="Arial" panose="020B0604020202020204" pitchFamily="34" charset="0"/>
              </a:rPr>
              <a:t> (a-s)</a:t>
            </a:r>
            <a:endParaRPr lang="pl-PL" dirty="0">
              <a:latin typeface="Arial" panose="020B0604020202020204" pitchFamily="34" charset="0"/>
              <a:cs typeface="Arial" panose="020B0604020202020204" pitchFamily="34" charset="0"/>
            </a:endParaRPr>
          </a:p>
        </p:txBody>
      </p:sp>
      <p:sp>
        <p:nvSpPr>
          <p:cNvPr id="13" name="Strzałka w dół 12"/>
          <p:cNvSpPr/>
          <p:nvPr/>
        </p:nvSpPr>
        <p:spPr>
          <a:xfrm>
            <a:off x="2218407" y="1340506"/>
            <a:ext cx="182236"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548" y="1333211"/>
            <a:ext cx="2444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026" y="1327299"/>
            <a:ext cx="2444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trzałka w prawo 1"/>
          <p:cNvSpPr/>
          <p:nvPr/>
        </p:nvSpPr>
        <p:spPr>
          <a:xfrm>
            <a:off x="3593592" y="606700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p:cNvSpPr txBox="1"/>
          <p:nvPr/>
        </p:nvSpPr>
        <p:spPr>
          <a:xfrm>
            <a:off x="4532077" y="6021288"/>
            <a:ext cx="4608512" cy="707886"/>
          </a:xfrm>
          <a:prstGeom prst="rect">
            <a:avLst/>
          </a:prstGeom>
          <a:noFill/>
        </p:spPr>
        <p:txBody>
          <a:bodyPr wrap="square" rtlCol="0">
            <a:spAutoFit/>
          </a:bodyPr>
          <a:lstStyle/>
          <a:p>
            <a:r>
              <a:rPr lang="pl-PL" sz="2000" dirty="0">
                <a:latin typeface="Arial" panose="020B0604020202020204" pitchFamily="34" charset="0"/>
                <a:cs typeface="Arial" panose="020B0604020202020204" pitchFamily="34" charset="0"/>
              </a:rPr>
              <a:t>S</a:t>
            </a:r>
            <a:r>
              <a:rPr lang="pl-PL" sz="2000" dirty="0" smtClean="0">
                <a:latin typeface="Arial" panose="020B0604020202020204" pitchFamily="34" charset="0"/>
                <a:cs typeface="Arial" panose="020B0604020202020204" pitchFamily="34" charset="0"/>
              </a:rPr>
              <a:t>ample spectra for: rise (</a:t>
            </a:r>
            <a:r>
              <a:rPr lang="pl-PL" sz="2000" b="1" dirty="0" smtClean="0">
                <a:latin typeface="Arial" panose="020B0604020202020204" pitchFamily="34" charset="0"/>
                <a:cs typeface="Arial" panose="020B0604020202020204" pitchFamily="34" charset="0"/>
              </a:rPr>
              <a:t>e</a:t>
            </a:r>
            <a:r>
              <a:rPr lang="pl-PL" sz="2000" dirty="0" smtClean="0">
                <a:latin typeface="Arial" panose="020B0604020202020204" pitchFamily="34" charset="0"/>
                <a:cs typeface="Arial" panose="020B0604020202020204" pitchFamily="34" charset="0"/>
              </a:rPr>
              <a:t>), maximum (</a:t>
            </a:r>
            <a:r>
              <a:rPr lang="pl-PL" sz="2000" b="1" dirty="0" smtClean="0">
                <a:latin typeface="Arial" panose="020B0604020202020204" pitchFamily="34" charset="0"/>
                <a:cs typeface="Arial" panose="020B0604020202020204" pitchFamily="34" charset="0"/>
              </a:rPr>
              <a:t>g</a:t>
            </a:r>
            <a:r>
              <a:rPr lang="pl-PL" sz="2000" dirty="0" smtClean="0">
                <a:latin typeface="Arial" panose="020B0604020202020204" pitchFamily="34" charset="0"/>
                <a:cs typeface="Arial" panose="020B0604020202020204" pitchFamily="34" charset="0"/>
              </a:rPr>
              <a:t>) and decay (</a:t>
            </a:r>
            <a:r>
              <a:rPr lang="pl-PL" sz="2000" b="1" dirty="0" smtClean="0">
                <a:latin typeface="Arial" panose="020B0604020202020204" pitchFamily="34" charset="0"/>
                <a:cs typeface="Arial" panose="020B0604020202020204" pitchFamily="34" charset="0"/>
              </a:rPr>
              <a:t>n</a:t>
            </a:r>
            <a:r>
              <a:rPr lang="pl-PL" sz="2000" dirty="0" smtClean="0">
                <a:latin typeface="Arial" panose="020B0604020202020204" pitchFamily="34" charset="0"/>
                <a:cs typeface="Arial" panose="020B0604020202020204" pitchFamily="34" charset="0"/>
              </a:rPr>
              <a:t>) phases</a:t>
            </a:r>
            <a:endParaRPr lang="pl-P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7207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9144000" cy="850106"/>
          </a:xfrm>
        </p:spPr>
        <p:txBody>
          <a:bodyPr>
            <a:noAutofit/>
          </a:bodyPr>
          <a:lstStyle/>
          <a:p>
            <a:r>
              <a:rPr lang="pl-PL" sz="3200" b="1" dirty="0" err="1" smtClean="0">
                <a:latin typeface="Arial" panose="020B0604020202020204" pitchFamily="34" charset="0"/>
                <a:cs typeface="Arial" panose="020B0604020202020204" pitchFamily="34" charset="0"/>
              </a:rPr>
              <a:t>Spectral</a:t>
            </a:r>
            <a:r>
              <a:rPr lang="pl-PL" sz="3200" b="1" dirty="0" smtClean="0">
                <a:latin typeface="Arial" panose="020B0604020202020204" pitchFamily="34" charset="0"/>
                <a:cs typeface="Arial" panose="020B0604020202020204" pitchFamily="34" charset="0"/>
              </a:rPr>
              <a:t> </a:t>
            </a:r>
            <a:r>
              <a:rPr lang="pl-PL" sz="3200" b="1" dirty="0" err="1" smtClean="0">
                <a:latin typeface="Arial" panose="020B0604020202020204" pitchFamily="34" charset="0"/>
                <a:cs typeface="Arial" panose="020B0604020202020204" pitchFamily="34" charset="0"/>
              </a:rPr>
              <a:t>differences</a:t>
            </a:r>
            <a:r>
              <a:rPr lang="pl-PL" sz="3200" b="1" dirty="0" smtClean="0">
                <a:latin typeface="Arial" panose="020B0604020202020204" pitchFamily="34" charset="0"/>
                <a:cs typeface="Arial" panose="020B0604020202020204" pitchFamily="34" charset="0"/>
              </a:rPr>
              <a:t>  SOL2002-11-14T22:26</a:t>
            </a:r>
            <a:endParaRPr lang="pl-PL" sz="3200" b="1"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832" y="1196753"/>
            <a:ext cx="7289630"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ole tekstowe 3"/>
          <p:cNvSpPr txBox="1"/>
          <p:nvPr/>
        </p:nvSpPr>
        <p:spPr>
          <a:xfrm>
            <a:off x="1691680" y="1400925"/>
            <a:ext cx="1740926" cy="307777"/>
          </a:xfrm>
          <a:prstGeom prst="rect">
            <a:avLst/>
          </a:prstGeom>
          <a:noFill/>
        </p:spPr>
        <p:txBody>
          <a:bodyPr wrap="none" rtlCol="0">
            <a:spAutoFit/>
          </a:bodyPr>
          <a:lstStyle/>
          <a:p>
            <a:r>
              <a:rPr lang="pl-PL" sz="1400" b="1" dirty="0" err="1" smtClean="0">
                <a:latin typeface="Arial" panose="020B0604020202020204" pitchFamily="34" charset="0"/>
                <a:cs typeface="Arial" panose="020B0604020202020204" pitchFamily="34" charset="0"/>
              </a:rPr>
              <a:t>Average</a:t>
            </a:r>
            <a:r>
              <a:rPr lang="pl-PL" sz="1400" b="1" dirty="0" smtClean="0">
                <a:latin typeface="Arial" panose="020B0604020202020204" pitchFamily="34" charset="0"/>
                <a:cs typeface="Arial" panose="020B0604020202020204" pitchFamily="34" charset="0"/>
              </a:rPr>
              <a:t> spectrum</a:t>
            </a:r>
            <a:endParaRPr lang="pl-PL" sz="1400" b="1" dirty="0">
              <a:latin typeface="Arial" panose="020B0604020202020204" pitchFamily="34" charset="0"/>
              <a:cs typeface="Arial" panose="020B0604020202020204" pitchFamily="34" charset="0"/>
            </a:endParaRPr>
          </a:p>
        </p:txBody>
      </p:sp>
      <p:sp>
        <p:nvSpPr>
          <p:cNvPr id="5" name="pole tekstowe 4"/>
          <p:cNvSpPr txBox="1"/>
          <p:nvPr/>
        </p:nvSpPr>
        <p:spPr>
          <a:xfrm>
            <a:off x="5076056" y="1412776"/>
            <a:ext cx="1128835" cy="307777"/>
          </a:xfrm>
          <a:prstGeom prst="rect">
            <a:avLst/>
          </a:prstGeom>
          <a:noFill/>
        </p:spPr>
        <p:txBody>
          <a:bodyPr wrap="none" rtlCol="0">
            <a:spAutoFit/>
          </a:bodyPr>
          <a:lstStyle/>
          <a:p>
            <a:r>
              <a:rPr lang="pl-PL" sz="1400" b="1" dirty="0" smtClean="0">
                <a:latin typeface="Arial" panose="020B0604020202020204" pitchFamily="34" charset="0"/>
                <a:cs typeface="Arial" panose="020B0604020202020204" pitchFamily="34" charset="0"/>
              </a:rPr>
              <a:t>Rise </a:t>
            </a:r>
            <a:r>
              <a:rPr lang="pl-PL" sz="1400" b="1" dirty="0" err="1" smtClean="0">
                <a:latin typeface="Arial" panose="020B0604020202020204" pitchFamily="34" charset="0"/>
                <a:cs typeface="Arial" panose="020B0604020202020204" pitchFamily="34" charset="0"/>
              </a:rPr>
              <a:t>phase</a:t>
            </a:r>
            <a:endParaRPr lang="pl-PL" sz="1400" b="1" dirty="0">
              <a:latin typeface="Arial" panose="020B0604020202020204" pitchFamily="34" charset="0"/>
              <a:cs typeface="Arial" panose="020B0604020202020204" pitchFamily="34" charset="0"/>
            </a:endParaRPr>
          </a:p>
        </p:txBody>
      </p:sp>
      <p:sp>
        <p:nvSpPr>
          <p:cNvPr id="6" name="pole tekstowe 5"/>
          <p:cNvSpPr txBox="1"/>
          <p:nvPr/>
        </p:nvSpPr>
        <p:spPr>
          <a:xfrm>
            <a:off x="1619672" y="3933057"/>
            <a:ext cx="1577676" cy="307777"/>
          </a:xfrm>
          <a:prstGeom prst="rect">
            <a:avLst/>
          </a:prstGeom>
          <a:noFill/>
        </p:spPr>
        <p:txBody>
          <a:bodyPr wrap="none" rtlCol="0">
            <a:spAutoFit/>
          </a:bodyPr>
          <a:lstStyle/>
          <a:p>
            <a:r>
              <a:rPr lang="pl-PL" sz="1400" b="1" dirty="0" smtClean="0">
                <a:latin typeface="Arial" panose="020B0604020202020204" pitchFamily="34" charset="0"/>
                <a:cs typeface="Arial" panose="020B0604020202020204" pitchFamily="34" charset="0"/>
              </a:rPr>
              <a:t>Maximum </a:t>
            </a:r>
            <a:r>
              <a:rPr lang="pl-PL" sz="1400" b="1" dirty="0" err="1" smtClean="0">
                <a:latin typeface="Arial" panose="020B0604020202020204" pitchFamily="34" charset="0"/>
                <a:cs typeface="Arial" panose="020B0604020202020204" pitchFamily="34" charset="0"/>
              </a:rPr>
              <a:t>phase</a:t>
            </a:r>
            <a:endParaRPr lang="pl-PL" sz="1400" b="1" dirty="0">
              <a:latin typeface="Arial" panose="020B0604020202020204" pitchFamily="34" charset="0"/>
              <a:cs typeface="Arial" panose="020B0604020202020204" pitchFamily="34" charset="0"/>
            </a:endParaRPr>
          </a:p>
        </p:txBody>
      </p:sp>
      <p:sp>
        <p:nvSpPr>
          <p:cNvPr id="7" name="pole tekstowe 6"/>
          <p:cNvSpPr txBox="1"/>
          <p:nvPr/>
        </p:nvSpPr>
        <p:spPr>
          <a:xfrm>
            <a:off x="5062815" y="3985319"/>
            <a:ext cx="1277914" cy="307777"/>
          </a:xfrm>
          <a:prstGeom prst="rect">
            <a:avLst/>
          </a:prstGeom>
          <a:noFill/>
        </p:spPr>
        <p:txBody>
          <a:bodyPr wrap="none" rtlCol="0">
            <a:spAutoFit/>
          </a:bodyPr>
          <a:lstStyle/>
          <a:p>
            <a:r>
              <a:rPr lang="pl-PL" sz="1400" b="1" dirty="0" err="1" smtClean="0">
                <a:latin typeface="Arial" panose="020B0604020202020204" pitchFamily="34" charset="0"/>
                <a:cs typeface="Arial" panose="020B0604020202020204" pitchFamily="34" charset="0"/>
              </a:rPr>
              <a:t>Decay</a:t>
            </a:r>
            <a:r>
              <a:rPr lang="pl-PL" sz="1400" b="1" dirty="0" smtClean="0">
                <a:latin typeface="Arial" panose="020B0604020202020204" pitchFamily="34" charset="0"/>
                <a:cs typeface="Arial" panose="020B0604020202020204" pitchFamily="34" charset="0"/>
              </a:rPr>
              <a:t> </a:t>
            </a:r>
            <a:r>
              <a:rPr lang="pl-PL" sz="1400" b="1" dirty="0" err="1" smtClean="0">
                <a:latin typeface="Arial" panose="020B0604020202020204" pitchFamily="34" charset="0"/>
                <a:cs typeface="Arial" panose="020B0604020202020204" pitchFamily="34" charset="0"/>
              </a:rPr>
              <a:t>phase</a:t>
            </a:r>
            <a:endParaRPr lang="pl-PL"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1886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939" y="1368561"/>
            <a:ext cx="6200775"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ytuł 3"/>
          <p:cNvSpPr>
            <a:spLocks noGrp="1"/>
          </p:cNvSpPr>
          <p:nvPr>
            <p:ph type="title"/>
          </p:nvPr>
        </p:nvSpPr>
        <p:spPr>
          <a:xfrm>
            <a:off x="0" y="274638"/>
            <a:ext cx="9144000" cy="922114"/>
          </a:xfrm>
        </p:spPr>
        <p:txBody>
          <a:bodyPr>
            <a:normAutofit/>
          </a:bodyPr>
          <a:lstStyle/>
          <a:p>
            <a:r>
              <a:rPr lang="pl-PL" sz="2800" b="1" dirty="0" smtClean="0">
                <a:latin typeface="Arial" panose="020B0604020202020204" pitchFamily="34" charset="0"/>
                <a:cs typeface="Arial" panose="020B0604020202020204" pitchFamily="34" charset="0"/>
              </a:rPr>
              <a:t>X-</a:t>
            </a:r>
            <a:r>
              <a:rPr lang="pl-PL" sz="2800" b="1" dirty="0" err="1" smtClean="0">
                <a:latin typeface="Arial" panose="020B0604020202020204" pitchFamily="34" charset="0"/>
                <a:cs typeface="Arial" panose="020B0604020202020204" pitchFamily="34" charset="0"/>
              </a:rPr>
              <a:t>ray</a:t>
            </a:r>
            <a:r>
              <a:rPr lang="pl-PL" sz="2800" b="1" dirty="0" smtClean="0">
                <a:latin typeface="Arial" panose="020B0604020202020204" pitchFamily="34" charset="0"/>
                <a:cs typeface="Arial" panose="020B0604020202020204" pitchFamily="34" charset="0"/>
              </a:rPr>
              <a:t> </a:t>
            </a:r>
            <a:r>
              <a:rPr lang="pl-PL" sz="2800" b="1" dirty="0" err="1" smtClean="0">
                <a:latin typeface="Arial" panose="020B0604020202020204" pitchFamily="34" charset="0"/>
                <a:cs typeface="Arial" panose="020B0604020202020204" pitchFamily="34" charset="0"/>
              </a:rPr>
              <a:t>fluxes</a:t>
            </a:r>
            <a:r>
              <a:rPr lang="pl-PL" sz="2800" b="1" dirty="0" smtClean="0">
                <a:latin typeface="Arial" panose="020B0604020202020204" pitchFamily="34" charset="0"/>
                <a:cs typeface="Arial" panose="020B0604020202020204" pitchFamily="34" charset="0"/>
              </a:rPr>
              <a:t> for </a:t>
            </a:r>
            <a:r>
              <a:rPr lang="pl-PL" sz="2800" b="1" dirty="0" err="1" smtClean="0">
                <a:latin typeface="Arial" panose="020B0604020202020204" pitchFamily="34" charset="0"/>
                <a:cs typeface="Arial" panose="020B0604020202020204" pitchFamily="34" charset="0"/>
              </a:rPr>
              <a:t>optically</a:t>
            </a:r>
            <a:r>
              <a:rPr lang="pl-PL" sz="2800" b="1" dirty="0" smtClean="0">
                <a:latin typeface="Arial" panose="020B0604020202020204" pitchFamily="34" charset="0"/>
                <a:cs typeface="Arial" panose="020B0604020202020204" pitchFamily="34" charset="0"/>
              </a:rPr>
              <a:t> </a:t>
            </a:r>
            <a:r>
              <a:rPr lang="pl-PL" sz="2800" b="1" dirty="0" err="1" smtClean="0">
                <a:latin typeface="Arial" panose="020B0604020202020204" pitchFamily="34" charset="0"/>
                <a:cs typeface="Arial" panose="020B0604020202020204" pitchFamily="34" charset="0"/>
              </a:rPr>
              <a:t>thin</a:t>
            </a:r>
            <a:r>
              <a:rPr lang="pl-PL" sz="2800" b="1" dirty="0" smtClean="0">
                <a:latin typeface="Arial" panose="020B0604020202020204" pitchFamily="34" charset="0"/>
                <a:cs typeface="Arial" panose="020B0604020202020204" pitchFamily="34" charset="0"/>
              </a:rPr>
              <a:t>, </a:t>
            </a:r>
            <a:r>
              <a:rPr lang="pl-PL" sz="2800" b="1" dirty="0" err="1" smtClean="0">
                <a:latin typeface="Arial" panose="020B0604020202020204" pitchFamily="34" charset="0"/>
                <a:cs typeface="Arial" panose="020B0604020202020204" pitchFamily="34" charset="0"/>
              </a:rPr>
              <a:t>multithermal</a:t>
            </a:r>
            <a:r>
              <a:rPr lang="pl-PL" sz="2800" b="1" dirty="0" smtClean="0">
                <a:latin typeface="Arial" panose="020B0604020202020204" pitchFamily="34" charset="0"/>
                <a:cs typeface="Arial" panose="020B0604020202020204" pitchFamily="34" charset="0"/>
              </a:rPr>
              <a:t> </a:t>
            </a:r>
            <a:r>
              <a:rPr lang="pl-PL" sz="2800" b="1" dirty="0" err="1" smtClean="0">
                <a:latin typeface="Arial" panose="020B0604020202020204" pitchFamily="34" charset="0"/>
                <a:cs typeface="Arial" panose="020B0604020202020204" pitchFamily="34" charset="0"/>
              </a:rPr>
              <a:t>plasma</a:t>
            </a:r>
            <a:endParaRPr lang="pl-PL" sz="2800" b="1" dirty="0">
              <a:latin typeface="Arial" panose="020B0604020202020204" pitchFamily="34" charset="0"/>
              <a:cs typeface="Arial" panose="020B0604020202020204" pitchFamily="34" charset="0"/>
            </a:endParaRPr>
          </a:p>
        </p:txBody>
      </p:sp>
      <p:sp>
        <p:nvSpPr>
          <p:cNvPr id="6" name="Prostokąt 5"/>
          <p:cNvSpPr/>
          <p:nvPr/>
        </p:nvSpPr>
        <p:spPr>
          <a:xfrm>
            <a:off x="539552" y="4797152"/>
            <a:ext cx="8496944" cy="1938992"/>
          </a:xfrm>
          <a:prstGeom prst="rect">
            <a:avLst/>
          </a:prstGeom>
        </p:spPr>
        <p:txBody>
          <a:bodyPr wrap="square">
            <a:spAutoFit/>
          </a:bodyPr>
          <a:lstStyle/>
          <a:p>
            <a:r>
              <a:rPr lang="pl-PL" sz="2000" dirty="0" smtClean="0"/>
              <a:t>DEM </a:t>
            </a:r>
            <a:r>
              <a:rPr lang="pl-PL" sz="2000" dirty="0" smtClean="0">
                <a:sym typeface="Wingdings" panose="05000000000000000000" pitchFamily="2" charset="2"/>
              </a:rPr>
              <a:t>  </a:t>
            </a:r>
            <a:r>
              <a:rPr lang="pl-PL" sz="2000" dirty="0" smtClean="0"/>
              <a:t>always positive, characterizes proportions  of</a:t>
            </a:r>
            <a:r>
              <a:rPr lang="pl-PL" sz="2000" dirty="0"/>
              <a:t> </a:t>
            </a:r>
            <a:r>
              <a:rPr lang="pl-PL" sz="2000" dirty="0" smtClean="0"/>
              <a:t>plasma at particular 	 	temperature </a:t>
            </a:r>
            <a:r>
              <a:rPr lang="pl-PL" sz="2000" dirty="0"/>
              <a:t> </a:t>
            </a:r>
            <a:r>
              <a:rPr lang="pl-PL" sz="2000" dirty="0" smtClean="0"/>
              <a:t>intervals dT</a:t>
            </a:r>
          </a:p>
          <a:p>
            <a:r>
              <a:rPr lang="pl-PL" sz="2000" i="1" dirty="0" smtClean="0"/>
              <a:t>F</a:t>
            </a:r>
            <a:r>
              <a:rPr lang="pl-PL" sz="2000" i="1" baseline="-25000" dirty="0" smtClean="0"/>
              <a:t>i</a:t>
            </a:r>
            <a:r>
              <a:rPr lang="pl-PL" sz="2000" dirty="0" smtClean="0"/>
              <a:t>    </a:t>
            </a:r>
            <a:r>
              <a:rPr lang="pl-PL" sz="2000" dirty="0" smtClean="0">
                <a:sym typeface="Wingdings" panose="05000000000000000000" pitchFamily="2" charset="2"/>
              </a:rPr>
              <a:t></a:t>
            </a:r>
            <a:r>
              <a:rPr lang="pl-PL" sz="2000" dirty="0" smtClean="0"/>
              <a:t> 	</a:t>
            </a:r>
            <a:r>
              <a:rPr lang="pl-PL" sz="2000" dirty="0" err="1" smtClean="0"/>
              <a:t>fluxes</a:t>
            </a:r>
            <a:r>
              <a:rPr lang="pl-PL" sz="2000" dirty="0" smtClean="0"/>
              <a:t> </a:t>
            </a:r>
            <a:r>
              <a:rPr lang="pl-PL" sz="2000" dirty="0" err="1" smtClean="0"/>
              <a:t>obtained</a:t>
            </a:r>
            <a:r>
              <a:rPr lang="pl-PL" sz="2000" dirty="0" smtClean="0"/>
              <a:t> from RESIK spectra in i=15 </a:t>
            </a:r>
            <a:r>
              <a:rPr lang="pl-PL" sz="2000" dirty="0" err="1" smtClean="0"/>
              <a:t>passbands</a:t>
            </a:r>
            <a:r>
              <a:rPr lang="pl-PL" sz="2000" dirty="0" smtClean="0"/>
              <a:t> (</a:t>
            </a:r>
            <a:r>
              <a:rPr lang="pl-PL" sz="2000" dirty="0" err="1" smtClean="0"/>
              <a:t>observations</a:t>
            </a:r>
            <a:r>
              <a:rPr lang="pl-PL" sz="2000" dirty="0" smtClean="0"/>
              <a:t>)</a:t>
            </a:r>
          </a:p>
          <a:p>
            <a:r>
              <a:rPr lang="pl-PL" sz="2000" i="1" dirty="0" smtClean="0"/>
              <a:t>f</a:t>
            </a:r>
            <a:r>
              <a:rPr lang="pl-PL" sz="2000" i="1" baseline="-25000" dirty="0" smtClean="0"/>
              <a:t>i</a:t>
            </a:r>
            <a:r>
              <a:rPr lang="pl-PL" sz="2000" i="1" dirty="0" smtClean="0"/>
              <a:t>(T)</a:t>
            </a:r>
            <a:r>
              <a:rPr lang="pl-PL" sz="2000" dirty="0" smtClean="0"/>
              <a:t> </a:t>
            </a:r>
            <a:r>
              <a:rPr lang="pl-PL" sz="2000" dirty="0" smtClean="0">
                <a:sym typeface="Wingdings" panose="05000000000000000000" pitchFamily="2" charset="2"/>
              </a:rPr>
              <a:t></a:t>
            </a:r>
            <a:r>
              <a:rPr lang="pl-PL" sz="2000" dirty="0" smtClean="0"/>
              <a:t> 	</a:t>
            </a:r>
            <a:r>
              <a:rPr lang="pl-PL" sz="2000" dirty="0" err="1" smtClean="0"/>
              <a:t>theoretical</a:t>
            </a:r>
            <a:r>
              <a:rPr lang="pl-PL" sz="2000" dirty="0" smtClean="0"/>
              <a:t> </a:t>
            </a:r>
            <a:r>
              <a:rPr lang="pl-PL" sz="2000" dirty="0" err="1" smtClean="0"/>
              <a:t>emission</a:t>
            </a:r>
            <a:r>
              <a:rPr lang="pl-PL" sz="2000" dirty="0" smtClean="0"/>
              <a:t> </a:t>
            </a:r>
            <a:r>
              <a:rPr lang="pl-PL" sz="2000" dirty="0" err="1" smtClean="0"/>
              <a:t>functions</a:t>
            </a:r>
            <a:r>
              <a:rPr lang="pl-PL" sz="2000" dirty="0" smtClean="0"/>
              <a:t> for </a:t>
            </a:r>
            <a:r>
              <a:rPr lang="pl-PL" sz="2000" dirty="0" err="1" smtClean="0"/>
              <a:t>each</a:t>
            </a:r>
            <a:r>
              <a:rPr lang="pl-PL" sz="2000" dirty="0" smtClean="0"/>
              <a:t> </a:t>
            </a:r>
            <a:r>
              <a:rPr lang="pl-PL" sz="2000" dirty="0" err="1" smtClean="0"/>
              <a:t>spectral</a:t>
            </a:r>
            <a:r>
              <a:rPr lang="pl-PL" sz="2000" dirty="0" smtClean="0"/>
              <a:t> band,</a:t>
            </a:r>
          </a:p>
          <a:p>
            <a:r>
              <a:rPr lang="pl-PL" sz="2000" dirty="0" smtClean="0"/>
              <a:t>            	</a:t>
            </a:r>
            <a:r>
              <a:rPr lang="pl-PL" sz="2000" dirty="0" err="1" smtClean="0"/>
              <a:t>calculated</a:t>
            </a:r>
            <a:r>
              <a:rPr lang="pl-PL" sz="2000" dirty="0" smtClean="0"/>
              <a:t> from CHIANTI 7.0  for unit </a:t>
            </a:r>
            <a:r>
              <a:rPr lang="pl-PL" sz="2000" dirty="0" err="1" smtClean="0"/>
              <a:t>elemental</a:t>
            </a:r>
            <a:r>
              <a:rPr lang="pl-PL" sz="2000" dirty="0" smtClean="0"/>
              <a:t> </a:t>
            </a:r>
            <a:r>
              <a:rPr lang="pl-PL" sz="2000" dirty="0" err="1" smtClean="0"/>
              <a:t>abundance</a:t>
            </a:r>
            <a:r>
              <a:rPr lang="pl-PL" sz="2000" dirty="0"/>
              <a:t> </a:t>
            </a:r>
            <a:r>
              <a:rPr lang="pl-PL" sz="2000" i="1" dirty="0" err="1"/>
              <a:t>A</a:t>
            </a:r>
            <a:r>
              <a:rPr lang="pl-PL" sz="2000" i="1" baseline="-25000" dirty="0" err="1"/>
              <a:t>i</a:t>
            </a:r>
            <a:endParaRPr lang="pl-PL" sz="2000" i="1" baseline="-25000" dirty="0" smtClean="0"/>
          </a:p>
          <a:p>
            <a:r>
              <a:rPr lang="pl-PL" sz="2000" i="1" dirty="0" err="1" smtClean="0"/>
              <a:t>A</a:t>
            </a:r>
            <a:r>
              <a:rPr lang="pl-PL" sz="2000" i="1" baseline="-25000" dirty="0" err="1" smtClean="0"/>
              <a:t>i</a:t>
            </a:r>
            <a:r>
              <a:rPr lang="pl-PL" sz="2000" dirty="0" smtClean="0"/>
              <a:t>     </a:t>
            </a:r>
            <a:r>
              <a:rPr lang="pl-PL" sz="2000" dirty="0" smtClean="0">
                <a:sym typeface="Wingdings" panose="05000000000000000000" pitchFamily="2" charset="2"/>
              </a:rPr>
              <a:t></a:t>
            </a:r>
            <a:r>
              <a:rPr lang="pl-PL" sz="2000" dirty="0" smtClean="0"/>
              <a:t> 	</a:t>
            </a:r>
            <a:r>
              <a:rPr lang="pl-PL" sz="2000" dirty="0" err="1" smtClean="0"/>
              <a:t>elemental</a:t>
            </a:r>
            <a:r>
              <a:rPr lang="pl-PL" sz="2000" dirty="0" smtClean="0"/>
              <a:t> </a:t>
            </a:r>
            <a:r>
              <a:rPr lang="pl-PL" sz="2000" dirty="0" err="1" smtClean="0"/>
              <a:t>abundance</a:t>
            </a:r>
            <a:r>
              <a:rPr lang="pl-PL" sz="2000" dirty="0" smtClean="0"/>
              <a:t> </a:t>
            </a:r>
            <a:r>
              <a:rPr lang="pl-PL" sz="2000" dirty="0" err="1" smtClean="0"/>
              <a:t>taken</a:t>
            </a:r>
            <a:r>
              <a:rPr lang="pl-PL" sz="2000" dirty="0" smtClean="0"/>
              <a:t> as </a:t>
            </a:r>
            <a:r>
              <a:rPr lang="pl-PL" sz="2000" dirty="0" err="1" smtClean="0"/>
              <a:t>constant</a:t>
            </a:r>
            <a:endParaRPr lang="pl-PL" sz="2000" dirty="0"/>
          </a:p>
        </p:txBody>
      </p:sp>
      <p:sp>
        <p:nvSpPr>
          <p:cNvPr id="2" name="Elipsa 1"/>
          <p:cNvSpPr/>
          <p:nvPr/>
        </p:nvSpPr>
        <p:spPr>
          <a:xfrm>
            <a:off x="5292080" y="1844824"/>
            <a:ext cx="1224136" cy="792088"/>
          </a:xfrm>
          <a:prstGeom prst="ellipse">
            <a:avLst/>
          </a:prstGeom>
          <a:solidFill>
            <a:srgbClr val="92D050">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301" y="2924944"/>
            <a:ext cx="5734050"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1840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9143" y="44624"/>
            <a:ext cx="9143567" cy="648072"/>
          </a:xfrm>
        </p:spPr>
        <p:txBody>
          <a:bodyPr>
            <a:noAutofit/>
          </a:bodyPr>
          <a:lstStyle/>
          <a:p>
            <a:r>
              <a:rPr lang="en-US" sz="2800" b="1" dirty="0" smtClean="0">
                <a:latin typeface="Arial" panose="020B0604020202020204" pitchFamily="34" charset="0"/>
                <a:cs typeface="Arial" panose="020B0604020202020204" pitchFamily="34" charset="0"/>
              </a:rPr>
              <a:t>DEM</a:t>
            </a:r>
            <a:r>
              <a:rPr lang="pl-PL" sz="2800" b="1" dirty="0" smtClean="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 dependence </a:t>
            </a:r>
            <a:r>
              <a:rPr lang="pl-PL" sz="2800" b="1" dirty="0" smtClean="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on</a:t>
            </a:r>
            <a:r>
              <a:rPr lang="pl-PL" sz="2800" b="1" dirty="0" smtClean="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 the </a:t>
            </a:r>
            <a:r>
              <a:rPr lang="pl-PL" sz="2800" b="1" dirty="0" smtClean="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abundance</a:t>
            </a:r>
            <a:endParaRPr lang="pl-PL" sz="2800" b="1" dirty="0">
              <a:latin typeface="Arial" panose="020B0604020202020204" pitchFamily="34" charset="0"/>
              <a:cs typeface="Arial" panose="020B0604020202020204" pitchFamily="34" charset="0"/>
            </a:endParaRPr>
          </a:p>
        </p:txBody>
      </p:sp>
      <p:grpSp>
        <p:nvGrpSpPr>
          <p:cNvPr id="7" name="Grupa 6"/>
          <p:cNvGrpSpPr/>
          <p:nvPr/>
        </p:nvGrpSpPr>
        <p:grpSpPr>
          <a:xfrm>
            <a:off x="683568" y="620688"/>
            <a:ext cx="7272807" cy="3024336"/>
            <a:chOff x="611560" y="1052736"/>
            <a:chExt cx="7416824" cy="2736304"/>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052736"/>
              <a:ext cx="3684612"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1412" y="1167431"/>
              <a:ext cx="3576972" cy="2621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rostokąt 2"/>
            <p:cNvSpPr/>
            <p:nvPr/>
          </p:nvSpPr>
          <p:spPr>
            <a:xfrm>
              <a:off x="2555776" y="1621804"/>
              <a:ext cx="1255248" cy="317665"/>
            </a:xfrm>
            <a:prstGeom prst="rect">
              <a:avLst/>
            </a:prstGeom>
          </p:spPr>
          <p:txBody>
            <a:bodyPr wrap="none">
              <a:spAutoFit/>
            </a:bodyPr>
            <a:lstStyle/>
            <a:p>
              <a:r>
                <a:rPr lang="pl-PL" b="1" dirty="0" err="1" smtClean="0">
                  <a:solidFill>
                    <a:srgbClr val="00B050"/>
                  </a:solidFill>
                </a:rPr>
                <a:t>Photospheric</a:t>
              </a:r>
              <a:endParaRPr lang="pl-PL" b="1" dirty="0">
                <a:solidFill>
                  <a:srgbClr val="00B050"/>
                </a:solidFill>
              </a:endParaRPr>
            </a:p>
          </p:txBody>
        </p:sp>
        <p:sp>
          <p:nvSpPr>
            <p:cNvPr id="4" name="Prostokąt 3"/>
            <p:cNvSpPr/>
            <p:nvPr/>
          </p:nvSpPr>
          <p:spPr>
            <a:xfrm>
              <a:off x="6876256" y="1613745"/>
              <a:ext cx="804652" cy="317665"/>
            </a:xfrm>
            <a:prstGeom prst="rect">
              <a:avLst/>
            </a:prstGeom>
          </p:spPr>
          <p:txBody>
            <a:bodyPr wrap="none">
              <a:spAutoFit/>
            </a:bodyPr>
            <a:lstStyle/>
            <a:p>
              <a:r>
                <a:rPr lang="pl-PL" b="1" dirty="0" err="1" smtClean="0">
                  <a:solidFill>
                    <a:srgbClr val="C00000"/>
                  </a:solidFill>
                </a:rPr>
                <a:t>Coronal</a:t>
              </a:r>
              <a:endParaRPr lang="pl-PL" b="1" dirty="0">
                <a:solidFill>
                  <a:srgbClr val="C00000"/>
                </a:solidFill>
              </a:endParaRPr>
            </a:p>
          </p:txBody>
        </p:sp>
      </p:grpSp>
      <p:sp>
        <p:nvSpPr>
          <p:cNvPr id="6" name="Prostokąt 5"/>
          <p:cNvSpPr/>
          <p:nvPr/>
        </p:nvSpPr>
        <p:spPr>
          <a:xfrm>
            <a:off x="35496" y="3568198"/>
            <a:ext cx="9073008" cy="2769989"/>
          </a:xfrm>
          <a:prstGeom prst="rect">
            <a:avLst/>
          </a:prstGeom>
        </p:spPr>
        <p:txBody>
          <a:bodyPr wrap="square">
            <a:spAutoFit/>
          </a:bodyPr>
          <a:lstStyle/>
          <a:p>
            <a:r>
              <a:rPr lang="en-US" sz="1600" dirty="0" smtClean="0">
                <a:latin typeface="Arial" panose="020B0604020202020204" pitchFamily="34" charset="0"/>
                <a:cs typeface="Arial" panose="020B0604020202020204" pitchFamily="34" charset="0"/>
              </a:rPr>
              <a:t>From the absolute RESIK spectra we have selected </a:t>
            </a:r>
            <a:r>
              <a:rPr lang="en-US" sz="1600" b="1" dirty="0" smtClean="0">
                <a:latin typeface="Arial" panose="020B0604020202020204" pitchFamily="34" charset="0"/>
                <a:cs typeface="Arial" panose="020B0604020202020204" pitchFamily="34" charset="0"/>
              </a:rPr>
              <a:t>15 narrow bands </a:t>
            </a:r>
            <a:r>
              <a:rPr lang="en-US" sz="1600" dirty="0" smtClean="0">
                <a:latin typeface="Arial" panose="020B0604020202020204" pitchFamily="34" charset="0"/>
                <a:cs typeface="Arial" panose="020B0604020202020204" pitchFamily="34" charset="0"/>
              </a:rPr>
              <a:t>containing the most intense lines and continuum. They constituted the input set for the differential emission measure (DEM) calculations. The </a:t>
            </a:r>
            <a:r>
              <a:rPr lang="en-US" sz="1600" dirty="0" err="1" smtClean="0">
                <a:latin typeface="Arial" panose="020B0604020202020204" pitchFamily="34" charset="0"/>
                <a:cs typeface="Arial" panose="020B0604020202020204" pitchFamily="34" charset="0"/>
              </a:rPr>
              <a:t>Withbroe-Sylwester</a:t>
            </a:r>
            <a:r>
              <a:rPr lang="en-US" sz="1600" dirty="0" smtClean="0">
                <a:latin typeface="Arial" panose="020B0604020202020204" pitchFamily="34" charset="0"/>
                <a:cs typeface="Arial" panose="020B0604020202020204" pitchFamily="34" charset="0"/>
              </a:rPr>
              <a:t> iterative algorithm corresponding to the maximum likelihood procedure (Solar Phys., 67, 1980) has been used. </a:t>
            </a:r>
          </a:p>
          <a:p>
            <a:r>
              <a:rPr lang="en-US" sz="1600" dirty="0" smtClean="0">
                <a:latin typeface="Arial" panose="020B0604020202020204" pitchFamily="34" charset="0"/>
                <a:cs typeface="Arial" panose="020B0604020202020204" pitchFamily="34" charset="0"/>
              </a:rPr>
              <a:t>The </a:t>
            </a:r>
            <a:r>
              <a:rPr lang="en-US" sz="1600" b="1" dirty="0" smtClean="0">
                <a:latin typeface="Arial" panose="020B0604020202020204" pitchFamily="34" charset="0"/>
                <a:cs typeface="Arial" panose="020B0604020202020204" pitchFamily="34" charset="0"/>
              </a:rPr>
              <a:t>theoretical fluxes </a:t>
            </a:r>
            <a:r>
              <a:rPr lang="en-US" sz="1600" dirty="0" smtClean="0">
                <a:latin typeface="Arial" panose="020B0604020202020204" pitchFamily="34" charset="0"/>
                <a:cs typeface="Arial" panose="020B0604020202020204" pitchFamily="34" charset="0"/>
              </a:rPr>
              <a:t>have been calculated based on the CHIANTI 7.0 code with adopted </a:t>
            </a:r>
            <a:r>
              <a:rPr lang="en-US" sz="1600" b="1" dirty="0" err="1" smtClean="0">
                <a:solidFill>
                  <a:srgbClr val="00B050"/>
                </a:solidFill>
                <a:latin typeface="Arial" panose="020B0604020202020204" pitchFamily="34" charset="0"/>
                <a:cs typeface="Arial" panose="020B0604020202020204" pitchFamily="34" charset="0"/>
              </a:rPr>
              <a:t>photospheric</a:t>
            </a:r>
            <a:r>
              <a:rPr lang="pl-PL" sz="1600" dirty="0" smtClean="0">
                <a:solidFill>
                  <a:srgbClr val="00B050"/>
                </a:solidFill>
                <a:latin typeface="Arial" panose="020B0604020202020204" pitchFamily="34" charset="0"/>
                <a:cs typeface="Arial" panose="020B0604020202020204" pitchFamily="34" charset="0"/>
              </a:rPr>
              <a:t> </a:t>
            </a:r>
            <a:r>
              <a:rPr lang="pl-PL" sz="1600" dirty="0" smtClean="0">
                <a:latin typeface="Arial" panose="020B0604020202020204" pitchFamily="34" charset="0"/>
                <a:cs typeface="Arial" panose="020B0604020202020204" pitchFamily="34" charset="0"/>
              </a:rPr>
              <a:t>and </a:t>
            </a:r>
            <a:r>
              <a:rPr lang="en-US" sz="1600" dirty="0" smtClean="0">
                <a:latin typeface="Arial" panose="020B0604020202020204" pitchFamily="34" charset="0"/>
                <a:cs typeface="Arial" panose="020B0604020202020204" pitchFamily="34" charset="0"/>
              </a:rPr>
              <a:t> </a:t>
            </a:r>
            <a:r>
              <a:rPr lang="en-US" sz="1600" b="1" dirty="0" smtClean="0">
                <a:solidFill>
                  <a:srgbClr val="C00000"/>
                </a:solidFill>
                <a:latin typeface="Arial" panose="020B0604020202020204" pitchFamily="34" charset="0"/>
                <a:cs typeface="Arial" panose="020B0604020202020204" pitchFamily="34" charset="0"/>
              </a:rPr>
              <a:t>coronal</a:t>
            </a:r>
            <a:r>
              <a:rPr lang="en-US" sz="1600" dirty="0" smtClean="0">
                <a:latin typeface="Arial" panose="020B0604020202020204" pitchFamily="34" charset="0"/>
                <a:cs typeface="Arial" panose="020B0604020202020204" pitchFamily="34" charset="0"/>
              </a:rPr>
              <a:t>  plasma composition</a:t>
            </a:r>
            <a:r>
              <a:rPr lang="pl-PL" sz="1600" dirty="0" smtClean="0">
                <a:latin typeface="Arial" panose="020B0604020202020204" pitchFamily="34" charset="0"/>
                <a:cs typeface="Arial" panose="020B0604020202020204" pitchFamily="34" charset="0"/>
              </a:rPr>
              <a:t> </a:t>
            </a:r>
            <a:r>
              <a:rPr lang="pl-PL" sz="1600" dirty="0" err="1" smtClean="0">
                <a:latin typeface="Arial" panose="020B0604020202020204" pitchFamily="34" charset="0"/>
                <a:cs typeface="Arial" panose="020B0604020202020204" pitchFamily="34" charset="0"/>
              </a:rPr>
              <a:t>respectively</a:t>
            </a:r>
            <a:r>
              <a:rPr lang="pl-PL"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Bryans ionization equilibrium has been adopted (</a:t>
            </a:r>
            <a:r>
              <a:rPr lang="en-US" sz="1600" dirty="0" err="1" smtClean="0">
                <a:latin typeface="Arial" panose="020B0604020202020204" pitchFamily="34" charset="0"/>
                <a:cs typeface="Arial" panose="020B0604020202020204" pitchFamily="34" charset="0"/>
              </a:rPr>
              <a:t>ApJ</a:t>
            </a:r>
            <a:r>
              <a:rPr lang="en-US" sz="1600" dirty="0" smtClean="0">
                <a:latin typeface="Arial" panose="020B0604020202020204" pitchFamily="34" charset="0"/>
                <a:cs typeface="Arial" panose="020B0604020202020204" pitchFamily="34" charset="0"/>
              </a:rPr>
              <a:t>, 691, 2009). As </a:t>
            </a:r>
            <a:r>
              <a:rPr lang="en-US" sz="1600" dirty="0">
                <a:latin typeface="Arial" panose="020B0604020202020204" pitchFamily="34" charset="0"/>
                <a:cs typeface="Arial" panose="020B0604020202020204" pitchFamily="34" charset="0"/>
              </a:rPr>
              <a:t>the </a:t>
            </a:r>
            <a:r>
              <a:rPr lang="en-US" sz="1600" b="1" dirty="0">
                <a:latin typeface="Arial" panose="020B0604020202020204" pitchFamily="34" charset="0"/>
                <a:cs typeface="Arial" panose="020B0604020202020204" pitchFamily="34" charset="0"/>
              </a:rPr>
              <a:t>observed fluxes </a:t>
            </a:r>
            <a:r>
              <a:rPr lang="en-US" sz="1600" dirty="0">
                <a:latin typeface="Arial" panose="020B0604020202020204" pitchFamily="34" charset="0"/>
                <a:cs typeface="Arial" panose="020B0604020202020204" pitchFamily="34" charset="0"/>
              </a:rPr>
              <a:t>we have used the total fluxes integrated over the flare </a:t>
            </a:r>
            <a:r>
              <a:rPr lang="en-US" sz="1600" dirty="0" smtClean="0">
                <a:latin typeface="Arial" panose="020B0604020202020204" pitchFamily="34" charset="0"/>
                <a:cs typeface="Arial" panose="020B0604020202020204" pitchFamily="34" charset="0"/>
              </a:rPr>
              <a:t>duration</a:t>
            </a:r>
            <a:r>
              <a:rPr lang="pl-PL"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in </a:t>
            </a:r>
            <a:r>
              <a:rPr lang="en-US" sz="1600" b="1" dirty="0">
                <a:latin typeface="Arial" panose="020B0604020202020204" pitchFamily="34" charset="0"/>
                <a:cs typeface="Arial" panose="020B0604020202020204" pitchFamily="34" charset="0"/>
              </a:rPr>
              <a:t>15 selected spectral </a:t>
            </a:r>
            <a:r>
              <a:rPr lang="en-US" sz="1600" b="1" dirty="0" smtClean="0">
                <a:latin typeface="Arial" panose="020B0604020202020204" pitchFamily="34" charset="0"/>
                <a:cs typeface="Arial" panose="020B0604020202020204" pitchFamily="34" charset="0"/>
              </a:rPr>
              <a:t>bands</a:t>
            </a:r>
            <a:r>
              <a:rPr lang="pl-PL" sz="1600" dirty="0" smtClean="0">
                <a:latin typeface="Arial" panose="020B0604020202020204" pitchFamily="34" charset="0"/>
                <a:cs typeface="Arial" panose="020B0604020202020204" pitchFamily="34" charset="0"/>
              </a:rPr>
              <a:t>.</a:t>
            </a:r>
          </a:p>
          <a:p>
            <a:r>
              <a:rPr lang="en-US" sz="1600" dirty="0" smtClean="0">
                <a:latin typeface="Arial" panose="020B0604020202020204" pitchFamily="34" charset="0"/>
                <a:cs typeface="Arial" panose="020B0604020202020204" pitchFamily="34" charset="0"/>
              </a:rPr>
              <a:t>For DEM </a:t>
            </a:r>
            <a:r>
              <a:rPr lang="pl-PL" sz="1600" dirty="0" err="1" smtClean="0">
                <a:latin typeface="Arial" panose="020B0604020202020204" pitchFamily="34" charset="0"/>
                <a:cs typeface="Arial" panose="020B0604020202020204" pitchFamily="34" charset="0"/>
              </a:rPr>
              <a:t>determinations</a:t>
            </a:r>
            <a:r>
              <a:rPr lang="pl-PL"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the10 000 iterations have been performed</a:t>
            </a:r>
            <a:r>
              <a:rPr lang="pl-PL"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and the errors have been obtained from 100 Monte Carlo realizations of DEM calculations. </a:t>
            </a:r>
          </a:p>
          <a:p>
            <a:r>
              <a:rPr lang="en-US" sz="1400" dirty="0" smtClean="0">
                <a:latin typeface="Arial" panose="020B0604020202020204" pitchFamily="34" charset="0"/>
                <a:cs typeface="Arial" panose="020B0604020202020204" pitchFamily="34" charset="0"/>
              </a:rPr>
              <a:t> </a:t>
            </a:r>
          </a:p>
        </p:txBody>
      </p:sp>
      <p:sp>
        <p:nvSpPr>
          <p:cNvPr id="5" name="Strzałka w prawo 4"/>
          <p:cNvSpPr/>
          <p:nvPr/>
        </p:nvSpPr>
        <p:spPr>
          <a:xfrm>
            <a:off x="6084168" y="581193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p:cNvSpPr txBox="1"/>
          <p:nvPr/>
        </p:nvSpPr>
        <p:spPr>
          <a:xfrm>
            <a:off x="251520" y="6381328"/>
            <a:ext cx="8494633" cy="369332"/>
          </a:xfrm>
          <a:prstGeom prst="rect">
            <a:avLst/>
          </a:prstGeom>
          <a:noFill/>
        </p:spPr>
        <p:txBody>
          <a:bodyPr wrap="none" rtlCol="0">
            <a:spAutoFit/>
          </a:bodyPr>
          <a:lstStyle/>
          <a:p>
            <a:r>
              <a:rPr lang="pl-PL" b="1" dirty="0" smtClean="0">
                <a:latin typeface="Arial" panose="020B0604020202020204" pitchFamily="34" charset="0"/>
                <a:cs typeface="Arial" panose="020B0604020202020204" pitchFamily="34" charset="0"/>
              </a:rPr>
              <a:t>Completly different distribution of emitting plasma for different abundances</a:t>
            </a:r>
            <a:endParaRPr lang="pl-PL"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2357177"/>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2369</TotalTime>
  <Words>1517</Words>
  <Application>Microsoft Macintosh PowerPoint</Application>
  <PresentationFormat>Pokaz na ekranie (4:3)</PresentationFormat>
  <Paragraphs>84</Paragraphs>
  <Slides>18</Slides>
  <Notes>0</Notes>
  <HiddenSlides>0</HiddenSlides>
  <MMClips>0</MMClips>
  <ScaleCrop>false</ScaleCrop>
  <HeadingPairs>
    <vt:vector size="4" baseType="variant">
      <vt:variant>
        <vt:lpstr>Motyw</vt:lpstr>
      </vt:variant>
      <vt:variant>
        <vt:i4>1</vt:i4>
      </vt:variant>
      <vt:variant>
        <vt:lpstr>Tytuły slajdów</vt:lpstr>
      </vt:variant>
      <vt:variant>
        <vt:i4>18</vt:i4>
      </vt:variant>
    </vt:vector>
  </HeadingPairs>
  <TitlesOfParts>
    <vt:vector size="19" baseType="lpstr">
      <vt:lpstr>Motyw pakietu Office</vt:lpstr>
      <vt:lpstr>Determination of elemental abundances from X-ray spectra in the multitemperature approach</vt:lpstr>
      <vt:lpstr>ABSTRACT</vt:lpstr>
      <vt:lpstr>RESIK</vt:lpstr>
      <vt:lpstr>M1.0 flare: SOL2002-11-14T22:26</vt:lpstr>
      <vt:lpstr>Average RESIK spectrum for M1.0 flare</vt:lpstr>
      <vt:lpstr>Normalised  lightcurves</vt:lpstr>
      <vt:lpstr>Spectral differences  SOL2002-11-14T22:26</vt:lpstr>
      <vt:lpstr>X-ray fluxes for optically thin, multithermal plasma</vt:lpstr>
      <vt:lpstr>DEM  dependence  on  the  abundance</vt:lpstr>
      <vt:lpstr>AbuOpt  method</vt:lpstr>
      <vt:lpstr>AbuOpt  results (S, Si) for whole  flare  spectrum</vt:lpstr>
      <vt:lpstr>AbuOpt  results for individual time intervals</vt:lpstr>
      <vt:lpstr>AbuOpt  results </vt:lpstr>
      <vt:lpstr>Variations  of  DEM  distributions</vt:lpstr>
      <vt:lpstr>RHESSI  images: source  dimension</vt:lpstr>
      <vt:lpstr>Flare   thermodynamic</vt:lpstr>
      <vt:lpstr>Take  home  message</vt:lpstr>
      <vt:lpstr>Prezentacja programu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Determination of elemental abundances from X-ray spectra in the multitemperature approach</dc:title>
  <dc:creator>BS</dc:creator>
  <cp:lastModifiedBy>Anna Kępa</cp:lastModifiedBy>
  <cp:revision>245</cp:revision>
  <dcterms:created xsi:type="dcterms:W3CDTF">2014-03-03T09:06:47Z</dcterms:created>
  <dcterms:modified xsi:type="dcterms:W3CDTF">2014-03-19T08:47:05Z</dcterms:modified>
</cp:coreProperties>
</file>