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1" r:id="rId4"/>
    <p:sldId id="260" r:id="rId5"/>
    <p:sldId id="258" r:id="rId6"/>
    <p:sldId id="283" r:id="rId7"/>
    <p:sldId id="263" r:id="rId8"/>
    <p:sldId id="271" r:id="rId9"/>
    <p:sldId id="277" r:id="rId10"/>
    <p:sldId id="262" r:id="rId11"/>
    <p:sldId id="276" r:id="rId12"/>
    <p:sldId id="273" r:id="rId13"/>
    <p:sldId id="269" r:id="rId14"/>
    <p:sldId id="275" r:id="rId15"/>
    <p:sldId id="281" r:id="rId16"/>
    <p:sldId id="282" r:id="rId17"/>
    <p:sldId id="280" r:id="rId18"/>
    <p:sldId id="265" r:id="rId19"/>
    <p:sldId id="274" r:id="rId20"/>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9FCD"/>
    <a:srgbClr val="0A0AB6"/>
    <a:srgbClr val="A6A6A6"/>
    <a:srgbClr val="385D8A"/>
    <a:srgbClr val="E6AF00"/>
    <a:srgbClr val="92D050"/>
    <a:srgbClr val="E46C0A"/>
    <a:srgbClr val="FFFF00"/>
    <a:srgbClr val="FFFF99"/>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49" autoAdjust="0"/>
    <p:restoredTop sz="91457" autoAdjust="0"/>
  </p:normalViewPr>
  <p:slideViewPr>
    <p:cSldViewPr>
      <p:cViewPr>
        <p:scale>
          <a:sx n="80" d="100"/>
          <a:sy n="80" d="100"/>
        </p:scale>
        <p:origin x="-1848" y="-2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59931A08-9FFC-4752-AEAF-93E66B4E590C}" type="datetimeFigureOut">
              <a:rPr lang="pl-PL" smtClean="0"/>
              <a:t>03.04.2014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CF801CE-F029-4F66-B638-3B156C06A598}" type="slidenum">
              <a:rPr lang="pl-PL" smtClean="0"/>
              <a:t>‹nr›</a:t>
            </a:fld>
            <a:endParaRPr lang="pl-PL"/>
          </a:p>
        </p:txBody>
      </p:sp>
    </p:spTree>
    <p:extLst>
      <p:ext uri="{BB962C8B-B14F-4D97-AF65-F5344CB8AC3E}">
        <p14:creationId xmlns:p14="http://schemas.microsoft.com/office/powerpoint/2010/main" val="4172091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9931A08-9FFC-4752-AEAF-93E66B4E590C}" type="datetimeFigureOut">
              <a:rPr lang="pl-PL" smtClean="0"/>
              <a:t>03.04.2014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CF801CE-F029-4F66-B638-3B156C06A598}" type="slidenum">
              <a:rPr lang="pl-PL" smtClean="0"/>
              <a:t>‹nr›</a:t>
            </a:fld>
            <a:endParaRPr lang="pl-PL"/>
          </a:p>
        </p:txBody>
      </p:sp>
    </p:spTree>
    <p:extLst>
      <p:ext uri="{BB962C8B-B14F-4D97-AF65-F5344CB8AC3E}">
        <p14:creationId xmlns:p14="http://schemas.microsoft.com/office/powerpoint/2010/main" val="3826117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9931A08-9FFC-4752-AEAF-93E66B4E590C}" type="datetimeFigureOut">
              <a:rPr lang="pl-PL" smtClean="0"/>
              <a:t>03.04.2014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CF801CE-F029-4F66-B638-3B156C06A598}" type="slidenum">
              <a:rPr lang="pl-PL" smtClean="0"/>
              <a:t>‹nr›</a:t>
            </a:fld>
            <a:endParaRPr lang="pl-PL"/>
          </a:p>
        </p:txBody>
      </p:sp>
    </p:spTree>
    <p:extLst>
      <p:ext uri="{BB962C8B-B14F-4D97-AF65-F5344CB8AC3E}">
        <p14:creationId xmlns:p14="http://schemas.microsoft.com/office/powerpoint/2010/main" val="2518558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9931A08-9FFC-4752-AEAF-93E66B4E590C}" type="datetimeFigureOut">
              <a:rPr lang="pl-PL" smtClean="0"/>
              <a:t>03.04.2014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CF801CE-F029-4F66-B638-3B156C06A598}" type="slidenum">
              <a:rPr lang="pl-PL" smtClean="0"/>
              <a:t>‹nr›</a:t>
            </a:fld>
            <a:endParaRPr lang="pl-PL"/>
          </a:p>
        </p:txBody>
      </p:sp>
    </p:spTree>
    <p:extLst>
      <p:ext uri="{BB962C8B-B14F-4D97-AF65-F5344CB8AC3E}">
        <p14:creationId xmlns:p14="http://schemas.microsoft.com/office/powerpoint/2010/main" val="1371979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59931A08-9FFC-4752-AEAF-93E66B4E590C}" type="datetimeFigureOut">
              <a:rPr lang="pl-PL" smtClean="0"/>
              <a:t>03.04.2014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CF801CE-F029-4F66-B638-3B156C06A598}" type="slidenum">
              <a:rPr lang="pl-PL" smtClean="0"/>
              <a:t>‹nr›</a:t>
            </a:fld>
            <a:endParaRPr lang="pl-PL"/>
          </a:p>
        </p:txBody>
      </p:sp>
    </p:spTree>
    <p:extLst>
      <p:ext uri="{BB962C8B-B14F-4D97-AF65-F5344CB8AC3E}">
        <p14:creationId xmlns:p14="http://schemas.microsoft.com/office/powerpoint/2010/main" val="1968281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59931A08-9FFC-4752-AEAF-93E66B4E590C}" type="datetimeFigureOut">
              <a:rPr lang="pl-PL" smtClean="0"/>
              <a:t>03.04.2014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CF801CE-F029-4F66-B638-3B156C06A598}" type="slidenum">
              <a:rPr lang="pl-PL" smtClean="0"/>
              <a:t>‹nr›</a:t>
            </a:fld>
            <a:endParaRPr lang="pl-PL"/>
          </a:p>
        </p:txBody>
      </p:sp>
    </p:spTree>
    <p:extLst>
      <p:ext uri="{BB962C8B-B14F-4D97-AF65-F5344CB8AC3E}">
        <p14:creationId xmlns:p14="http://schemas.microsoft.com/office/powerpoint/2010/main" val="1734855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59931A08-9FFC-4752-AEAF-93E66B4E590C}" type="datetimeFigureOut">
              <a:rPr lang="pl-PL" smtClean="0"/>
              <a:t>03.04.2014</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CF801CE-F029-4F66-B638-3B156C06A598}" type="slidenum">
              <a:rPr lang="pl-PL" smtClean="0"/>
              <a:t>‹nr›</a:t>
            </a:fld>
            <a:endParaRPr lang="pl-PL"/>
          </a:p>
        </p:txBody>
      </p:sp>
    </p:spTree>
    <p:extLst>
      <p:ext uri="{BB962C8B-B14F-4D97-AF65-F5344CB8AC3E}">
        <p14:creationId xmlns:p14="http://schemas.microsoft.com/office/powerpoint/2010/main" val="861876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59931A08-9FFC-4752-AEAF-93E66B4E590C}" type="datetimeFigureOut">
              <a:rPr lang="pl-PL" smtClean="0"/>
              <a:t>03.04.2014</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CF801CE-F029-4F66-B638-3B156C06A598}" type="slidenum">
              <a:rPr lang="pl-PL" smtClean="0"/>
              <a:t>‹nr›</a:t>
            </a:fld>
            <a:endParaRPr lang="pl-PL"/>
          </a:p>
        </p:txBody>
      </p:sp>
    </p:spTree>
    <p:extLst>
      <p:ext uri="{BB962C8B-B14F-4D97-AF65-F5344CB8AC3E}">
        <p14:creationId xmlns:p14="http://schemas.microsoft.com/office/powerpoint/2010/main" val="2317799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59931A08-9FFC-4752-AEAF-93E66B4E590C}" type="datetimeFigureOut">
              <a:rPr lang="pl-PL" smtClean="0"/>
              <a:t>03.04.2014</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CF801CE-F029-4F66-B638-3B156C06A598}" type="slidenum">
              <a:rPr lang="pl-PL" smtClean="0"/>
              <a:t>‹nr›</a:t>
            </a:fld>
            <a:endParaRPr lang="pl-PL"/>
          </a:p>
        </p:txBody>
      </p:sp>
    </p:spTree>
    <p:extLst>
      <p:ext uri="{BB962C8B-B14F-4D97-AF65-F5344CB8AC3E}">
        <p14:creationId xmlns:p14="http://schemas.microsoft.com/office/powerpoint/2010/main" val="849137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59931A08-9FFC-4752-AEAF-93E66B4E590C}" type="datetimeFigureOut">
              <a:rPr lang="pl-PL" smtClean="0"/>
              <a:t>03.04.2014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CF801CE-F029-4F66-B638-3B156C06A598}" type="slidenum">
              <a:rPr lang="pl-PL" smtClean="0"/>
              <a:t>‹nr›</a:t>
            </a:fld>
            <a:endParaRPr lang="pl-PL"/>
          </a:p>
        </p:txBody>
      </p:sp>
    </p:spTree>
    <p:extLst>
      <p:ext uri="{BB962C8B-B14F-4D97-AF65-F5344CB8AC3E}">
        <p14:creationId xmlns:p14="http://schemas.microsoft.com/office/powerpoint/2010/main" val="3904445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59931A08-9FFC-4752-AEAF-93E66B4E590C}" type="datetimeFigureOut">
              <a:rPr lang="pl-PL" smtClean="0"/>
              <a:t>03.04.2014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CF801CE-F029-4F66-B638-3B156C06A598}" type="slidenum">
              <a:rPr lang="pl-PL" smtClean="0"/>
              <a:t>‹nr›</a:t>
            </a:fld>
            <a:endParaRPr lang="pl-PL"/>
          </a:p>
        </p:txBody>
      </p:sp>
    </p:spTree>
    <p:extLst>
      <p:ext uri="{BB962C8B-B14F-4D97-AF65-F5344CB8AC3E}">
        <p14:creationId xmlns:p14="http://schemas.microsoft.com/office/powerpoint/2010/main" val="24550042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31A08-9FFC-4752-AEAF-93E66B4E590C}" type="datetimeFigureOut">
              <a:rPr lang="pl-PL" smtClean="0"/>
              <a:t>03.04.2014</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F801CE-F029-4F66-B638-3B156C06A598}" type="slidenum">
              <a:rPr lang="pl-PL" smtClean="0"/>
              <a:t>‹nr›</a:t>
            </a:fld>
            <a:endParaRPr lang="pl-PL"/>
          </a:p>
        </p:txBody>
      </p:sp>
    </p:spTree>
    <p:extLst>
      <p:ext uri="{BB962C8B-B14F-4D97-AF65-F5344CB8AC3E}">
        <p14:creationId xmlns:p14="http://schemas.microsoft.com/office/powerpoint/2010/main" val="2359306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gi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6.xml"/><Relationship Id="rId2"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hyperlink" Target="http://www.cbk.pan.wroc.pl/experiments/resik/RESIK_Level2/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3568" y="1340768"/>
            <a:ext cx="7772400" cy="1470025"/>
          </a:xfrm>
        </p:spPr>
        <p:txBody>
          <a:bodyPr>
            <a:noAutofit/>
          </a:bodyPr>
          <a:lstStyle/>
          <a:p>
            <a:r>
              <a:rPr lang="en-US" dirty="0">
                <a:latin typeface="Arial" panose="020B0604020202020204" pitchFamily="34" charset="0"/>
                <a:cs typeface="Arial" panose="020B0604020202020204" pitchFamily="34" charset="0"/>
              </a:rPr>
              <a:t>Evolutionary pattern of </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DEM </a:t>
            </a:r>
            <a:r>
              <a:rPr lang="en-US" dirty="0">
                <a:latin typeface="Arial" panose="020B0604020202020204" pitchFamily="34" charset="0"/>
                <a:cs typeface="Arial" panose="020B0604020202020204" pitchFamily="34" charset="0"/>
              </a:rPr>
              <a:t>variations in </a:t>
            </a:r>
            <a:r>
              <a:rPr lang="en-US" dirty="0" smtClean="0">
                <a:latin typeface="Arial" panose="020B0604020202020204" pitchFamily="34" charset="0"/>
                <a:cs typeface="Arial" panose="020B0604020202020204" pitchFamily="34" charset="0"/>
              </a:rPr>
              <a:t>flare(s)</a:t>
            </a:r>
            <a:endParaRPr lang="pl-PL" dirty="0">
              <a:latin typeface="Arial" panose="020B0604020202020204" pitchFamily="34" charset="0"/>
              <a:cs typeface="Arial" panose="020B0604020202020204" pitchFamily="34" charset="0"/>
            </a:endParaRPr>
          </a:p>
        </p:txBody>
      </p:sp>
      <p:sp>
        <p:nvSpPr>
          <p:cNvPr id="3" name="Podtytuł 2"/>
          <p:cNvSpPr>
            <a:spLocks noGrp="1"/>
          </p:cNvSpPr>
          <p:nvPr>
            <p:ph type="subTitle" idx="1"/>
          </p:nvPr>
        </p:nvSpPr>
        <p:spPr>
          <a:xfrm>
            <a:off x="1331640" y="3573016"/>
            <a:ext cx="7056784" cy="2592288"/>
          </a:xfrm>
        </p:spPr>
        <p:txBody>
          <a:bodyPr>
            <a:normAutofit fontScale="70000" lnSpcReduction="20000"/>
          </a:bodyPr>
          <a:lstStyle/>
          <a:p>
            <a:r>
              <a:rPr lang="en-GB" sz="4000" dirty="0" smtClean="0">
                <a:latin typeface="Arial" panose="020B0604020202020204" pitchFamily="34" charset="0"/>
                <a:cs typeface="Arial" panose="020B0604020202020204" pitchFamily="34" charset="0"/>
              </a:rPr>
              <a:t> </a:t>
            </a:r>
            <a:r>
              <a:rPr lang="en-GB" sz="3600" dirty="0" smtClean="0">
                <a:solidFill>
                  <a:schemeClr val="tx1">
                    <a:lumMod val="65000"/>
                    <a:lumOff val="35000"/>
                  </a:schemeClr>
                </a:solidFill>
                <a:latin typeface="Arial" panose="020B0604020202020204" pitchFamily="34" charset="0"/>
                <a:cs typeface="Arial" panose="020B0604020202020204" pitchFamily="34" charset="0"/>
              </a:rPr>
              <a:t>B. Sylwester, J. Sylwester, A. </a:t>
            </a:r>
            <a:r>
              <a:rPr lang="en-GB" sz="3600" dirty="0" err="1" smtClean="0">
                <a:solidFill>
                  <a:schemeClr val="tx1">
                    <a:lumMod val="65000"/>
                    <a:lumOff val="35000"/>
                  </a:schemeClr>
                </a:solidFill>
                <a:latin typeface="Arial" panose="020B0604020202020204" pitchFamily="34" charset="0"/>
                <a:cs typeface="Arial" panose="020B0604020202020204" pitchFamily="34" charset="0"/>
              </a:rPr>
              <a:t>Kępa</a:t>
            </a:r>
            <a:r>
              <a:rPr lang="en-GB" sz="3600" dirty="0" smtClean="0">
                <a:solidFill>
                  <a:schemeClr val="tx1">
                    <a:lumMod val="65000"/>
                    <a:lumOff val="35000"/>
                  </a:schemeClr>
                </a:solidFill>
                <a:latin typeface="Arial" panose="020B0604020202020204" pitchFamily="34" charset="0"/>
                <a:cs typeface="Arial" panose="020B0604020202020204" pitchFamily="34" charset="0"/>
              </a:rPr>
              <a:t>, T. </a:t>
            </a:r>
            <a:r>
              <a:rPr lang="en-GB" sz="3600" smtClean="0">
                <a:solidFill>
                  <a:schemeClr val="tx1">
                    <a:lumMod val="65000"/>
                    <a:lumOff val="35000"/>
                  </a:schemeClr>
                </a:solidFill>
                <a:latin typeface="Arial" panose="020B0604020202020204" pitchFamily="34" charset="0"/>
                <a:cs typeface="Arial" panose="020B0604020202020204" pitchFamily="34" charset="0"/>
              </a:rPr>
              <a:t>Mrozek</a:t>
            </a:r>
            <a:endParaRPr lang="en-GB" sz="3600" smtClean="0">
              <a:solidFill>
                <a:schemeClr val="tx1">
                  <a:lumMod val="65000"/>
                  <a:lumOff val="35000"/>
                </a:schemeClr>
              </a:solidFill>
              <a:latin typeface="Arial" panose="020B0604020202020204" pitchFamily="34" charset="0"/>
              <a:cs typeface="Arial" panose="020B0604020202020204" pitchFamily="34" charset="0"/>
            </a:endParaRPr>
          </a:p>
          <a:p>
            <a:r>
              <a:rPr lang="en-GB" sz="2600" dirty="0" smtClean="0">
                <a:latin typeface="Arial" panose="020B0604020202020204" pitchFamily="34" charset="0"/>
                <a:cs typeface="Arial" panose="020B0604020202020204" pitchFamily="34" charset="0"/>
              </a:rPr>
              <a:t> </a:t>
            </a:r>
            <a:r>
              <a:rPr lang="en-GB" sz="2600" i="1" dirty="0" smtClean="0">
                <a:latin typeface="Arial" panose="020B0604020202020204" pitchFamily="34" charset="0"/>
                <a:cs typeface="Arial" panose="020B0604020202020204" pitchFamily="34" charset="0"/>
              </a:rPr>
              <a:t>Space Research Centre, PAS, </a:t>
            </a:r>
            <a:r>
              <a:rPr lang="en-GB" sz="2600" i="1" dirty="0" err="1" smtClean="0">
                <a:latin typeface="Arial" panose="020B0604020202020204" pitchFamily="34" charset="0"/>
                <a:cs typeface="Arial" panose="020B0604020202020204" pitchFamily="34" charset="0"/>
              </a:rPr>
              <a:t>Wrocław</a:t>
            </a:r>
            <a:r>
              <a:rPr lang="en-GB" sz="2600" i="1" dirty="0" smtClean="0">
                <a:latin typeface="Arial" panose="020B0604020202020204" pitchFamily="34" charset="0"/>
                <a:cs typeface="Arial" panose="020B0604020202020204" pitchFamily="34" charset="0"/>
              </a:rPr>
              <a:t>, Poland</a:t>
            </a:r>
          </a:p>
          <a:p>
            <a:r>
              <a:rPr lang="en-GB" sz="3600" dirty="0" smtClean="0">
                <a:solidFill>
                  <a:schemeClr val="tx1">
                    <a:lumMod val="65000"/>
                    <a:lumOff val="35000"/>
                  </a:schemeClr>
                </a:solidFill>
                <a:latin typeface="Arial" panose="020B0604020202020204" pitchFamily="34" charset="0"/>
                <a:cs typeface="Arial" panose="020B0604020202020204" pitchFamily="34" charset="0"/>
              </a:rPr>
              <a:t>K.J.H. Phillips</a:t>
            </a:r>
          </a:p>
          <a:p>
            <a:r>
              <a:rPr lang="en-GB" sz="2600" i="1" dirty="0" smtClean="0">
                <a:latin typeface="Arial" panose="020B0604020202020204" pitchFamily="34" charset="0"/>
                <a:cs typeface="Arial" panose="020B0604020202020204" pitchFamily="34" charset="0"/>
              </a:rPr>
              <a:t>Natural History Museum, London, UK</a:t>
            </a:r>
          </a:p>
          <a:p>
            <a:r>
              <a:rPr lang="en-GB" sz="5100" dirty="0" smtClean="0">
                <a:latin typeface="Arial" panose="020B0604020202020204" pitchFamily="34" charset="0"/>
                <a:cs typeface="Arial" panose="020B0604020202020204" pitchFamily="34" charset="0"/>
              </a:rPr>
              <a:t> </a:t>
            </a:r>
            <a:r>
              <a:rPr lang="en-GB" sz="3600" dirty="0" smtClean="0">
                <a:solidFill>
                  <a:schemeClr val="tx1">
                    <a:lumMod val="65000"/>
                    <a:lumOff val="35000"/>
                  </a:schemeClr>
                </a:solidFill>
                <a:latin typeface="Arial" panose="020B0604020202020204" pitchFamily="34" charset="0"/>
                <a:cs typeface="Arial" panose="020B0604020202020204" pitchFamily="34" charset="0"/>
              </a:rPr>
              <a:t>V.D. </a:t>
            </a:r>
            <a:r>
              <a:rPr lang="en-GB" sz="3600" dirty="0" err="1" smtClean="0">
                <a:solidFill>
                  <a:schemeClr val="tx1">
                    <a:lumMod val="65000"/>
                    <a:lumOff val="35000"/>
                  </a:schemeClr>
                </a:solidFill>
                <a:latin typeface="Arial" panose="020B0604020202020204" pitchFamily="34" charset="0"/>
                <a:cs typeface="Arial" panose="020B0604020202020204" pitchFamily="34" charset="0"/>
              </a:rPr>
              <a:t>Kuznetsov</a:t>
            </a:r>
            <a:endParaRPr lang="en-GB" sz="3600" dirty="0" smtClean="0">
              <a:solidFill>
                <a:schemeClr val="tx1">
                  <a:lumMod val="65000"/>
                  <a:lumOff val="35000"/>
                </a:schemeClr>
              </a:solidFill>
              <a:latin typeface="Arial" panose="020B0604020202020204" pitchFamily="34" charset="0"/>
              <a:cs typeface="Arial" panose="020B0604020202020204" pitchFamily="34" charset="0"/>
            </a:endParaRPr>
          </a:p>
          <a:p>
            <a:r>
              <a:rPr lang="en-GB" sz="2600" i="1" dirty="0" smtClean="0">
                <a:latin typeface="Arial" panose="020B0604020202020204" pitchFamily="34" charset="0"/>
                <a:cs typeface="Arial" panose="020B0604020202020204" pitchFamily="34" charset="0"/>
              </a:rPr>
              <a:t>IZMIRAN, Moscow, Russia</a:t>
            </a:r>
          </a:p>
          <a:p>
            <a:endParaRPr lang="en-GB" sz="2600" dirty="0" smtClean="0">
              <a:latin typeface="Arial" panose="020B0604020202020204" pitchFamily="34" charset="0"/>
              <a:cs typeface="Arial" panose="020B0604020202020204" pitchFamily="34" charset="0"/>
            </a:endParaRPr>
          </a:p>
          <a:p>
            <a:endParaRPr lang="en-GB" sz="2600" dirty="0" smtClean="0">
              <a:latin typeface="Arial" panose="020B0604020202020204" pitchFamily="34" charset="0"/>
              <a:cs typeface="Arial" panose="020B0604020202020204" pitchFamily="34" charset="0"/>
            </a:endParaRPr>
          </a:p>
          <a:p>
            <a:endParaRPr lang="en-GB" dirty="0" smtClean="0"/>
          </a:p>
          <a:p>
            <a:endParaRPr lang="en-GB" dirty="0"/>
          </a:p>
        </p:txBody>
      </p:sp>
      <p:sp>
        <p:nvSpPr>
          <p:cNvPr id="4" name="PoleTekstowe 3"/>
          <p:cNvSpPr txBox="1"/>
          <p:nvPr/>
        </p:nvSpPr>
        <p:spPr>
          <a:xfrm>
            <a:off x="2411760" y="6237312"/>
            <a:ext cx="5651156" cy="369332"/>
          </a:xfrm>
          <a:prstGeom prst="rect">
            <a:avLst/>
          </a:prstGeom>
          <a:noFill/>
        </p:spPr>
        <p:txBody>
          <a:bodyPr wrap="none" rtlCol="0">
            <a:spAutoFit/>
          </a:bodyPr>
          <a:lstStyle/>
          <a:p>
            <a:r>
              <a:rPr lang="en-GB" dirty="0" err="1" smtClean="0"/>
              <a:t>ApJ</a:t>
            </a:r>
            <a:r>
              <a:rPr lang="en-GB" dirty="0" smtClean="0"/>
              <a:t> submitted,  </a:t>
            </a:r>
            <a:r>
              <a:rPr lang="en-GB" dirty="0"/>
              <a:t>i</a:t>
            </a:r>
            <a:r>
              <a:rPr lang="en-GB" dirty="0" smtClean="0"/>
              <a:t>s </a:t>
            </a:r>
            <a:r>
              <a:rPr lang="en-GB" dirty="0" smtClean="0">
                <a:solidFill>
                  <a:srgbClr val="0A0AB6"/>
                </a:solidFill>
              </a:rPr>
              <a:t>after the first iteration with the Referee</a:t>
            </a:r>
            <a:endParaRPr lang="en-GB" dirty="0">
              <a:solidFill>
                <a:srgbClr val="0A0AB6"/>
              </a:solidFill>
            </a:endParaRPr>
          </a:p>
        </p:txBody>
      </p:sp>
      <p:pic>
        <p:nvPicPr>
          <p:cNvPr id="5" name="Picture 2"/>
          <p:cNvPicPr>
            <a:picLocks noChangeAspect="1" noChangeArrowheads="1"/>
          </p:cNvPicPr>
          <p:nvPr/>
        </p:nvPicPr>
        <p:blipFill>
          <a:blip r:embed="rId2" cstate="print"/>
          <a:srcRect/>
          <a:stretch>
            <a:fillRect/>
          </a:stretch>
        </p:blipFill>
        <p:spPr bwMode="auto">
          <a:xfrm>
            <a:off x="7622712" y="138166"/>
            <a:ext cx="1292688" cy="870157"/>
          </a:xfrm>
          <a:prstGeom prst="rect">
            <a:avLst/>
          </a:prstGeom>
          <a:noFill/>
          <a:ln w="9525">
            <a:noFill/>
            <a:miter lim="800000"/>
            <a:headEnd/>
            <a:tailEnd/>
          </a:ln>
          <a:effectLst/>
        </p:spPr>
      </p:pic>
      <p:pic>
        <p:nvPicPr>
          <p:cNvPr id="6" name="Picture 4" descr="C:\Documents and Settings\PP\Pulpit\poster_cospar_pp\eHeroes-logo.png"/>
          <p:cNvPicPr>
            <a:picLocks noChangeAspect="1" noChangeArrowheads="1"/>
          </p:cNvPicPr>
          <p:nvPr/>
        </p:nvPicPr>
        <p:blipFill>
          <a:blip r:embed="rId3" cstate="print"/>
          <a:srcRect/>
          <a:stretch>
            <a:fillRect/>
          </a:stretch>
        </p:blipFill>
        <p:spPr bwMode="auto">
          <a:xfrm>
            <a:off x="6936912" y="138165"/>
            <a:ext cx="619103" cy="870157"/>
          </a:xfrm>
          <a:prstGeom prst="rect">
            <a:avLst/>
          </a:prstGeom>
          <a:noFill/>
        </p:spPr>
      </p:pic>
      <p:pic>
        <p:nvPicPr>
          <p:cNvPr id="7" name="Picture 3" descr="C:\Documents and Settings\PP\Pulpit\Charkow\Logo_01.gif"/>
          <p:cNvPicPr>
            <a:picLocks noChangeAspect="1" noChangeArrowheads="1"/>
          </p:cNvPicPr>
          <p:nvPr/>
        </p:nvPicPr>
        <p:blipFill>
          <a:blip r:embed="rId4" cstate="print"/>
          <a:srcRect/>
          <a:stretch>
            <a:fillRect/>
          </a:stretch>
        </p:blipFill>
        <p:spPr bwMode="auto">
          <a:xfrm>
            <a:off x="76200" y="76200"/>
            <a:ext cx="2057400" cy="1247123"/>
          </a:xfrm>
          <a:prstGeom prst="rect">
            <a:avLst/>
          </a:prstGeom>
          <a:noFill/>
        </p:spPr>
      </p:pic>
      <p:sp>
        <p:nvSpPr>
          <p:cNvPr id="9" name="PoleTekstowe 8"/>
          <p:cNvSpPr txBox="1"/>
          <p:nvPr/>
        </p:nvSpPr>
        <p:spPr>
          <a:xfrm>
            <a:off x="5981333" y="692696"/>
            <a:ext cx="966931" cy="369332"/>
          </a:xfrm>
          <a:prstGeom prst="rect">
            <a:avLst/>
          </a:prstGeom>
          <a:noFill/>
        </p:spPr>
        <p:txBody>
          <a:bodyPr wrap="none" rtlCol="0">
            <a:spAutoFit/>
          </a:bodyPr>
          <a:lstStyle/>
          <a:p>
            <a:r>
              <a:rPr lang="en-GB" dirty="0" err="1" smtClean="0"/>
              <a:t>eHeroes</a:t>
            </a:r>
            <a:endParaRPr lang="en-GB" dirty="0"/>
          </a:p>
        </p:txBody>
      </p:sp>
    </p:spTree>
    <p:extLst>
      <p:ext uri="{BB962C8B-B14F-4D97-AF65-F5344CB8AC3E}">
        <p14:creationId xmlns:p14="http://schemas.microsoft.com/office/powerpoint/2010/main" val="35571203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20673" y="116632"/>
            <a:ext cx="9108504" cy="850106"/>
          </a:xfrm>
        </p:spPr>
        <p:txBody>
          <a:bodyPr>
            <a:normAutofit/>
          </a:bodyPr>
          <a:lstStyle/>
          <a:p>
            <a:r>
              <a:rPr lang="pl-PL" sz="3000" b="1" dirty="0" err="1" smtClean="0">
                <a:latin typeface="Arial" panose="020B0604020202020204" pitchFamily="34" charset="0"/>
                <a:cs typeface="Arial" panose="020B0604020202020204" pitchFamily="34" charset="0"/>
              </a:rPr>
              <a:t>AbuOpt</a:t>
            </a:r>
            <a:r>
              <a:rPr lang="pl-PL" sz="3000" b="1" dirty="0" smtClean="0">
                <a:latin typeface="Arial" panose="020B0604020202020204" pitchFamily="34" charset="0"/>
                <a:cs typeface="Arial" panose="020B0604020202020204" pitchFamily="34" charset="0"/>
              </a:rPr>
              <a:t>  </a:t>
            </a:r>
            <a:r>
              <a:rPr lang="pl-PL" sz="3000" b="1" dirty="0" err="1" smtClean="0">
                <a:latin typeface="Arial" panose="020B0604020202020204" pitchFamily="34" charset="0"/>
                <a:cs typeface="Arial" panose="020B0604020202020204" pitchFamily="34" charset="0"/>
              </a:rPr>
              <a:t>results</a:t>
            </a:r>
            <a:r>
              <a:rPr lang="pl-PL" sz="3000" b="1" dirty="0" smtClean="0">
                <a:latin typeface="Arial" panose="020B0604020202020204" pitchFamily="34" charset="0"/>
                <a:cs typeface="Arial" panose="020B0604020202020204" pitchFamily="34" charset="0"/>
              </a:rPr>
              <a:t> </a:t>
            </a:r>
            <a:r>
              <a:rPr lang="pl-PL" sz="3000" b="1" dirty="0">
                <a:latin typeface="Arial" panose="020B0604020202020204" pitchFamily="34" charset="0"/>
                <a:cs typeface="Arial" panose="020B0604020202020204" pitchFamily="34" charset="0"/>
              </a:rPr>
              <a:t>(S, Si</a:t>
            </a:r>
            <a:r>
              <a:rPr lang="pl-PL" sz="3000" b="1" dirty="0" smtClean="0">
                <a:latin typeface="Arial" panose="020B0604020202020204" pitchFamily="34" charset="0"/>
                <a:cs typeface="Arial" panose="020B0604020202020204" pitchFamily="34" charset="0"/>
              </a:rPr>
              <a:t>) „</a:t>
            </a:r>
            <a:r>
              <a:rPr lang="pl-PL" sz="3000" b="1" dirty="0" err="1" smtClean="0">
                <a:latin typeface="Arial" panose="020B0604020202020204" pitchFamily="34" charset="0"/>
                <a:cs typeface="Arial" panose="020B0604020202020204" pitchFamily="34" charset="0"/>
              </a:rPr>
              <a:t>flare</a:t>
            </a:r>
            <a:r>
              <a:rPr lang="pl-PL" sz="3000" b="1" dirty="0" smtClean="0">
                <a:latin typeface="Arial" panose="020B0604020202020204" pitchFamily="34" charset="0"/>
                <a:cs typeface="Arial" panose="020B0604020202020204" pitchFamily="34" charset="0"/>
              </a:rPr>
              <a:t> </a:t>
            </a:r>
            <a:r>
              <a:rPr lang="pl-PL" sz="3000" b="1" dirty="0" err="1" smtClean="0">
                <a:latin typeface="Arial" panose="020B0604020202020204" pitchFamily="34" charset="0"/>
                <a:cs typeface="Arial" panose="020B0604020202020204" pitchFamily="34" charset="0"/>
              </a:rPr>
              <a:t>averaged</a:t>
            </a:r>
            <a:r>
              <a:rPr lang="pl-PL" sz="3000" b="1" dirty="0" smtClean="0">
                <a:latin typeface="Arial" panose="020B0604020202020204" pitchFamily="34" charset="0"/>
                <a:cs typeface="Arial" panose="020B0604020202020204" pitchFamily="34" charset="0"/>
              </a:rPr>
              <a:t>”</a:t>
            </a:r>
            <a:endParaRPr lang="pl-PL" sz="3000" b="1"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908720"/>
            <a:ext cx="6552728" cy="3791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ole tekstowe 1"/>
          <p:cNvSpPr txBox="1"/>
          <p:nvPr/>
        </p:nvSpPr>
        <p:spPr>
          <a:xfrm>
            <a:off x="130292" y="4797152"/>
            <a:ext cx="8856984" cy="2246769"/>
          </a:xfrm>
          <a:prstGeom prst="rect">
            <a:avLst/>
          </a:prstGeom>
          <a:noFill/>
        </p:spPr>
        <p:txBody>
          <a:bodyPr wrap="square" rtlCol="0">
            <a:spAutoFit/>
          </a:bodyPr>
          <a:lstStyle/>
          <a:p>
            <a:pPr algn="ctr"/>
            <a:r>
              <a:rPr lang="en-GB" sz="2000" dirty="0" smtClean="0">
                <a:latin typeface="Arial" panose="020B0604020202020204" pitchFamily="34" charset="0"/>
                <a:cs typeface="Arial" panose="020B0604020202020204" pitchFamily="34" charset="0"/>
              </a:rPr>
              <a:t>We interpret the results of the exercise that the abundance corresponding to the minimum  χ</a:t>
            </a:r>
            <a:r>
              <a:rPr lang="en-GB" sz="2000" baseline="30000" dirty="0" smtClean="0">
                <a:latin typeface="Arial" panose="020B0604020202020204" pitchFamily="34" charset="0"/>
                <a:cs typeface="Arial" panose="020B0604020202020204" pitchFamily="34" charset="0"/>
              </a:rPr>
              <a:t>2</a:t>
            </a:r>
            <a:r>
              <a:rPr lang="en-GB" sz="2000" dirty="0" smtClean="0">
                <a:latin typeface="Arial" panose="020B0604020202020204" pitchFamily="34" charset="0"/>
                <a:cs typeface="Arial" panose="020B0604020202020204" pitchFamily="34" charset="0"/>
              </a:rPr>
              <a:t> is the optimum one for an element in question. </a:t>
            </a:r>
          </a:p>
          <a:p>
            <a:pPr algn="ctr"/>
            <a:r>
              <a:rPr lang="en-GB" sz="2000" dirty="0" smtClean="0">
                <a:solidFill>
                  <a:srgbClr val="C00000"/>
                </a:solidFill>
                <a:latin typeface="Arial" panose="020B0604020202020204" pitchFamily="34" charset="0"/>
                <a:cs typeface="Arial" panose="020B0604020202020204" pitchFamily="34" charset="0"/>
              </a:rPr>
              <a:t>Dashed </a:t>
            </a:r>
            <a:r>
              <a:rPr lang="en-GB" sz="2000" dirty="0" smtClean="0">
                <a:solidFill>
                  <a:srgbClr val="FF0000"/>
                </a:solidFill>
                <a:latin typeface="Arial" panose="020B0604020202020204" pitchFamily="34" charset="0"/>
                <a:cs typeface="Arial" panose="020B0604020202020204" pitchFamily="34" charset="0"/>
              </a:rPr>
              <a:t>red line  </a:t>
            </a:r>
            <a:r>
              <a:rPr lang="en-GB" sz="2000" dirty="0" smtClean="0">
                <a:latin typeface="Arial" panose="020B0604020202020204" pitchFamily="34" charset="0"/>
                <a:cs typeface="Arial" panose="020B0604020202020204" pitchFamily="34" charset="0"/>
              </a:rPr>
              <a:t>denotes the </a:t>
            </a:r>
            <a:r>
              <a:rPr lang="en-GB" sz="2000" dirty="0" err="1" smtClean="0">
                <a:solidFill>
                  <a:srgbClr val="C00000"/>
                </a:solidFill>
                <a:latin typeface="Arial" panose="020B0604020202020204" pitchFamily="34" charset="0"/>
                <a:cs typeface="Arial" panose="020B0604020202020204" pitchFamily="34" charset="0"/>
              </a:rPr>
              <a:t>photospheric</a:t>
            </a:r>
            <a:r>
              <a:rPr lang="en-GB" sz="2000" dirty="0" smtClean="0">
                <a:latin typeface="Arial" panose="020B0604020202020204" pitchFamily="34" charset="0"/>
                <a:cs typeface="Arial" panose="020B0604020202020204" pitchFamily="34" charset="0"/>
              </a:rPr>
              <a:t>  and </a:t>
            </a:r>
            <a:r>
              <a:rPr lang="en-GB" sz="2000" dirty="0" smtClean="0">
                <a:solidFill>
                  <a:srgbClr val="0A0AB6"/>
                </a:solidFill>
                <a:latin typeface="Arial" panose="020B0604020202020204" pitchFamily="34" charset="0"/>
                <a:cs typeface="Arial" panose="020B0604020202020204" pitchFamily="34" charset="0"/>
              </a:rPr>
              <a:t>dotted blue </a:t>
            </a:r>
            <a:r>
              <a:rPr lang="en-GB" sz="2000" dirty="0" smtClean="0">
                <a:latin typeface="Arial" panose="020B0604020202020204" pitchFamily="34" charset="0"/>
                <a:cs typeface="Arial" panose="020B0604020202020204" pitchFamily="34" charset="0"/>
              </a:rPr>
              <a:t>the </a:t>
            </a:r>
            <a:r>
              <a:rPr lang="en-GB" sz="2000" dirty="0" smtClean="0">
                <a:solidFill>
                  <a:srgbClr val="0A0AB6"/>
                </a:solidFill>
                <a:latin typeface="Arial" panose="020B0604020202020204" pitchFamily="34" charset="0"/>
                <a:cs typeface="Arial" panose="020B0604020202020204" pitchFamily="34" charset="0"/>
              </a:rPr>
              <a:t>coronal</a:t>
            </a:r>
            <a:r>
              <a:rPr lang="en-GB" sz="2000" dirty="0" smtClean="0">
                <a:latin typeface="Arial" panose="020B0604020202020204" pitchFamily="34" charset="0"/>
                <a:cs typeface="Arial" panose="020B0604020202020204" pitchFamily="34" charset="0"/>
              </a:rPr>
              <a:t> abundances respectively. </a:t>
            </a:r>
          </a:p>
          <a:p>
            <a:pPr algn="ctr"/>
            <a:r>
              <a:rPr lang="en-GB" sz="2000" dirty="0" smtClean="0">
                <a:latin typeface="Arial" panose="020B0604020202020204" pitchFamily="34" charset="0"/>
                <a:cs typeface="Arial" panose="020B0604020202020204" pitchFamily="34" charset="0"/>
              </a:rPr>
              <a:t>We repeated the exercise for all 19 selected individual time intervals covering all phases of the flare.</a:t>
            </a:r>
          </a:p>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372439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7503" y="116633"/>
            <a:ext cx="8928993" cy="576064"/>
          </a:xfrm>
        </p:spPr>
        <p:txBody>
          <a:bodyPr>
            <a:noAutofit/>
          </a:bodyPr>
          <a:lstStyle/>
          <a:p>
            <a:r>
              <a:rPr lang="pl-PL" sz="3200" b="1" dirty="0" err="1" smtClean="0">
                <a:latin typeface="Arial" panose="020B0604020202020204" pitchFamily="34" charset="0"/>
                <a:cs typeface="Arial" panose="020B0604020202020204" pitchFamily="34" charset="0"/>
              </a:rPr>
              <a:t>AbuOpt</a:t>
            </a:r>
            <a:r>
              <a:rPr lang="pl-PL" sz="3200" b="1" dirty="0" smtClean="0">
                <a:latin typeface="Arial" panose="020B0604020202020204" pitchFamily="34" charset="0"/>
                <a:cs typeface="Arial" panose="020B0604020202020204" pitchFamily="34" charset="0"/>
              </a:rPr>
              <a:t>  </a:t>
            </a:r>
            <a:r>
              <a:rPr lang="pl-PL" sz="3200" b="1" dirty="0" err="1" smtClean="0">
                <a:latin typeface="Arial" panose="020B0604020202020204" pitchFamily="34" charset="0"/>
                <a:cs typeface="Arial" panose="020B0604020202020204" pitchFamily="34" charset="0"/>
              </a:rPr>
              <a:t>results</a:t>
            </a:r>
            <a:r>
              <a:rPr lang="pl-PL" sz="3200" b="1" dirty="0">
                <a:latin typeface="Arial" panose="020B0604020202020204" pitchFamily="34" charset="0"/>
                <a:cs typeface="Arial" panose="020B0604020202020204" pitchFamily="34" charset="0"/>
              </a:rPr>
              <a:t> for </a:t>
            </a:r>
            <a:r>
              <a:rPr lang="pl-PL" sz="3200" b="1" dirty="0" err="1">
                <a:latin typeface="Arial" panose="020B0604020202020204" pitchFamily="34" charset="0"/>
                <a:cs typeface="Arial" panose="020B0604020202020204" pitchFamily="34" charset="0"/>
              </a:rPr>
              <a:t>individual</a:t>
            </a:r>
            <a:r>
              <a:rPr lang="pl-PL" sz="3200" b="1" dirty="0">
                <a:latin typeface="Arial" panose="020B0604020202020204" pitchFamily="34" charset="0"/>
                <a:cs typeface="Arial" panose="020B0604020202020204" pitchFamily="34" charset="0"/>
              </a:rPr>
              <a:t> </a:t>
            </a:r>
            <a:r>
              <a:rPr lang="pl-PL" sz="3200" b="1" dirty="0" err="1">
                <a:latin typeface="Arial" panose="020B0604020202020204" pitchFamily="34" charset="0"/>
                <a:cs typeface="Arial" panose="020B0604020202020204" pitchFamily="34" charset="0"/>
              </a:rPr>
              <a:t>time</a:t>
            </a:r>
            <a:r>
              <a:rPr lang="pl-PL" sz="3200" b="1" dirty="0">
                <a:latin typeface="Arial" panose="020B0604020202020204" pitchFamily="34" charset="0"/>
                <a:cs typeface="Arial" panose="020B0604020202020204" pitchFamily="34" charset="0"/>
              </a:rPr>
              <a:t> </a:t>
            </a:r>
            <a:r>
              <a:rPr lang="pl-PL" sz="3200" b="1" dirty="0" err="1">
                <a:latin typeface="Arial" panose="020B0604020202020204" pitchFamily="34" charset="0"/>
                <a:cs typeface="Arial" panose="020B0604020202020204" pitchFamily="34" charset="0"/>
              </a:rPr>
              <a:t>intervals</a:t>
            </a:r>
            <a:r>
              <a:rPr lang="pl-PL" sz="3200" b="1" dirty="0">
                <a:latin typeface="Arial" panose="020B0604020202020204" pitchFamily="34" charset="0"/>
                <a:cs typeface="Arial" panose="020B0604020202020204" pitchFamily="34" charset="0"/>
              </a:rPr>
              <a:t> </a:t>
            </a:r>
          </a:p>
        </p:txBody>
      </p:sp>
      <p:grpSp>
        <p:nvGrpSpPr>
          <p:cNvPr id="3" name="Grupa 2"/>
          <p:cNvGrpSpPr/>
          <p:nvPr/>
        </p:nvGrpSpPr>
        <p:grpSpPr>
          <a:xfrm>
            <a:off x="1115616" y="764704"/>
            <a:ext cx="6478608" cy="4680520"/>
            <a:chOff x="814388" y="1412776"/>
            <a:chExt cx="7513637" cy="4378277"/>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88" y="2771628"/>
              <a:ext cx="7513637"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011" y="1412776"/>
              <a:ext cx="7142163"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pole tekstowe 4"/>
          <p:cNvSpPr txBox="1"/>
          <p:nvPr/>
        </p:nvSpPr>
        <p:spPr>
          <a:xfrm>
            <a:off x="107504" y="5489937"/>
            <a:ext cx="8928993" cy="1323439"/>
          </a:xfrm>
          <a:prstGeom prst="rect">
            <a:avLst/>
          </a:prstGeom>
          <a:noFill/>
        </p:spPr>
        <p:txBody>
          <a:bodyPr wrap="square" rtlCol="0">
            <a:spAutoFit/>
          </a:bodyPr>
          <a:lstStyle/>
          <a:p>
            <a:pPr algn="ctr"/>
            <a:r>
              <a:rPr lang="en-GB" sz="2000" dirty="0" smtClean="0">
                <a:solidFill>
                  <a:srgbClr val="0000FF"/>
                </a:solidFill>
                <a:latin typeface="Arial" panose="020B0604020202020204" pitchFamily="34" charset="0"/>
                <a:cs typeface="Arial" panose="020B0604020202020204" pitchFamily="34" charset="0"/>
              </a:rPr>
              <a:t>By adopting these new, flare averaged abundances we may proceed to calculate „real” DEM distributions for individual time intervals using the WS iterative procedure. Calculations have been carried out over the temperature range 2 - 30 MK. Going up to 10 000 iterations. </a:t>
            </a:r>
            <a:endParaRPr lang="en-GB" sz="20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69037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395536" y="44624"/>
            <a:ext cx="8229600" cy="850106"/>
          </a:xfrm>
        </p:spPr>
        <p:txBody>
          <a:bodyPr>
            <a:normAutofit/>
          </a:bodyPr>
          <a:lstStyle/>
          <a:p>
            <a:r>
              <a:rPr lang="pl-PL" sz="3200" b="1" dirty="0" smtClean="0">
                <a:latin typeface="Arial" panose="020B0604020202020204" pitchFamily="34" charset="0"/>
                <a:cs typeface="Arial" panose="020B0604020202020204" pitchFamily="34" charset="0"/>
              </a:rPr>
              <a:t>Variations  of  DEM  distributions</a:t>
            </a:r>
            <a:endParaRPr lang="pl-PL" sz="3200" b="1" dirty="0">
              <a:latin typeface="Arial" panose="020B0604020202020204" pitchFamily="34" charset="0"/>
              <a:cs typeface="Arial" panose="020B0604020202020204"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32" y="908719"/>
            <a:ext cx="6312024" cy="5483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rostokąt 1"/>
          <p:cNvSpPr/>
          <p:nvPr/>
        </p:nvSpPr>
        <p:spPr>
          <a:xfrm>
            <a:off x="6156176" y="1076538"/>
            <a:ext cx="3024336" cy="5262980"/>
          </a:xfrm>
          <a:prstGeom prst="rect">
            <a:avLst/>
          </a:prstGeom>
        </p:spPr>
        <p:txBody>
          <a:bodyPr wrap="square">
            <a:spAutoFit/>
          </a:bodyPr>
          <a:lstStyle/>
          <a:p>
            <a:r>
              <a:rPr lang="en-GB" sz="1600" b="1" dirty="0" smtClean="0">
                <a:latin typeface="Arial" panose="020B0604020202020204" pitchFamily="34" charset="0"/>
                <a:cs typeface="Arial" panose="020B0604020202020204" pitchFamily="34" charset="0"/>
              </a:rPr>
              <a:t>Right:</a:t>
            </a:r>
            <a:r>
              <a:rPr lang="en-GB" sz="1600" dirty="0" smtClean="0">
                <a:latin typeface="Arial" panose="020B0604020202020204" pitchFamily="34" charset="0"/>
                <a:cs typeface="Arial" panose="020B0604020202020204" pitchFamily="34" charset="0"/>
              </a:rPr>
              <a:t> Emission measure distributions for the intervals indicated in the left plot, derived using the WS routine. Vertical error bars indicate uncertainties. A cooler component ( </a:t>
            </a:r>
            <a:r>
              <a:rPr lang="en-GB" sz="1600" b="1" dirty="0" smtClean="0">
                <a:latin typeface="Arial" panose="020B0604020202020204" pitchFamily="34" charset="0"/>
                <a:cs typeface="Arial" panose="020B0604020202020204" pitchFamily="34" charset="0"/>
              </a:rPr>
              <a:t>3 - 6 MK</a:t>
            </a:r>
            <a:r>
              <a:rPr lang="en-GB" sz="1600" dirty="0" smtClean="0">
                <a:latin typeface="Arial" panose="020B0604020202020204" pitchFamily="34" charset="0"/>
                <a:cs typeface="Arial" panose="020B0604020202020204" pitchFamily="34" charset="0"/>
              </a:rPr>
              <a:t>) is present all over the flare, and the hotter (</a:t>
            </a:r>
            <a:r>
              <a:rPr lang="en-GB" sz="1600" b="1" dirty="0" smtClean="0">
                <a:latin typeface="Arial" panose="020B0604020202020204" pitchFamily="34" charset="0"/>
                <a:cs typeface="Arial" panose="020B0604020202020204" pitchFamily="34" charset="0"/>
              </a:rPr>
              <a:t>~16 - 21 MK</a:t>
            </a:r>
            <a:r>
              <a:rPr lang="en-GB" sz="1600" dirty="0" smtClean="0">
                <a:latin typeface="Arial" panose="020B0604020202020204" pitchFamily="34" charset="0"/>
                <a:cs typeface="Arial" panose="020B0604020202020204" pitchFamily="34" charset="0"/>
              </a:rPr>
              <a:t>) component is visible during the main rise and max phases.</a:t>
            </a:r>
          </a:p>
          <a:p>
            <a:r>
              <a:rPr lang="en-GB" sz="1600" dirty="0" smtClean="0">
                <a:latin typeface="Arial" panose="020B0604020202020204" pitchFamily="34" charset="0"/>
                <a:cs typeface="Arial" panose="020B0604020202020204" pitchFamily="34" charset="0"/>
              </a:rPr>
              <a:t>with the EM  ~100 times smaller</a:t>
            </a:r>
            <a:r>
              <a:rPr lang="en-GB" sz="1600" dirty="0" smtClean="0"/>
              <a:t>.</a:t>
            </a:r>
          </a:p>
          <a:p>
            <a:r>
              <a:rPr lang="en-GB" sz="1600" b="1" dirty="0" smtClean="0">
                <a:latin typeface="Arial" panose="020B0604020202020204" pitchFamily="34" charset="0"/>
                <a:cs typeface="Arial" panose="020B0604020202020204" pitchFamily="34" charset="0"/>
              </a:rPr>
              <a:t>Left: DEM </a:t>
            </a:r>
            <a:r>
              <a:rPr lang="en-GB" sz="1600" dirty="0" smtClean="0">
                <a:latin typeface="Arial" panose="020B0604020202020204" pitchFamily="34" charset="0"/>
                <a:cs typeface="Arial" panose="020B0604020202020204" pitchFamily="34" charset="0"/>
              </a:rPr>
              <a:t>during SOL2002-11-14T22:26 flare, blue shades show larger EM (log scaling) . Horizontal dotted lines define the time intervals a, g, </a:t>
            </a:r>
            <a:r>
              <a:rPr lang="en-GB" sz="1600" dirty="0" err="1" smtClean="0">
                <a:latin typeface="Arial" panose="020B0604020202020204" pitchFamily="34" charset="0"/>
                <a:cs typeface="Arial" panose="020B0604020202020204" pitchFamily="34" charset="0"/>
              </a:rPr>
              <a:t>i</a:t>
            </a:r>
            <a:r>
              <a:rPr lang="en-GB" sz="1600" dirty="0" smtClean="0">
                <a:latin typeface="Arial" panose="020B0604020202020204" pitchFamily="34" charset="0"/>
                <a:cs typeface="Arial" panose="020B0604020202020204" pitchFamily="34" charset="0"/>
              </a:rPr>
              <a:t>, l, and q. </a:t>
            </a:r>
          </a:p>
          <a:p>
            <a:r>
              <a:rPr lang="en-GB" sz="1600" dirty="0" smtClean="0">
                <a:solidFill>
                  <a:srgbClr val="0000FF"/>
                </a:solidFill>
                <a:latin typeface="Arial" panose="020B0604020202020204" pitchFamily="34" charset="0"/>
                <a:cs typeface="Arial" panose="020B0604020202020204" pitchFamily="34" charset="0"/>
              </a:rPr>
              <a:t>The </a:t>
            </a:r>
            <a:r>
              <a:rPr lang="en-GB" sz="1600" i="1" dirty="0" smtClean="0">
                <a:solidFill>
                  <a:srgbClr val="0000FF"/>
                </a:solidFill>
                <a:latin typeface="Arial" panose="020B0604020202020204" pitchFamily="34" charset="0"/>
                <a:cs typeface="Arial" panose="020B0604020202020204" pitchFamily="34" charset="0"/>
              </a:rPr>
              <a:t>GOES</a:t>
            </a:r>
            <a:r>
              <a:rPr lang="en-GB" sz="1600" dirty="0" smtClean="0">
                <a:solidFill>
                  <a:srgbClr val="0000FF"/>
                </a:solidFill>
                <a:latin typeface="Arial" panose="020B0604020202020204" pitchFamily="34" charset="0"/>
                <a:cs typeface="Arial" panose="020B0604020202020204" pitchFamily="34" charset="0"/>
              </a:rPr>
              <a:t> temperature </a:t>
            </a:r>
            <a:r>
              <a:rPr lang="en-GB" sz="1600" dirty="0" smtClean="0">
                <a:latin typeface="Arial" panose="020B0604020202020204" pitchFamily="34" charset="0"/>
                <a:cs typeface="Arial" panose="020B0604020202020204" pitchFamily="34" charset="0"/>
              </a:rPr>
              <a:t>course is </a:t>
            </a:r>
            <a:r>
              <a:rPr lang="en-GB" sz="1600" dirty="0" err="1" smtClean="0">
                <a:latin typeface="Arial" panose="020B0604020202020204" pitchFamily="34" charset="0"/>
                <a:cs typeface="Arial" panose="020B0604020202020204" pitchFamily="34" charset="0"/>
              </a:rPr>
              <a:t>overplotted</a:t>
            </a:r>
            <a:endParaRPr lang="en-GB" sz="1600" dirty="0" smtClean="0">
              <a:latin typeface="Arial" panose="020B0604020202020204" pitchFamily="34" charset="0"/>
              <a:cs typeface="Arial" panose="020B0604020202020204" pitchFamily="34" charset="0"/>
            </a:endParaRPr>
          </a:p>
        </p:txBody>
      </p:sp>
      <p:cxnSp>
        <p:nvCxnSpPr>
          <p:cNvPr id="5" name="Łącznik prosty ze strzałką 4"/>
          <p:cNvCxnSpPr/>
          <p:nvPr/>
        </p:nvCxnSpPr>
        <p:spPr>
          <a:xfrm flipH="1" flipV="1">
            <a:off x="1835696" y="4797152"/>
            <a:ext cx="5400600" cy="13681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9173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395536" y="148"/>
            <a:ext cx="8229600" cy="850106"/>
          </a:xfrm>
        </p:spPr>
        <p:txBody>
          <a:bodyPr>
            <a:normAutofit fontScale="90000"/>
          </a:bodyPr>
          <a:lstStyle/>
          <a:p>
            <a:r>
              <a:rPr lang="pl-PL" sz="3200" b="1" i="1" dirty="0" smtClean="0">
                <a:latin typeface="Arial" panose="020B0604020202020204" pitchFamily="34" charset="0"/>
                <a:cs typeface="Arial" panose="020B0604020202020204" pitchFamily="34" charset="0"/>
              </a:rPr>
              <a:t>RHESSI</a:t>
            </a:r>
            <a:r>
              <a:rPr lang="pl-PL" sz="3200" b="1" dirty="0" smtClean="0">
                <a:latin typeface="Arial" panose="020B0604020202020204" pitchFamily="34" charset="0"/>
                <a:cs typeface="Arial" panose="020B0604020202020204" pitchFamily="34" charset="0"/>
              </a:rPr>
              <a:t>  images: the </a:t>
            </a:r>
            <a:r>
              <a:rPr lang="pl-PL" sz="3200" b="1" dirty="0" err="1" smtClean="0">
                <a:latin typeface="Arial" panose="020B0604020202020204" pitchFamily="34" charset="0"/>
                <a:cs typeface="Arial" panose="020B0604020202020204" pitchFamily="34" charset="0"/>
              </a:rPr>
              <a:t>hotter</a:t>
            </a:r>
            <a:r>
              <a:rPr lang="pl-PL" sz="3200" b="1" dirty="0" smtClean="0">
                <a:latin typeface="Arial" panose="020B0604020202020204" pitchFamily="34" charset="0"/>
                <a:cs typeface="Arial" panose="020B0604020202020204" pitchFamily="34" charset="0"/>
              </a:rPr>
              <a:t> </a:t>
            </a:r>
            <a:r>
              <a:rPr lang="pl-PL" sz="3200" b="1" dirty="0" err="1" smtClean="0">
                <a:latin typeface="Arial" panose="020B0604020202020204" pitchFamily="34" charset="0"/>
                <a:cs typeface="Arial" panose="020B0604020202020204" pitchFamily="34" charset="0"/>
              </a:rPr>
              <a:t>source</a:t>
            </a:r>
            <a:r>
              <a:rPr lang="pl-PL" sz="3200" b="1" dirty="0" smtClean="0">
                <a:latin typeface="Arial" panose="020B0604020202020204" pitchFamily="34" charset="0"/>
                <a:cs typeface="Arial" panose="020B0604020202020204" pitchFamily="34" charset="0"/>
              </a:rPr>
              <a:t>  </a:t>
            </a:r>
            <a:r>
              <a:rPr lang="pl-PL" sz="3200" b="1" dirty="0" err="1" smtClean="0">
                <a:latin typeface="Arial" panose="020B0604020202020204" pitchFamily="34" charset="0"/>
                <a:cs typeface="Arial" panose="020B0604020202020204" pitchFamily="34" charset="0"/>
              </a:rPr>
              <a:t>extension</a:t>
            </a:r>
            <a:endParaRPr lang="pl-PL" sz="3200" b="1" dirty="0">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1" y="864308"/>
            <a:ext cx="4392298" cy="4047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6792"/>
            <a:ext cx="4644008" cy="246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rostokąt 4"/>
          <p:cNvSpPr/>
          <p:nvPr/>
        </p:nvSpPr>
        <p:spPr>
          <a:xfrm>
            <a:off x="152400" y="4149080"/>
            <a:ext cx="4572000" cy="2800767"/>
          </a:xfrm>
          <a:prstGeom prst="rect">
            <a:avLst/>
          </a:prstGeom>
        </p:spPr>
        <p:txBody>
          <a:bodyPr>
            <a:spAutoFit/>
          </a:bodyPr>
          <a:lstStyle/>
          <a:p>
            <a:pPr algn="ctr"/>
            <a:endParaRPr lang="en-GB" sz="1600" dirty="0" smtClean="0">
              <a:latin typeface="Arial" panose="020B0604020202020204" pitchFamily="34" charset="0"/>
              <a:cs typeface="Arial" panose="020B0604020202020204" pitchFamily="34" charset="0"/>
            </a:endParaRPr>
          </a:p>
          <a:p>
            <a:pPr algn="ctr"/>
            <a:r>
              <a:rPr lang="en-GB" sz="2000" dirty="0" smtClean="0">
                <a:latin typeface="Arial" panose="020B0604020202020204" pitchFamily="34" charset="0"/>
                <a:cs typeface="Arial" panose="020B0604020202020204" pitchFamily="34" charset="0"/>
              </a:rPr>
              <a:t>Cooler component is unlikely to significantly contribute to 6-7 </a:t>
            </a:r>
            <a:r>
              <a:rPr lang="en-GB" sz="2000" dirty="0" err="1" smtClean="0">
                <a:latin typeface="Arial" panose="020B0604020202020204" pitchFamily="34" charset="0"/>
                <a:cs typeface="Arial" panose="020B0604020202020204" pitchFamily="34" charset="0"/>
              </a:rPr>
              <a:t>keV</a:t>
            </a:r>
            <a:r>
              <a:rPr lang="en-GB" sz="2000" dirty="0" smtClean="0">
                <a:latin typeface="Arial" panose="020B0604020202020204" pitchFamily="34" charset="0"/>
                <a:cs typeface="Arial" panose="020B0604020202020204" pitchFamily="34" charset="0"/>
              </a:rPr>
              <a:t> </a:t>
            </a:r>
            <a:r>
              <a:rPr lang="en-GB" sz="2000" i="1" dirty="0" smtClean="0">
                <a:latin typeface="Arial" panose="020B0604020202020204" pitchFamily="34" charset="0"/>
                <a:cs typeface="Arial" panose="020B0604020202020204" pitchFamily="34" charset="0"/>
              </a:rPr>
              <a:t>RHESSI</a:t>
            </a:r>
            <a:r>
              <a:rPr lang="en-GB" sz="2000" dirty="0" smtClean="0">
                <a:latin typeface="Arial" panose="020B0604020202020204" pitchFamily="34" charset="0"/>
                <a:cs typeface="Arial" panose="020B0604020202020204" pitchFamily="34" charset="0"/>
              </a:rPr>
              <a:t> emission so we assign the estimated source size with our </a:t>
            </a:r>
            <a:r>
              <a:rPr lang="en-GB" sz="2000" b="1" dirty="0" err="1" smtClean="0">
                <a:latin typeface="Arial" panose="020B0604020202020204" pitchFamily="34" charset="0"/>
                <a:cs typeface="Arial" panose="020B0604020202020204" pitchFamily="34" charset="0"/>
              </a:rPr>
              <a:t>hoter</a:t>
            </a:r>
            <a:r>
              <a:rPr lang="en-GB" sz="2000" dirty="0" smtClean="0">
                <a:latin typeface="Arial" panose="020B0604020202020204" pitchFamily="34" charset="0"/>
                <a:cs typeface="Arial" panose="020B0604020202020204" pitchFamily="34" charset="0"/>
              </a:rPr>
              <a:t> temperature component and determine </a:t>
            </a:r>
            <a:r>
              <a:rPr lang="en-GB" sz="2000" b="1" dirty="0" smtClean="0">
                <a:latin typeface="Arial" panose="020B0604020202020204" pitchFamily="34" charset="0"/>
                <a:cs typeface="Arial" panose="020B0604020202020204" pitchFamily="34" charset="0"/>
              </a:rPr>
              <a:t>the density of hotter plasma from respective EM values</a:t>
            </a:r>
            <a:r>
              <a:rPr lang="en-GB" sz="2000" dirty="0" smtClean="0">
                <a:latin typeface="Arial" panose="020B0604020202020204" pitchFamily="34" charset="0"/>
                <a:cs typeface="Arial" panose="020B0604020202020204" pitchFamily="34" charset="0"/>
              </a:rPr>
              <a:t>.</a:t>
            </a:r>
          </a:p>
          <a:p>
            <a:endParaRPr lang="en-GB" sz="2000" dirty="0" smtClean="0">
              <a:latin typeface="Arial" panose="020B0604020202020204" pitchFamily="34" charset="0"/>
              <a:cs typeface="Arial" panose="020B0604020202020204" pitchFamily="34" charset="0"/>
            </a:endParaRPr>
          </a:p>
        </p:txBody>
      </p:sp>
      <p:sp>
        <p:nvSpPr>
          <p:cNvPr id="2" name="Rectangle 1"/>
          <p:cNvSpPr/>
          <p:nvPr/>
        </p:nvSpPr>
        <p:spPr>
          <a:xfrm>
            <a:off x="4860033" y="5085184"/>
            <a:ext cx="4230722" cy="1631216"/>
          </a:xfrm>
          <a:prstGeom prst="rect">
            <a:avLst/>
          </a:prstGeom>
        </p:spPr>
        <p:txBody>
          <a:bodyPr wrap="square">
            <a:spAutoFit/>
          </a:bodyPr>
          <a:lstStyle/>
          <a:p>
            <a:pPr algn="ctr"/>
            <a:r>
              <a:rPr lang="en-GB" sz="2000" dirty="0" smtClean="0">
                <a:latin typeface="Arial" panose="020B0604020202020204" pitchFamily="34" charset="0"/>
                <a:cs typeface="Arial" panose="020B0604020202020204" pitchFamily="34" charset="0"/>
              </a:rPr>
              <a:t>Average size ( for 50% </a:t>
            </a:r>
            <a:r>
              <a:rPr lang="en-GB" sz="2000" dirty="0" err="1" smtClean="0">
                <a:latin typeface="Arial" panose="020B0604020202020204" pitchFamily="34" charset="0"/>
                <a:cs typeface="Arial" panose="020B0604020202020204" pitchFamily="34" charset="0"/>
              </a:rPr>
              <a:t>isophote</a:t>
            </a:r>
            <a:r>
              <a:rPr lang="en-GB" sz="2000" dirty="0" smtClean="0">
                <a:latin typeface="Arial" panose="020B0604020202020204" pitchFamily="34" charset="0"/>
                <a:cs typeface="Arial" panose="020B0604020202020204" pitchFamily="34" charset="0"/>
              </a:rPr>
              <a:t>) obtained based on 49 PIXON reconstructed images covering whole flare evolution is: </a:t>
            </a:r>
          </a:p>
          <a:p>
            <a:pPr algn="ctr"/>
            <a:r>
              <a:rPr lang="en-GB" sz="2000" b="1" dirty="0" smtClean="0">
                <a:solidFill>
                  <a:srgbClr val="0000FF"/>
                </a:solidFill>
                <a:latin typeface="Arial" panose="020B0604020202020204" pitchFamily="34" charset="0"/>
                <a:cs typeface="Arial" panose="020B0604020202020204" pitchFamily="34" charset="0"/>
              </a:rPr>
              <a:t>3.7 </a:t>
            </a:r>
            <a:r>
              <a:rPr lang="en-GB" sz="2000" b="1" dirty="0" err="1" smtClean="0">
                <a:solidFill>
                  <a:srgbClr val="0000FF"/>
                </a:solidFill>
                <a:latin typeface="Arial" panose="020B0604020202020204" pitchFamily="34" charset="0"/>
                <a:cs typeface="Arial" panose="020B0604020202020204" pitchFamily="34" charset="0"/>
              </a:rPr>
              <a:t>arcsec</a:t>
            </a:r>
            <a:r>
              <a:rPr lang="en-GB" sz="2000" b="1" dirty="0" smtClean="0">
                <a:solidFill>
                  <a:srgbClr val="0000FF"/>
                </a:solidFill>
                <a:latin typeface="Arial" panose="020B0604020202020204" pitchFamily="34" charset="0"/>
                <a:cs typeface="Arial" panose="020B0604020202020204" pitchFamily="34" charset="0"/>
              </a:rPr>
              <a:t>  (5.8 x 10</a:t>
            </a:r>
            <a:r>
              <a:rPr lang="en-GB" sz="2000" b="1" baseline="30000" dirty="0" smtClean="0">
                <a:solidFill>
                  <a:srgbClr val="0000FF"/>
                </a:solidFill>
                <a:latin typeface="Arial" panose="020B0604020202020204" pitchFamily="34" charset="0"/>
                <a:cs typeface="Arial" panose="020B0604020202020204" pitchFamily="34" charset="0"/>
              </a:rPr>
              <a:t>8</a:t>
            </a:r>
            <a:r>
              <a:rPr lang="en-GB" sz="2000" b="1" dirty="0" smtClean="0">
                <a:solidFill>
                  <a:srgbClr val="0000FF"/>
                </a:solidFill>
                <a:latin typeface="Arial" panose="020B0604020202020204" pitchFamily="34" charset="0"/>
                <a:cs typeface="Arial" panose="020B0604020202020204" pitchFamily="34" charset="0"/>
              </a:rPr>
              <a:t> cm)</a:t>
            </a:r>
            <a:endParaRPr lang="en-GB" sz="2000"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36071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16632"/>
            <a:ext cx="8229600" cy="706090"/>
          </a:xfrm>
        </p:spPr>
        <p:txBody>
          <a:bodyPr>
            <a:normAutofit/>
          </a:bodyPr>
          <a:lstStyle/>
          <a:p>
            <a:r>
              <a:rPr lang="pl-PL" sz="3200" b="1" dirty="0" err="1" smtClean="0">
                <a:latin typeface="Arial" panose="020B0604020202020204" pitchFamily="34" charset="0"/>
                <a:cs typeface="Arial" panose="020B0604020202020204" pitchFamily="34" charset="0"/>
              </a:rPr>
              <a:t>Flare</a:t>
            </a:r>
            <a:r>
              <a:rPr lang="pl-PL" sz="3200" b="1" dirty="0" smtClean="0">
                <a:latin typeface="Arial" panose="020B0604020202020204" pitchFamily="34" charset="0"/>
                <a:cs typeface="Arial" panose="020B0604020202020204" pitchFamily="34" charset="0"/>
              </a:rPr>
              <a:t>   </a:t>
            </a:r>
            <a:r>
              <a:rPr lang="pl-PL" sz="3200" b="1" dirty="0" err="1" smtClean="0">
                <a:latin typeface="Arial" panose="020B0604020202020204" pitchFamily="34" charset="0"/>
                <a:cs typeface="Arial" panose="020B0604020202020204" pitchFamily="34" charset="0"/>
              </a:rPr>
              <a:t>thermodynamics</a:t>
            </a:r>
            <a:endParaRPr lang="pl-PL" sz="3200" b="1" dirty="0">
              <a:latin typeface="Arial" panose="020B0604020202020204" pitchFamily="34" charset="0"/>
              <a:cs typeface="Arial" panose="020B0604020202020204" pitchFamily="34"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2793"/>
            <a:ext cx="3651700" cy="5562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rostokąt 2"/>
          <p:cNvSpPr/>
          <p:nvPr/>
        </p:nvSpPr>
        <p:spPr>
          <a:xfrm>
            <a:off x="3727862" y="980728"/>
            <a:ext cx="5256584" cy="3139321"/>
          </a:xfrm>
          <a:prstGeom prst="rect">
            <a:avLst/>
          </a:prstGeom>
        </p:spPr>
        <p:txBody>
          <a:bodyPr wrap="square">
            <a:spAutoFit/>
          </a:bodyPr>
          <a:lstStyle/>
          <a:p>
            <a:r>
              <a:rPr lang="pl-PL" b="1" i="1" dirty="0" smtClean="0">
                <a:latin typeface="Arial" panose="020B0604020202020204" pitchFamily="34" charset="0"/>
                <a:cs typeface="Arial" panose="020B0604020202020204" pitchFamily="34" charset="0"/>
              </a:rPr>
              <a:t>Top:</a:t>
            </a:r>
            <a:r>
              <a:rPr lang="pl-PL"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time evolution of </a:t>
            </a: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total emission measure for the cooler (T &lt; 9 MK, </a:t>
            </a:r>
            <a:r>
              <a:rPr lang="en-US" b="1" dirty="0" smtClean="0">
                <a:latin typeface="Arial" panose="020B0604020202020204" pitchFamily="34" charset="0"/>
                <a:cs typeface="Arial" panose="020B0604020202020204" pitchFamily="34" charset="0"/>
              </a:rPr>
              <a:t>black</a:t>
            </a:r>
            <a:r>
              <a:rPr lang="en-US" dirty="0">
                <a:latin typeface="Arial" panose="020B0604020202020204" pitchFamily="34" charset="0"/>
                <a:cs typeface="Arial" panose="020B0604020202020204" pitchFamily="34" charset="0"/>
              </a:rPr>
              <a:t>) and hotter (T &gt; 9 </a:t>
            </a:r>
            <a:r>
              <a:rPr lang="en-US" dirty="0" smtClean="0">
                <a:latin typeface="Arial" panose="020B0604020202020204" pitchFamily="34" charset="0"/>
                <a:cs typeface="Arial" panose="020B0604020202020204" pitchFamily="34" charset="0"/>
              </a:rPr>
              <a:t>MK</a:t>
            </a:r>
            <a:r>
              <a:rPr lang="pl-PL" dirty="0" smtClean="0">
                <a:latin typeface="Arial" panose="020B0604020202020204" pitchFamily="34" charset="0"/>
                <a:cs typeface="Arial" panose="020B0604020202020204" pitchFamily="34" charset="0"/>
              </a:rPr>
              <a:t>, </a:t>
            </a:r>
            <a:r>
              <a:rPr lang="en-US" b="1" dirty="0" smtClean="0">
                <a:solidFill>
                  <a:srgbClr val="FF0000"/>
                </a:solidFill>
                <a:latin typeface="Arial" panose="020B0604020202020204" pitchFamily="34" charset="0"/>
                <a:cs typeface="Arial" panose="020B0604020202020204" pitchFamily="34" charset="0"/>
              </a:rPr>
              <a:t>red</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plasmas</a:t>
            </a:r>
            <a:r>
              <a:rPr lang="pl-PL"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a:t>
            </a:r>
            <a:r>
              <a:rPr lang="pl-PL" dirty="0" smtClean="0">
                <a:latin typeface="Arial" panose="020B0604020202020204" pitchFamily="34" charset="0"/>
                <a:cs typeface="Arial" panose="020B0604020202020204" pitchFamily="34" charset="0"/>
              </a:rPr>
              <a:t>T</a:t>
            </a:r>
            <a:r>
              <a:rPr lang="en-US" dirty="0" smtClean="0">
                <a:latin typeface="Arial" panose="020B0604020202020204" pitchFamily="34" charset="0"/>
                <a:cs typeface="Arial" panose="020B0604020202020204" pitchFamily="34" charset="0"/>
              </a:rPr>
              <a:t>he </a:t>
            </a:r>
            <a:r>
              <a:rPr lang="en-US" b="1" dirty="0">
                <a:solidFill>
                  <a:srgbClr val="0A0AB6"/>
                </a:solidFill>
                <a:latin typeface="Arial" panose="020B0604020202020204" pitchFamily="34" charset="0"/>
                <a:cs typeface="Arial" panose="020B0604020202020204" pitchFamily="34" charset="0"/>
              </a:rPr>
              <a:t>blue</a:t>
            </a:r>
            <a:r>
              <a:rPr lang="en-US" dirty="0">
                <a:solidFill>
                  <a:srgbClr val="0A0AB6"/>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solid line is the emission measure </a:t>
            </a:r>
            <a:r>
              <a:rPr lang="en-US" dirty="0" smtClean="0">
                <a:latin typeface="Arial" panose="020B0604020202020204" pitchFamily="34" charset="0"/>
                <a:cs typeface="Arial" panose="020B0604020202020204" pitchFamily="34" charset="0"/>
              </a:rPr>
              <a:t>EM</a:t>
            </a:r>
            <a:r>
              <a:rPr lang="en-US" i="1" baseline="-25000" dirty="0" smtClean="0">
                <a:latin typeface="Arial" panose="020B0604020202020204" pitchFamily="34" charset="0"/>
                <a:cs typeface="Arial" panose="020B0604020202020204" pitchFamily="34" charset="0"/>
              </a:rPr>
              <a:t>GOES</a:t>
            </a:r>
            <a:r>
              <a:rPr lang="pl-PL" i="1" dirty="0" smtClean="0">
                <a:latin typeface="Arial" panose="020B0604020202020204" pitchFamily="34" charset="0"/>
                <a:cs typeface="Arial" panose="020B0604020202020204" pitchFamily="34" charset="0"/>
              </a:rPr>
              <a:t> </a:t>
            </a:r>
            <a:r>
              <a:rPr lang="pl-PL" dirty="0" smtClean="0">
                <a:latin typeface="Arial" panose="020B0604020202020204" pitchFamily="34" charset="0"/>
                <a:cs typeface="Arial" panose="020B0604020202020204" pitchFamily="34" charset="0"/>
              </a:rPr>
              <a:t>as </a:t>
            </a:r>
            <a:r>
              <a:rPr lang="pl-PL" dirty="0" err="1" smtClean="0">
                <a:latin typeface="Arial" panose="020B0604020202020204" pitchFamily="34" charset="0"/>
                <a:cs typeface="Arial" panose="020B0604020202020204" pitchFamily="34" charset="0"/>
              </a:rPr>
              <a:t>determined</a:t>
            </a:r>
            <a:r>
              <a:rPr lang="pl-PL" i="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from </a:t>
            </a:r>
            <a:r>
              <a:rPr lang="en-US" dirty="0">
                <a:latin typeface="Arial" panose="020B0604020202020204" pitchFamily="34" charset="0"/>
                <a:cs typeface="Arial" panose="020B0604020202020204" pitchFamily="34" charset="0"/>
              </a:rPr>
              <a:t>the flux ratio of the </a:t>
            </a:r>
            <a:r>
              <a:rPr lang="en-US" i="1" dirty="0">
                <a:latin typeface="Arial" panose="020B0604020202020204" pitchFamily="34" charset="0"/>
                <a:cs typeface="Arial" panose="020B0604020202020204" pitchFamily="34" charset="0"/>
              </a:rPr>
              <a:t>GOES</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band fluxes</a:t>
            </a:r>
            <a:r>
              <a:rPr lang="pl-PL" dirty="0" smtClean="0">
                <a:latin typeface="Arial" panose="020B0604020202020204" pitchFamily="34" charset="0"/>
                <a:cs typeface="Arial" panose="020B0604020202020204" pitchFamily="34" charset="0"/>
              </a:rPr>
              <a:t>. </a:t>
            </a:r>
          </a:p>
          <a:p>
            <a:r>
              <a:rPr lang="pl-PL" b="1" i="1" dirty="0" smtClean="0">
                <a:latin typeface="Arial" panose="020B0604020202020204" pitchFamily="34" charset="0"/>
                <a:cs typeface="Arial" panose="020B0604020202020204" pitchFamily="34" charset="0"/>
              </a:rPr>
              <a:t>C</a:t>
            </a:r>
            <a:r>
              <a:rPr lang="en-US" b="1" i="1" dirty="0" smtClean="0">
                <a:latin typeface="Arial" panose="020B0604020202020204" pitchFamily="34" charset="0"/>
                <a:cs typeface="Arial" panose="020B0604020202020204" pitchFamily="34" charset="0"/>
              </a:rPr>
              <a:t>enter</a:t>
            </a:r>
            <a:r>
              <a:rPr lang="pl-PL" b="1" i="1" dirty="0" smtClean="0">
                <a:latin typeface="Arial" panose="020B0604020202020204" pitchFamily="34" charset="0"/>
                <a:cs typeface="Arial" panose="020B0604020202020204" pitchFamily="34" charset="0"/>
              </a:rPr>
              <a:t>:</a:t>
            </a:r>
            <a:r>
              <a:rPr lang="en-US" b="1" i="1"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Plasma</a:t>
            </a:r>
            <a:r>
              <a:rPr lang="pl-PL"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densities </a:t>
            </a:r>
            <a:r>
              <a:rPr lang="en-US" dirty="0">
                <a:latin typeface="Arial" panose="020B0604020202020204" pitchFamily="34" charset="0"/>
                <a:cs typeface="Arial" panose="020B0604020202020204" pitchFamily="34" charset="0"/>
              </a:rPr>
              <a:t>derived from the </a:t>
            </a:r>
            <a:r>
              <a:rPr lang="en-US" dirty="0" smtClean="0">
                <a:latin typeface="Arial" panose="020B0604020202020204" pitchFamily="34" charset="0"/>
                <a:cs typeface="Arial" panose="020B0604020202020204" pitchFamily="34" charset="0"/>
              </a:rPr>
              <a:t>emission</a:t>
            </a:r>
            <a:r>
              <a:rPr lang="pl-PL"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measure </a:t>
            </a:r>
            <a:r>
              <a:rPr lang="en-US" dirty="0" err="1" smtClean="0">
                <a:latin typeface="Arial" panose="020B0604020202020204" pitchFamily="34" charset="0"/>
                <a:cs typeface="Arial" panose="020B0604020202020204" pitchFamily="34" charset="0"/>
              </a:rPr>
              <a:t>fluence</a:t>
            </a:r>
            <a:r>
              <a:rPr lang="en-US" dirty="0" smtClean="0">
                <a:latin typeface="Arial" panose="020B0604020202020204" pitchFamily="34" charset="0"/>
                <a:cs typeface="Arial" panose="020B0604020202020204" pitchFamily="34" charset="0"/>
              </a:rPr>
              <a:t> of </a:t>
            </a:r>
            <a:r>
              <a:rPr lang="en-US" dirty="0">
                <a:latin typeface="Arial" panose="020B0604020202020204" pitchFamily="34" charset="0"/>
                <a:cs typeface="Arial" panose="020B0604020202020204" pitchFamily="34" charset="0"/>
              </a:rPr>
              <a:t>the hotter component </a:t>
            </a:r>
            <a:r>
              <a:rPr lang="en-US" dirty="0" smtClean="0">
                <a:latin typeface="Arial" panose="020B0604020202020204" pitchFamily="34" charset="0"/>
                <a:cs typeface="Arial" panose="020B0604020202020204" pitchFamily="34" charset="0"/>
              </a:rPr>
              <a:t> and source size </a:t>
            </a:r>
            <a:endParaRPr lang="en-US" dirty="0">
              <a:latin typeface="Arial" panose="020B0604020202020204" pitchFamily="34" charset="0"/>
              <a:cs typeface="Arial" panose="020B0604020202020204" pitchFamily="34" charset="0"/>
            </a:endParaRPr>
          </a:p>
          <a:p>
            <a:r>
              <a:rPr lang="en-US" b="1" i="1" dirty="0" smtClean="0">
                <a:latin typeface="Arial" panose="020B0604020202020204" pitchFamily="34" charset="0"/>
                <a:cs typeface="Arial" panose="020B0604020202020204" pitchFamily="34" charset="0"/>
              </a:rPr>
              <a:t>The </a:t>
            </a:r>
            <a:r>
              <a:rPr lang="en-US" b="1" dirty="0" smtClean="0">
                <a:latin typeface="Arial" panose="020B0604020202020204" pitchFamily="34" charset="0"/>
                <a:cs typeface="Arial" panose="020B0604020202020204" pitchFamily="34" charset="0"/>
              </a:rPr>
              <a:t>thermal energy</a:t>
            </a:r>
            <a:r>
              <a:rPr lang="pl-PL" b="1"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E</a:t>
            </a:r>
            <a:r>
              <a:rPr lang="en-US" b="1" baseline="-25000" dirty="0" smtClean="0">
                <a:latin typeface="Arial" panose="020B0604020202020204" pitchFamily="34" charset="0"/>
                <a:cs typeface="Arial" panose="020B0604020202020204" pitchFamily="34" charset="0"/>
              </a:rPr>
              <a:t>th</a:t>
            </a:r>
            <a:r>
              <a:rPr lang="en-US" b="1" dirty="0" smtClean="0">
                <a:latin typeface="Arial" panose="020B0604020202020204" pitchFamily="34" charset="0"/>
                <a:cs typeface="Arial" panose="020B0604020202020204" pitchFamily="34" charset="0"/>
              </a:rPr>
              <a:t>,</a:t>
            </a:r>
            <a:r>
              <a:rPr lang="pl-PL" b="1"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estimated</a:t>
            </a:r>
            <a:r>
              <a:rPr lang="pl-PL"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using</a:t>
            </a:r>
            <a:r>
              <a:rPr lang="pl-PL" dirty="0" smtClean="0">
                <a:latin typeface="Arial" panose="020B0604020202020204" pitchFamily="34" charset="0"/>
                <a:cs typeface="Arial" panose="020B0604020202020204" pitchFamily="34" charset="0"/>
              </a:rPr>
              <a:t> the </a:t>
            </a:r>
            <a:r>
              <a:rPr lang="pl-PL" dirty="0" err="1" smtClean="0">
                <a:latin typeface="Arial" panose="020B0604020202020204" pitchFamily="34" charset="0"/>
                <a:cs typeface="Arial" panose="020B0604020202020204" pitchFamily="34" charset="0"/>
              </a:rPr>
              <a:t>formula</a:t>
            </a:r>
            <a:r>
              <a:rPr lang="pl-PL" dirty="0" smtClean="0">
                <a:latin typeface="Arial" panose="020B0604020202020204" pitchFamily="34" charset="0"/>
                <a:cs typeface="Arial" panose="020B0604020202020204" pitchFamily="34" charset="0"/>
              </a:rPr>
              <a:t>:</a:t>
            </a:r>
            <a:endParaRPr lang="pl-PL" dirty="0">
              <a:latin typeface="Arial" panose="020B0604020202020204" pitchFamily="34" charset="0"/>
              <a:cs typeface="Arial" panose="020B0604020202020204"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005064"/>
            <a:ext cx="1964631" cy="278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ole tekstowe 3"/>
          <p:cNvSpPr txBox="1"/>
          <p:nvPr/>
        </p:nvSpPr>
        <p:spPr>
          <a:xfrm>
            <a:off x="3755712" y="5301208"/>
            <a:ext cx="5241229" cy="923330"/>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E</a:t>
            </a:r>
            <a:r>
              <a:rPr lang="en-GB" baseline="-25000" dirty="0" smtClean="0">
                <a:latin typeface="Arial" panose="020B0604020202020204" pitchFamily="34" charset="0"/>
                <a:cs typeface="Arial" panose="020B0604020202020204" pitchFamily="34" charset="0"/>
              </a:rPr>
              <a:t>th</a:t>
            </a:r>
            <a:r>
              <a:rPr lang="en-GB" dirty="0" smtClean="0">
                <a:latin typeface="Arial" panose="020B0604020202020204" pitchFamily="34" charset="0"/>
                <a:cs typeface="Arial" panose="020B0604020202020204" pitchFamily="34" charset="0"/>
              </a:rPr>
              <a:t> reaches a max. of </a:t>
            </a:r>
            <a:r>
              <a:rPr lang="en-GB" dirty="0" smtClean="0">
                <a:solidFill>
                  <a:srgbClr val="0000FF"/>
                </a:solidFill>
                <a:latin typeface="Arial" panose="020B0604020202020204" pitchFamily="34" charset="0"/>
                <a:cs typeface="Arial" panose="020B0604020202020204" pitchFamily="34" charset="0"/>
              </a:rPr>
              <a:t>~3 x 10</a:t>
            </a:r>
            <a:r>
              <a:rPr lang="en-GB" baseline="30000" dirty="0" smtClean="0">
                <a:solidFill>
                  <a:srgbClr val="0000FF"/>
                </a:solidFill>
                <a:latin typeface="Arial" panose="020B0604020202020204" pitchFamily="34" charset="0"/>
                <a:cs typeface="Arial" panose="020B0604020202020204" pitchFamily="34" charset="0"/>
              </a:rPr>
              <a:t>29</a:t>
            </a:r>
            <a:r>
              <a:rPr lang="en-GB" dirty="0" smtClean="0">
                <a:solidFill>
                  <a:srgbClr val="0000FF"/>
                </a:solidFill>
                <a:latin typeface="Arial" panose="020B0604020202020204" pitchFamily="34" charset="0"/>
                <a:cs typeface="Arial" panose="020B0604020202020204" pitchFamily="34" charset="0"/>
              </a:rPr>
              <a:t> erg</a:t>
            </a:r>
            <a:r>
              <a:rPr lang="en-GB" dirty="0" smtClean="0">
                <a:latin typeface="Arial" panose="020B0604020202020204" pitchFamily="34" charset="0"/>
                <a:cs typeface="Arial" panose="020B0604020202020204" pitchFamily="34" charset="0"/>
              </a:rPr>
              <a:t>, rather typical for a medium-class flare such as the one analysed.</a:t>
            </a:r>
            <a:endParaRPr lang="en-GB"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091" y="4148683"/>
            <a:ext cx="404812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89301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496" y="274638"/>
            <a:ext cx="9073008" cy="706090"/>
          </a:xfrm>
        </p:spPr>
        <p:txBody>
          <a:bodyPr>
            <a:normAutofit/>
          </a:bodyPr>
          <a:lstStyle/>
          <a:p>
            <a:r>
              <a:rPr lang="pl-PL" sz="3600" b="1" dirty="0" err="1" smtClean="0">
                <a:latin typeface="Arial" panose="020B0604020202020204" pitchFamily="34" charset="0"/>
                <a:cs typeface="Arial" panose="020B0604020202020204" pitchFamily="34" charset="0"/>
              </a:rPr>
              <a:t>Similar</a:t>
            </a:r>
            <a:r>
              <a:rPr lang="pl-PL" sz="3600" b="1" dirty="0" smtClean="0">
                <a:latin typeface="Arial" panose="020B0604020202020204" pitchFamily="34" charset="0"/>
                <a:cs typeface="Arial" panose="020B0604020202020204" pitchFamily="34" charset="0"/>
              </a:rPr>
              <a:t> </a:t>
            </a:r>
            <a:r>
              <a:rPr lang="pl-PL" sz="3600" b="1" dirty="0" err="1" smtClean="0">
                <a:latin typeface="Arial" panose="020B0604020202020204" pitchFamily="34" charset="0"/>
                <a:cs typeface="Arial" panose="020B0604020202020204" pitchFamily="34" charset="0"/>
              </a:rPr>
              <a:t>analysis</a:t>
            </a:r>
            <a:r>
              <a:rPr lang="pl-PL" sz="3600" b="1" dirty="0" smtClean="0">
                <a:latin typeface="Arial" panose="020B0604020202020204" pitchFamily="34" charset="0"/>
                <a:cs typeface="Arial" panose="020B0604020202020204" pitchFamily="34" charset="0"/>
              </a:rPr>
              <a:t> for </a:t>
            </a:r>
            <a:r>
              <a:rPr lang="pl-PL" sz="3600" b="1" dirty="0" err="1" smtClean="0">
                <a:latin typeface="Arial" panose="020B0604020202020204" pitchFamily="34" charset="0"/>
                <a:cs typeface="Arial" panose="020B0604020202020204" pitchFamily="34" charset="0"/>
              </a:rPr>
              <a:t>other</a:t>
            </a:r>
            <a:r>
              <a:rPr lang="pl-PL" sz="3600" b="1" dirty="0" smtClean="0">
                <a:latin typeface="Arial" panose="020B0604020202020204" pitchFamily="34" charset="0"/>
                <a:cs typeface="Arial" panose="020B0604020202020204" pitchFamily="34" charset="0"/>
              </a:rPr>
              <a:t> </a:t>
            </a:r>
            <a:r>
              <a:rPr lang="pl-PL" sz="3600" b="1" dirty="0" err="1" smtClean="0">
                <a:latin typeface="Arial" panose="020B0604020202020204" pitchFamily="34" charset="0"/>
                <a:cs typeface="Arial" panose="020B0604020202020204" pitchFamily="34" charset="0"/>
              </a:rPr>
              <a:t>flares</a:t>
            </a:r>
            <a:endParaRPr lang="pl-PL" sz="3600" b="1"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29" y="1484784"/>
            <a:ext cx="3240643" cy="3382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rostokąt 2"/>
          <p:cNvSpPr/>
          <p:nvPr/>
        </p:nvSpPr>
        <p:spPr>
          <a:xfrm>
            <a:off x="323528" y="1115452"/>
            <a:ext cx="3490058" cy="400110"/>
          </a:xfrm>
          <a:prstGeom prst="rect">
            <a:avLst/>
          </a:prstGeom>
        </p:spPr>
        <p:txBody>
          <a:bodyPr wrap="none">
            <a:spAutoFit/>
          </a:bodyPr>
          <a:lstStyle/>
          <a:p>
            <a:r>
              <a:rPr lang="pl-PL" sz="2000" b="1" dirty="0" smtClean="0">
                <a:latin typeface="Arial" panose="020B0604020202020204" pitchFamily="34" charset="0"/>
                <a:cs typeface="Arial" panose="020B0604020202020204" pitchFamily="34" charset="0"/>
              </a:rPr>
              <a:t>C4.8 </a:t>
            </a:r>
            <a:r>
              <a:rPr lang="pl-PL" sz="2000" dirty="0" smtClean="0">
                <a:latin typeface="Arial" panose="020B0604020202020204" pitchFamily="34" charset="0"/>
                <a:cs typeface="Arial" panose="020B0604020202020204" pitchFamily="34" charset="0"/>
              </a:rPr>
              <a:t> SOL2002-12-25T05:46</a:t>
            </a:r>
            <a:endParaRPr lang="pl-PL" sz="2000" dirty="0">
              <a:latin typeface="Arial" panose="020B0604020202020204" pitchFamily="34" charset="0"/>
              <a:cs typeface="Arial" panose="020B0604020202020204" pitchFamily="34" charset="0"/>
            </a:endParaRPr>
          </a:p>
        </p:txBody>
      </p:sp>
      <p:grpSp>
        <p:nvGrpSpPr>
          <p:cNvPr id="14" name="Grupa 13"/>
          <p:cNvGrpSpPr/>
          <p:nvPr/>
        </p:nvGrpSpPr>
        <p:grpSpPr>
          <a:xfrm>
            <a:off x="251520" y="4867353"/>
            <a:ext cx="3240360" cy="1931274"/>
            <a:chOff x="4139952" y="1988840"/>
            <a:chExt cx="4633402" cy="3456384"/>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988840"/>
              <a:ext cx="4633402"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Łącznik prostoliniowy 5"/>
            <p:cNvCxnSpPr/>
            <p:nvPr/>
          </p:nvCxnSpPr>
          <p:spPr>
            <a:xfrm>
              <a:off x="6012160" y="2060848"/>
              <a:ext cx="0" cy="3168352"/>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8" name="Łącznik prostoliniowy 7"/>
            <p:cNvCxnSpPr/>
            <p:nvPr/>
          </p:nvCxnSpPr>
          <p:spPr>
            <a:xfrm>
              <a:off x="7199426" y="2060848"/>
              <a:ext cx="0" cy="316835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Prostokąt 12"/>
            <p:cNvSpPr/>
            <p:nvPr/>
          </p:nvSpPr>
          <p:spPr>
            <a:xfrm>
              <a:off x="6287747" y="2060848"/>
              <a:ext cx="156461" cy="3168352"/>
            </a:xfrm>
            <a:prstGeom prst="rect">
              <a:avLst/>
            </a:prstGeom>
            <a:solidFill>
              <a:srgbClr val="799FCD">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4653" y="1556792"/>
            <a:ext cx="3273771" cy="3310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4907588"/>
            <a:ext cx="3255137" cy="195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Strzałka w dół 14"/>
          <p:cNvSpPr/>
          <p:nvPr/>
        </p:nvSpPr>
        <p:spPr>
          <a:xfrm>
            <a:off x="6920500" y="4631014"/>
            <a:ext cx="288032" cy="648072"/>
          </a:xfrm>
          <a:prstGeom prst="downArrow">
            <a:avLst/>
          </a:prstGeom>
          <a:solidFill>
            <a:srgbClr val="799FCD"/>
          </a:solidFill>
          <a:ln>
            <a:solidFill>
              <a:srgbClr val="799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rostokąt 15"/>
          <p:cNvSpPr/>
          <p:nvPr/>
        </p:nvSpPr>
        <p:spPr>
          <a:xfrm>
            <a:off x="5292080" y="1177009"/>
            <a:ext cx="3490058" cy="400110"/>
          </a:xfrm>
          <a:prstGeom prst="rect">
            <a:avLst/>
          </a:prstGeom>
        </p:spPr>
        <p:txBody>
          <a:bodyPr wrap="none">
            <a:spAutoFit/>
          </a:bodyPr>
          <a:lstStyle/>
          <a:p>
            <a:r>
              <a:rPr lang="pl-PL" sz="2000" b="1" dirty="0" smtClean="0">
                <a:latin typeface="Arial" panose="020B0604020202020204" pitchFamily="34" charset="0"/>
                <a:cs typeface="Arial" panose="020B0604020202020204" pitchFamily="34" charset="0"/>
              </a:rPr>
              <a:t>C1.4</a:t>
            </a:r>
            <a:r>
              <a:rPr lang="pl-PL" sz="2000" dirty="0" smtClean="0">
                <a:latin typeface="Arial" panose="020B0604020202020204" pitchFamily="34" charset="0"/>
                <a:cs typeface="Arial" panose="020B0604020202020204" pitchFamily="34" charset="0"/>
              </a:rPr>
              <a:t>  SOL2002-12-25T07:34</a:t>
            </a:r>
            <a:endParaRPr lang="pl-P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234126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804007"/>
          </a:xfrm>
        </p:spPr>
        <p:txBody>
          <a:bodyPr>
            <a:normAutofit/>
          </a:bodyPr>
          <a:lstStyle/>
          <a:p>
            <a:r>
              <a:rPr lang="pl-PL" sz="3600" b="1" dirty="0" err="1" smtClean="0">
                <a:latin typeface="Arial" panose="020B0604020202020204" pitchFamily="34" charset="0"/>
                <a:cs typeface="Arial" panose="020B0604020202020204" pitchFamily="34" charset="0"/>
              </a:rPr>
              <a:t>Still</a:t>
            </a:r>
            <a:r>
              <a:rPr lang="pl-PL" sz="3600" b="1" dirty="0" smtClean="0">
                <a:latin typeface="Arial" panose="020B0604020202020204" pitchFamily="34" charset="0"/>
                <a:cs typeface="Arial" panose="020B0604020202020204" pitchFamily="34" charset="0"/>
              </a:rPr>
              <a:t> </a:t>
            </a:r>
            <a:r>
              <a:rPr lang="pl-PL" sz="3600" b="1" dirty="0" err="1">
                <a:latin typeface="Arial" panose="020B0604020202020204" pitchFamily="34" charset="0"/>
                <a:cs typeface="Arial" panose="020B0604020202020204" pitchFamily="34" charset="0"/>
              </a:rPr>
              <a:t>o</a:t>
            </a:r>
            <a:r>
              <a:rPr lang="pl-PL" sz="3600" b="1" dirty="0" err="1" smtClean="0">
                <a:latin typeface="Arial" panose="020B0604020202020204" pitchFamily="34" charset="0"/>
                <a:cs typeface="Arial" panose="020B0604020202020204" pitchFamily="34" charset="0"/>
              </a:rPr>
              <a:t>ther</a:t>
            </a:r>
            <a:r>
              <a:rPr lang="pl-PL" sz="3600" b="1" dirty="0" smtClean="0">
                <a:latin typeface="Arial" panose="020B0604020202020204" pitchFamily="34" charset="0"/>
                <a:cs typeface="Arial" panose="020B0604020202020204" pitchFamily="34" charset="0"/>
              </a:rPr>
              <a:t>  </a:t>
            </a:r>
            <a:r>
              <a:rPr lang="pl-PL" sz="3600" b="1" dirty="0" err="1" smtClean="0">
                <a:latin typeface="Arial" panose="020B0604020202020204" pitchFamily="34" charset="0"/>
                <a:cs typeface="Arial" panose="020B0604020202020204" pitchFamily="34" charset="0"/>
              </a:rPr>
              <a:t>examples</a:t>
            </a:r>
            <a:endParaRPr lang="pl-PL" sz="3600" b="1" dirty="0">
              <a:latin typeface="Arial" panose="020B0604020202020204" pitchFamily="34" charset="0"/>
              <a:cs typeface="Arial" panose="020B0604020202020204" pitchFamily="34" charset="0"/>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5598" y="3859112"/>
            <a:ext cx="2908402" cy="2972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rostokąt 3"/>
          <p:cNvSpPr/>
          <p:nvPr/>
        </p:nvSpPr>
        <p:spPr>
          <a:xfrm>
            <a:off x="395536" y="1988840"/>
            <a:ext cx="3490058" cy="400110"/>
          </a:xfrm>
          <a:prstGeom prst="rect">
            <a:avLst/>
          </a:prstGeom>
        </p:spPr>
        <p:txBody>
          <a:bodyPr wrap="none">
            <a:spAutoFit/>
          </a:bodyPr>
          <a:lstStyle/>
          <a:p>
            <a:r>
              <a:rPr lang="pl-PL" sz="2000" b="1" dirty="0" smtClean="0">
                <a:latin typeface="Arial" panose="020B0604020202020204" pitchFamily="34" charset="0"/>
                <a:cs typeface="Arial" panose="020B0604020202020204" pitchFamily="34" charset="0"/>
              </a:rPr>
              <a:t>C1.1</a:t>
            </a:r>
            <a:r>
              <a:rPr lang="pl-PL" sz="2000" dirty="0" smtClean="0">
                <a:latin typeface="Arial" panose="020B0604020202020204" pitchFamily="34" charset="0"/>
                <a:cs typeface="Arial" panose="020B0604020202020204" pitchFamily="34" charset="0"/>
              </a:rPr>
              <a:t>  SOL2002-12-25T22:48</a:t>
            </a:r>
            <a:endParaRPr lang="pl-PL" sz="2000" dirty="0">
              <a:latin typeface="Arial" panose="020B0604020202020204" pitchFamily="34" charset="0"/>
              <a:cs typeface="Arial" panose="020B0604020202020204" pitchFamily="34" charset="0"/>
            </a:endParaRPr>
          </a:p>
        </p:txBody>
      </p:sp>
      <p:grpSp>
        <p:nvGrpSpPr>
          <p:cNvPr id="7" name="Grupa 6"/>
          <p:cNvGrpSpPr/>
          <p:nvPr/>
        </p:nvGrpSpPr>
        <p:grpSpPr>
          <a:xfrm>
            <a:off x="70634" y="2815429"/>
            <a:ext cx="3912560" cy="2584808"/>
            <a:chOff x="107504" y="2815429"/>
            <a:chExt cx="3912560" cy="2584808"/>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924944"/>
              <a:ext cx="3912560" cy="2475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trzałka w dół 4"/>
            <p:cNvSpPr/>
            <p:nvPr/>
          </p:nvSpPr>
          <p:spPr>
            <a:xfrm>
              <a:off x="1379441" y="2815429"/>
              <a:ext cx="337427" cy="613571"/>
            </a:xfrm>
            <a:prstGeom prst="downArrow">
              <a:avLst/>
            </a:prstGeom>
            <a:solidFill>
              <a:srgbClr val="799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Strzałka w dół 5"/>
            <p:cNvSpPr/>
            <p:nvPr/>
          </p:nvSpPr>
          <p:spPr>
            <a:xfrm rot="10800000">
              <a:off x="2549399" y="4653135"/>
              <a:ext cx="367398" cy="747101"/>
            </a:xfrm>
            <a:prstGeom prst="downArrow">
              <a:avLst/>
            </a:prstGeom>
            <a:solidFill>
              <a:srgbClr val="799FCD"/>
            </a:solidFill>
            <a:ln>
              <a:solidFill>
                <a:srgbClr val="799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1078645"/>
            <a:ext cx="2736304" cy="2926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Prostokąt 7"/>
          <p:cNvSpPr/>
          <p:nvPr/>
        </p:nvSpPr>
        <p:spPr>
          <a:xfrm>
            <a:off x="395536" y="5805264"/>
            <a:ext cx="3475631" cy="400110"/>
          </a:xfrm>
          <a:prstGeom prst="rect">
            <a:avLst/>
          </a:prstGeom>
        </p:spPr>
        <p:txBody>
          <a:bodyPr wrap="none">
            <a:spAutoFit/>
          </a:bodyPr>
          <a:lstStyle/>
          <a:p>
            <a:r>
              <a:rPr lang="pl-PL" sz="2000" b="1" dirty="0" smtClean="0">
                <a:latin typeface="Arial" panose="020B0604020202020204" pitchFamily="34" charset="0"/>
                <a:cs typeface="Arial" panose="020B0604020202020204" pitchFamily="34" charset="0"/>
              </a:rPr>
              <a:t>B8.0</a:t>
            </a:r>
            <a:r>
              <a:rPr lang="pl-PL" sz="2000" dirty="0" smtClean="0">
                <a:latin typeface="Arial" panose="020B0604020202020204" pitchFamily="34" charset="0"/>
                <a:cs typeface="Arial" panose="020B0604020202020204" pitchFamily="34" charset="0"/>
              </a:rPr>
              <a:t>  SOL2002-12-25T23:10</a:t>
            </a:r>
            <a:endParaRPr lang="pl-P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36614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850106"/>
          </a:xfrm>
        </p:spPr>
        <p:txBody>
          <a:bodyPr>
            <a:normAutofit/>
          </a:bodyPr>
          <a:lstStyle/>
          <a:p>
            <a:r>
              <a:rPr lang="pl-PL" sz="3600" b="1" dirty="0" err="1" smtClean="0">
                <a:latin typeface="Arial" panose="020B0604020202020204" pitchFamily="34" charset="0"/>
                <a:cs typeface="Arial" panose="020B0604020202020204" pitchFamily="34" charset="0"/>
              </a:rPr>
              <a:t>Similar</a:t>
            </a:r>
            <a:r>
              <a:rPr lang="pl-PL" sz="3600" b="1" dirty="0" smtClean="0">
                <a:latin typeface="Arial" panose="020B0604020202020204" pitchFamily="34" charset="0"/>
                <a:cs typeface="Arial" panose="020B0604020202020204" pitchFamily="34" charset="0"/>
              </a:rPr>
              <a:t> </a:t>
            </a:r>
            <a:r>
              <a:rPr lang="pl-PL" sz="3600" b="1" dirty="0" err="1" smtClean="0">
                <a:latin typeface="Arial" panose="020B0604020202020204" pitchFamily="34" charset="0"/>
                <a:cs typeface="Arial" panose="020B0604020202020204" pitchFamily="34" charset="0"/>
              </a:rPr>
              <a:t>analysis</a:t>
            </a:r>
            <a:r>
              <a:rPr lang="pl-PL" sz="3600" b="1" dirty="0" smtClean="0">
                <a:latin typeface="Arial" panose="020B0604020202020204" pitchFamily="34" charset="0"/>
                <a:cs typeface="Arial" panose="020B0604020202020204" pitchFamily="34" charset="0"/>
              </a:rPr>
              <a:t> for </a:t>
            </a:r>
            <a:r>
              <a:rPr lang="pl-PL" sz="3600" b="1" dirty="0" err="1" smtClean="0">
                <a:latin typeface="Arial" panose="020B0604020202020204" pitchFamily="34" charset="0"/>
                <a:cs typeface="Arial" panose="020B0604020202020204" pitchFamily="34" charset="0"/>
              </a:rPr>
              <a:t>other</a:t>
            </a:r>
            <a:r>
              <a:rPr lang="pl-PL" sz="3600" b="1" dirty="0" smtClean="0">
                <a:latin typeface="Arial" panose="020B0604020202020204" pitchFamily="34" charset="0"/>
                <a:cs typeface="Arial" panose="020B0604020202020204" pitchFamily="34" charset="0"/>
              </a:rPr>
              <a:t> </a:t>
            </a:r>
            <a:r>
              <a:rPr lang="pl-PL" sz="3600" b="1" dirty="0" err="1" smtClean="0">
                <a:latin typeface="Arial" panose="020B0604020202020204" pitchFamily="34" charset="0"/>
                <a:cs typeface="Arial" panose="020B0604020202020204" pitchFamily="34" charset="0"/>
              </a:rPr>
              <a:t>flares</a:t>
            </a:r>
            <a:endParaRPr lang="pl-PL" sz="3600" b="1"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30830"/>
            <a:ext cx="3024336" cy="3126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rostokąt 3"/>
          <p:cNvSpPr/>
          <p:nvPr/>
        </p:nvSpPr>
        <p:spPr>
          <a:xfrm>
            <a:off x="107504" y="1495895"/>
            <a:ext cx="3159839" cy="369332"/>
          </a:xfrm>
          <a:prstGeom prst="rect">
            <a:avLst/>
          </a:prstGeom>
        </p:spPr>
        <p:txBody>
          <a:bodyPr wrap="none">
            <a:spAutoFit/>
          </a:bodyPr>
          <a:lstStyle/>
          <a:p>
            <a:r>
              <a:rPr lang="pl-PL" b="1" dirty="0" smtClean="0">
                <a:latin typeface="Arial" panose="020B0604020202020204" pitchFamily="34" charset="0"/>
                <a:cs typeface="Arial" panose="020B0604020202020204" pitchFamily="34" charset="0"/>
              </a:rPr>
              <a:t>C1.9</a:t>
            </a:r>
            <a:r>
              <a:rPr lang="pl-PL" dirty="0" smtClean="0">
                <a:latin typeface="Arial" panose="020B0604020202020204" pitchFamily="34" charset="0"/>
                <a:cs typeface="Arial" panose="020B0604020202020204" pitchFamily="34" charset="0"/>
              </a:rPr>
              <a:t>  SOL2002-12-26T08:35</a:t>
            </a:r>
            <a:endParaRPr lang="pl-PL" dirty="0">
              <a:latin typeface="Arial" panose="020B0604020202020204" pitchFamily="34" charset="0"/>
              <a:cs typeface="Arial" panose="020B0604020202020204" pitchFamily="34" charset="0"/>
            </a:endParaRPr>
          </a:p>
        </p:txBody>
      </p:sp>
      <p:sp>
        <p:nvSpPr>
          <p:cNvPr id="5" name="Prostokąt 4"/>
          <p:cNvSpPr/>
          <p:nvPr/>
        </p:nvSpPr>
        <p:spPr>
          <a:xfrm>
            <a:off x="3039961" y="6300028"/>
            <a:ext cx="3159839" cy="369332"/>
          </a:xfrm>
          <a:prstGeom prst="rect">
            <a:avLst/>
          </a:prstGeom>
        </p:spPr>
        <p:txBody>
          <a:bodyPr wrap="none">
            <a:spAutoFit/>
          </a:bodyPr>
          <a:lstStyle/>
          <a:p>
            <a:r>
              <a:rPr lang="pl-PL" b="1" dirty="0" smtClean="0">
                <a:latin typeface="Arial" panose="020B0604020202020204" pitchFamily="34" charset="0"/>
                <a:cs typeface="Arial" panose="020B0604020202020204" pitchFamily="34" charset="0"/>
              </a:rPr>
              <a:t>B6.3</a:t>
            </a:r>
            <a:r>
              <a:rPr lang="pl-PL" dirty="0" smtClean="0">
                <a:latin typeface="Arial" panose="020B0604020202020204" pitchFamily="34" charset="0"/>
                <a:cs typeface="Arial" panose="020B0604020202020204" pitchFamily="34" charset="0"/>
              </a:rPr>
              <a:t>  SOL2002-12-27T21:58</a:t>
            </a:r>
            <a:endParaRPr lang="pl-PL" dirty="0">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7320" y="2934404"/>
            <a:ext cx="3026351" cy="3158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3672" y="2060848"/>
            <a:ext cx="3085580" cy="3152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rostokąt 5"/>
          <p:cNvSpPr/>
          <p:nvPr/>
        </p:nvSpPr>
        <p:spPr>
          <a:xfrm>
            <a:off x="6043671" y="1495895"/>
            <a:ext cx="3159839" cy="369332"/>
          </a:xfrm>
          <a:prstGeom prst="rect">
            <a:avLst/>
          </a:prstGeom>
        </p:spPr>
        <p:txBody>
          <a:bodyPr wrap="none">
            <a:spAutoFit/>
          </a:bodyPr>
          <a:lstStyle/>
          <a:p>
            <a:r>
              <a:rPr lang="pl-PL" b="1" dirty="0" smtClean="0">
                <a:latin typeface="Arial" panose="020B0604020202020204" pitchFamily="34" charset="0"/>
                <a:cs typeface="Arial" panose="020B0604020202020204" pitchFamily="34" charset="0"/>
              </a:rPr>
              <a:t>B6.0</a:t>
            </a:r>
            <a:r>
              <a:rPr lang="pl-PL" dirty="0" smtClean="0">
                <a:latin typeface="Arial" panose="020B0604020202020204" pitchFamily="34" charset="0"/>
                <a:cs typeface="Arial" panose="020B0604020202020204" pitchFamily="34" charset="0"/>
              </a:rPr>
              <a:t>  SOL2002-12-26T03:52</a:t>
            </a:r>
            <a:endParaRPr lang="pl-P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183808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27384"/>
            <a:ext cx="8229600" cy="850106"/>
          </a:xfrm>
        </p:spPr>
        <p:txBody>
          <a:bodyPr>
            <a:normAutofit/>
          </a:bodyPr>
          <a:lstStyle/>
          <a:p>
            <a:r>
              <a:rPr lang="pl-PL" sz="3200" b="1" dirty="0" smtClean="0">
                <a:latin typeface="Arial" panose="020B0604020202020204" pitchFamily="34" charset="0"/>
                <a:cs typeface="Arial" panose="020B0604020202020204" pitchFamily="34" charset="0"/>
              </a:rPr>
              <a:t>Take  home  message</a:t>
            </a:r>
            <a:endParaRPr lang="pl-PL" sz="3200" b="1" dirty="0">
              <a:latin typeface="Arial" panose="020B0604020202020204" pitchFamily="34" charset="0"/>
              <a:cs typeface="Arial" panose="020B0604020202020204" pitchFamily="34" charset="0"/>
            </a:endParaRPr>
          </a:p>
        </p:txBody>
      </p:sp>
      <p:sp>
        <p:nvSpPr>
          <p:cNvPr id="3" name="Symbol zastępczy zawartości 2"/>
          <p:cNvSpPr>
            <a:spLocks noGrp="1"/>
          </p:cNvSpPr>
          <p:nvPr>
            <p:ph idx="1"/>
          </p:nvPr>
        </p:nvSpPr>
        <p:spPr>
          <a:xfrm>
            <a:off x="0" y="764704"/>
            <a:ext cx="9108504" cy="5875060"/>
          </a:xfrm>
        </p:spPr>
        <p:txBody>
          <a:bodyPr>
            <a:noAutofit/>
          </a:bodyPr>
          <a:lstStyle/>
          <a:p>
            <a:r>
              <a:rPr lang="en-GB" sz="1900" dirty="0" smtClean="0">
                <a:latin typeface="Arial" panose="020B0604020202020204" pitchFamily="34" charset="0"/>
                <a:cs typeface="Arial" panose="020B0604020202020204" pitchFamily="34" charset="0"/>
              </a:rPr>
              <a:t>Plasma composition is </a:t>
            </a:r>
            <a:r>
              <a:rPr lang="en-GB" sz="1900" b="1" dirty="0" smtClean="0">
                <a:solidFill>
                  <a:srgbClr val="0000FF"/>
                </a:solidFill>
                <a:latin typeface="Arial" panose="020B0604020202020204" pitchFamily="34" charset="0"/>
                <a:cs typeface="Arial" panose="020B0604020202020204" pitchFamily="34" charset="0"/>
              </a:rPr>
              <a:t>NOT a fixed pattern</a:t>
            </a:r>
            <a:r>
              <a:rPr lang="en-GB" sz="1900" dirty="0" smtClean="0">
                <a:latin typeface="Arial" panose="020B0604020202020204" pitchFamily="34" charset="0"/>
                <a:cs typeface="Arial" panose="020B0604020202020204" pitchFamily="34" charset="0"/>
              </a:rPr>
              <a:t>- individual coronal structures: flares, AR’s etc. may have their individual patterns to be studied in various ways…this also </a:t>
            </a:r>
            <a:r>
              <a:rPr lang="en-GB" sz="1900" dirty="0" smtClean="0">
                <a:solidFill>
                  <a:srgbClr val="0000FF"/>
                </a:solidFill>
                <a:latin typeface="Arial" panose="020B0604020202020204" pitchFamily="34" charset="0"/>
                <a:cs typeface="Arial" panose="020B0604020202020204" pitchFamily="34" charset="0"/>
              </a:rPr>
              <a:t>transfers to analyses of EUV spectra</a:t>
            </a:r>
          </a:p>
          <a:p>
            <a:r>
              <a:rPr lang="en-GB" sz="1900" dirty="0" smtClean="0">
                <a:latin typeface="Arial" panose="020B0604020202020204" pitchFamily="34" charset="0"/>
                <a:cs typeface="Arial" panose="020B0604020202020204" pitchFamily="34" charset="0"/>
              </a:rPr>
              <a:t>The DEM models obtained for several analysed flares are usually </a:t>
            </a:r>
            <a:r>
              <a:rPr lang="en-GB" sz="1900" dirty="0" smtClean="0">
                <a:solidFill>
                  <a:srgbClr val="0000FF"/>
                </a:solidFill>
                <a:latin typeface="Arial" panose="020B0604020202020204" pitchFamily="34" charset="0"/>
                <a:cs typeface="Arial" panose="020B0604020202020204" pitchFamily="34" charset="0"/>
              </a:rPr>
              <a:t>two-component </a:t>
            </a:r>
            <a:r>
              <a:rPr lang="en-GB" sz="1900" dirty="0" smtClean="0">
                <a:latin typeface="Arial" panose="020B0604020202020204" pitchFamily="34" charset="0"/>
                <a:cs typeface="Arial" panose="020B0604020202020204" pitchFamily="34" charset="0"/>
              </a:rPr>
              <a:t>indicating the tendency of flaring plasma to concentrate in separate temperature regions: </a:t>
            </a:r>
          </a:p>
          <a:p>
            <a:pPr marL="0" indent="0">
              <a:buNone/>
            </a:pPr>
            <a:r>
              <a:rPr lang="en-GB" sz="1900" dirty="0">
                <a:latin typeface="Arial" panose="020B0604020202020204" pitchFamily="34" charset="0"/>
                <a:cs typeface="Arial" panose="020B0604020202020204" pitchFamily="34" charset="0"/>
              </a:rPr>
              <a:t>	</a:t>
            </a:r>
            <a:r>
              <a:rPr lang="en-GB" sz="1900" dirty="0" smtClean="0">
                <a:latin typeface="Arial" panose="020B0604020202020204" pitchFamily="34" charset="0"/>
                <a:cs typeface="Arial" panose="020B0604020202020204" pitchFamily="34" charset="0"/>
              </a:rPr>
              <a:t>a </a:t>
            </a:r>
            <a:r>
              <a:rPr lang="en-GB" sz="1900" dirty="0" err="1" smtClean="0">
                <a:latin typeface="Arial" panose="020B0604020202020204" pitchFamily="34" charset="0"/>
                <a:cs typeface="Arial" panose="020B0604020202020204" pitchFamily="34" charset="0"/>
              </a:rPr>
              <a:t>coller</a:t>
            </a:r>
            <a:r>
              <a:rPr lang="en-GB" sz="1900" dirty="0" smtClean="0">
                <a:latin typeface="Arial" panose="020B0604020202020204" pitchFamily="34" charset="0"/>
                <a:cs typeface="Arial" panose="020B0604020202020204" pitchFamily="34" charset="0"/>
              </a:rPr>
              <a:t> component   (</a:t>
            </a:r>
            <a:r>
              <a:rPr lang="en-GB" sz="1900" b="1" dirty="0" smtClean="0">
                <a:solidFill>
                  <a:srgbClr val="0000FF"/>
                </a:solidFill>
                <a:latin typeface="Arial" panose="020B0604020202020204" pitchFamily="34" charset="0"/>
                <a:cs typeface="Arial" panose="020B0604020202020204" pitchFamily="34" charset="0"/>
              </a:rPr>
              <a:t>T &lt; 9 MK</a:t>
            </a:r>
            <a:r>
              <a:rPr lang="en-GB" sz="1900" dirty="0" smtClean="0">
                <a:latin typeface="Arial" panose="020B0604020202020204" pitchFamily="34" charset="0"/>
                <a:cs typeface="Arial" panose="020B0604020202020204" pitchFamily="34" charset="0"/>
              </a:rPr>
              <a:t>) and the </a:t>
            </a:r>
          </a:p>
          <a:p>
            <a:pPr marL="0" indent="0">
              <a:buNone/>
            </a:pPr>
            <a:r>
              <a:rPr lang="en-GB" sz="1900" dirty="0">
                <a:latin typeface="Arial" panose="020B0604020202020204" pitchFamily="34" charset="0"/>
                <a:cs typeface="Arial" panose="020B0604020202020204" pitchFamily="34" charset="0"/>
              </a:rPr>
              <a:t>	</a:t>
            </a:r>
            <a:r>
              <a:rPr lang="en-GB" sz="1900" dirty="0" smtClean="0">
                <a:latin typeface="Arial" panose="020B0604020202020204" pitchFamily="34" charset="0"/>
                <a:cs typeface="Arial" panose="020B0604020202020204" pitchFamily="34" charset="0"/>
              </a:rPr>
              <a:t>hotter one (</a:t>
            </a:r>
            <a:r>
              <a:rPr lang="en-GB" sz="1900" dirty="0" smtClean="0">
                <a:solidFill>
                  <a:srgbClr val="FF0000"/>
                </a:solidFill>
                <a:latin typeface="Arial" panose="020B0604020202020204" pitchFamily="34" charset="0"/>
                <a:cs typeface="Arial" panose="020B0604020202020204" pitchFamily="34" charset="0"/>
              </a:rPr>
              <a:t>with </a:t>
            </a:r>
            <a:r>
              <a:rPr lang="en-GB" sz="1900" b="1" dirty="0" smtClean="0">
                <a:solidFill>
                  <a:srgbClr val="FF0000"/>
                </a:solidFill>
                <a:latin typeface="Arial" panose="020B0604020202020204" pitchFamily="34" charset="0"/>
                <a:cs typeface="Arial" panose="020B0604020202020204" pitchFamily="34" charset="0"/>
              </a:rPr>
              <a:t>T &gt; 9 MK</a:t>
            </a:r>
            <a:r>
              <a:rPr lang="en-GB" sz="1900" dirty="0" smtClean="0">
                <a:latin typeface="Arial" panose="020B0604020202020204" pitchFamily="34" charset="0"/>
                <a:cs typeface="Arial" panose="020B0604020202020204" pitchFamily="34" charset="0"/>
              </a:rPr>
              <a:t>). </a:t>
            </a:r>
          </a:p>
          <a:p>
            <a:r>
              <a:rPr lang="en-GB" sz="1900" dirty="0" smtClean="0">
                <a:latin typeface="Arial" panose="020B0604020202020204" pitchFamily="34" charset="0"/>
                <a:cs typeface="Arial" panose="020B0604020202020204" pitchFamily="34" charset="0"/>
              </a:rPr>
              <a:t>Superhot (&gt;25 MK) </a:t>
            </a:r>
            <a:r>
              <a:rPr lang="en-GB" sz="1900" dirty="0" err="1" smtClean="0">
                <a:latin typeface="Arial" panose="020B0604020202020204" pitchFamily="34" charset="0"/>
                <a:cs typeface="Arial" panose="020B0604020202020204" pitchFamily="34" charset="0"/>
              </a:rPr>
              <a:t>componens</a:t>
            </a:r>
            <a:r>
              <a:rPr lang="en-GB" sz="1900" dirty="0" smtClean="0">
                <a:latin typeface="Arial" panose="020B0604020202020204" pitchFamily="34" charset="0"/>
                <a:cs typeface="Arial" panose="020B0604020202020204" pitchFamily="34" charset="0"/>
              </a:rPr>
              <a:t> are detected if </a:t>
            </a:r>
            <a:r>
              <a:rPr lang="en-GB" sz="1900" dirty="0" err="1" smtClean="0">
                <a:latin typeface="Arial" panose="020B0604020202020204" pitchFamily="34" charset="0"/>
                <a:cs typeface="Arial" panose="020B0604020202020204" pitchFamily="34" charset="0"/>
              </a:rPr>
              <a:t>apprpriate</a:t>
            </a:r>
            <a:r>
              <a:rPr lang="en-GB" sz="1900" dirty="0" smtClean="0">
                <a:latin typeface="Arial" panose="020B0604020202020204" pitchFamily="34" charset="0"/>
                <a:cs typeface="Arial" panose="020B0604020202020204" pitchFamily="34" charset="0"/>
              </a:rPr>
              <a:t> lines/bands are  incorporated into the analysis (</a:t>
            </a:r>
            <a:r>
              <a:rPr lang="en-GB" sz="1900" dirty="0" err="1" smtClean="0">
                <a:latin typeface="Arial" panose="020B0604020202020204" pitchFamily="34" charset="0"/>
                <a:cs typeface="Arial" panose="020B0604020202020204" pitchFamily="34" charset="0"/>
              </a:rPr>
              <a:t>Hinotori</a:t>
            </a:r>
            <a:r>
              <a:rPr lang="en-GB" sz="1900" dirty="0" smtClean="0">
                <a:latin typeface="Arial" panose="020B0604020202020204" pitchFamily="34" charset="0"/>
                <a:cs typeface="Arial" panose="020B0604020202020204" pitchFamily="34" charset="0"/>
              </a:rPr>
              <a:t>, </a:t>
            </a:r>
            <a:r>
              <a:rPr lang="en-GB" sz="1900" dirty="0" err="1" smtClean="0">
                <a:latin typeface="Arial" panose="020B0604020202020204" pitchFamily="34" charset="0"/>
                <a:cs typeface="Arial" panose="020B0604020202020204" pitchFamily="34" charset="0"/>
              </a:rPr>
              <a:t>Caspi</a:t>
            </a:r>
            <a:r>
              <a:rPr lang="en-GB" sz="1900" dirty="0" smtClean="0">
                <a:latin typeface="Arial" panose="020B0604020202020204" pitchFamily="34" charset="0"/>
                <a:cs typeface="Arial" panose="020B0604020202020204" pitchFamily="34" charset="0"/>
              </a:rPr>
              <a:t>) RESIK is missing really hot lines</a:t>
            </a:r>
          </a:p>
          <a:p>
            <a:r>
              <a:rPr lang="en-GB" sz="1900" dirty="0" smtClean="0">
                <a:latin typeface="Arial" panose="020B0604020202020204" pitchFamily="34" charset="0"/>
                <a:cs typeface="Arial" panose="020B0604020202020204" pitchFamily="34" charset="0"/>
              </a:rPr>
              <a:t>The amount of hotter plasma </a:t>
            </a:r>
            <a:r>
              <a:rPr lang="en-GB" sz="1900" dirty="0" smtClean="0">
                <a:solidFill>
                  <a:srgbClr val="0000FF"/>
                </a:solidFill>
                <a:latin typeface="Arial" panose="020B0604020202020204" pitchFamily="34" charset="0"/>
                <a:cs typeface="Arial" panose="020B0604020202020204" pitchFamily="34" charset="0"/>
              </a:rPr>
              <a:t>is orders of magnitude lower </a:t>
            </a:r>
            <a:r>
              <a:rPr lang="en-GB" sz="1900" dirty="0" smtClean="0">
                <a:latin typeface="Arial" panose="020B0604020202020204" pitchFamily="34" charset="0"/>
                <a:cs typeface="Arial" panose="020B0604020202020204" pitchFamily="34" charset="0"/>
              </a:rPr>
              <a:t>in comparison with the cooler one (~ two orders during the maximum phase). However presence of this small amount of hot plasma is </a:t>
            </a:r>
            <a:r>
              <a:rPr lang="en-GB" sz="1900" dirty="0" smtClean="0">
                <a:solidFill>
                  <a:srgbClr val="0000FF"/>
                </a:solidFill>
                <a:latin typeface="Arial" panose="020B0604020202020204" pitchFamily="34" charset="0"/>
                <a:cs typeface="Arial" panose="020B0604020202020204" pitchFamily="34" charset="0"/>
              </a:rPr>
              <a:t>necessary to accommodate </a:t>
            </a:r>
            <a:r>
              <a:rPr lang="en-GB" sz="1900" dirty="0" smtClean="0">
                <a:latin typeface="Arial" panose="020B0604020202020204" pitchFamily="34" charset="0"/>
                <a:cs typeface="Arial" panose="020B0604020202020204" pitchFamily="34" charset="0"/>
              </a:rPr>
              <a:t>for the observed fluxes in individual spectral bands.</a:t>
            </a:r>
          </a:p>
          <a:p>
            <a:r>
              <a:rPr lang="en-GB" sz="1900" dirty="0" smtClean="0">
                <a:latin typeface="Arial" panose="020B0604020202020204" pitchFamily="34" charset="0"/>
                <a:cs typeface="Arial" panose="020B0604020202020204" pitchFamily="34" charset="0"/>
              </a:rPr>
              <a:t>The extension of the hotter emitting source </a:t>
            </a:r>
            <a:r>
              <a:rPr lang="en-GB" sz="1900" b="1" dirty="0" smtClean="0">
                <a:solidFill>
                  <a:srgbClr val="0000FF"/>
                </a:solidFill>
                <a:latin typeface="Arial" panose="020B0604020202020204" pitchFamily="34" charset="0"/>
                <a:cs typeface="Arial" panose="020B0604020202020204" pitchFamily="34" charset="0"/>
              </a:rPr>
              <a:t>(from </a:t>
            </a:r>
            <a:r>
              <a:rPr lang="en-GB" sz="1900" b="1" i="1" dirty="0" smtClean="0">
                <a:solidFill>
                  <a:srgbClr val="0000FF"/>
                </a:solidFill>
                <a:latin typeface="Arial" panose="020B0604020202020204" pitchFamily="34" charset="0"/>
                <a:cs typeface="Arial" panose="020B0604020202020204" pitchFamily="34" charset="0"/>
              </a:rPr>
              <a:t>RHESSI</a:t>
            </a:r>
            <a:r>
              <a:rPr lang="en-GB" sz="1900" b="1" dirty="0" smtClean="0">
                <a:solidFill>
                  <a:srgbClr val="0000FF"/>
                </a:solidFill>
                <a:latin typeface="Arial" panose="020B0604020202020204" pitchFamily="34" charset="0"/>
                <a:cs typeface="Arial" panose="020B0604020202020204" pitchFamily="34" charset="0"/>
              </a:rPr>
              <a:t> images)</a:t>
            </a:r>
            <a:r>
              <a:rPr lang="en-GB" sz="1900" dirty="0" smtClean="0">
                <a:latin typeface="Arial" panose="020B0604020202020204" pitchFamily="34" charset="0"/>
                <a:cs typeface="Arial" panose="020B0604020202020204" pitchFamily="34" charset="0"/>
              </a:rPr>
              <a:t> determines the (</a:t>
            </a:r>
            <a:r>
              <a:rPr lang="en-GB" sz="1900" dirty="0" smtClean="0">
                <a:solidFill>
                  <a:srgbClr val="FF0000"/>
                </a:solidFill>
                <a:latin typeface="Arial" panose="020B0604020202020204" pitchFamily="34" charset="0"/>
                <a:cs typeface="Arial" panose="020B0604020202020204" pitchFamily="34" charset="0"/>
              </a:rPr>
              <a:t>lower limit</a:t>
            </a:r>
            <a:r>
              <a:rPr lang="en-GB" sz="1900" dirty="0" smtClean="0">
                <a:latin typeface="Arial" panose="020B0604020202020204" pitchFamily="34" charset="0"/>
                <a:cs typeface="Arial" panose="020B0604020202020204" pitchFamily="34" charset="0"/>
              </a:rPr>
              <a:t>) of the </a:t>
            </a:r>
            <a:r>
              <a:rPr lang="en-GB" sz="1900" b="1" dirty="0" smtClean="0">
                <a:latin typeface="Arial" panose="020B0604020202020204" pitchFamily="34" charset="0"/>
                <a:cs typeface="Arial" panose="020B0604020202020204" pitchFamily="34" charset="0"/>
              </a:rPr>
              <a:t>density</a:t>
            </a:r>
            <a:r>
              <a:rPr lang="en-GB" sz="1900" dirty="0" smtClean="0">
                <a:latin typeface="Arial" panose="020B0604020202020204" pitchFamily="34" charset="0"/>
                <a:cs typeface="Arial" panose="020B0604020202020204" pitchFamily="34" charset="0"/>
              </a:rPr>
              <a:t> and </a:t>
            </a:r>
            <a:r>
              <a:rPr lang="en-GB" sz="1900" b="1" dirty="0" smtClean="0">
                <a:latin typeface="Arial" panose="020B0604020202020204" pitchFamily="34" charset="0"/>
                <a:cs typeface="Arial" panose="020B0604020202020204" pitchFamily="34" charset="0"/>
              </a:rPr>
              <a:t>thermal energy</a:t>
            </a:r>
            <a:r>
              <a:rPr lang="en-GB" sz="1900" dirty="0" smtClean="0">
                <a:latin typeface="Arial" panose="020B0604020202020204" pitchFamily="34" charset="0"/>
                <a:cs typeface="Arial" panose="020B0604020202020204" pitchFamily="34" charset="0"/>
              </a:rPr>
              <a:t> content for the </a:t>
            </a:r>
            <a:r>
              <a:rPr lang="en-GB" sz="1900" b="1" dirty="0" smtClean="0">
                <a:latin typeface="Arial" panose="020B0604020202020204" pitchFamily="34" charset="0"/>
                <a:cs typeface="Arial" panose="020B0604020202020204" pitchFamily="34" charset="0"/>
              </a:rPr>
              <a:t>hotter source  </a:t>
            </a:r>
          </a:p>
          <a:p>
            <a:r>
              <a:rPr lang="en-GB" sz="1900" dirty="0" smtClean="0">
                <a:latin typeface="Arial" panose="020B0604020202020204" pitchFamily="34" charset="0"/>
                <a:cs typeface="Arial" panose="020B0604020202020204" pitchFamily="34" charset="0"/>
              </a:rPr>
              <a:t>High </a:t>
            </a:r>
            <a:r>
              <a:rPr lang="en-GB" sz="1900" dirty="0">
                <a:latin typeface="Arial" panose="020B0604020202020204" pitchFamily="34" charset="0"/>
                <a:cs typeface="Arial" panose="020B0604020202020204" pitchFamily="34" charset="0"/>
              </a:rPr>
              <a:t>densities (~10</a:t>
            </a:r>
            <a:r>
              <a:rPr lang="en-GB" sz="1900" baseline="30000" dirty="0">
                <a:latin typeface="Arial" panose="020B0604020202020204" pitchFamily="34" charset="0"/>
                <a:cs typeface="Arial" panose="020B0604020202020204" pitchFamily="34" charset="0"/>
              </a:rPr>
              <a:t>11</a:t>
            </a:r>
            <a:r>
              <a:rPr lang="en-GB" sz="1900" dirty="0">
                <a:latin typeface="Arial" panose="020B0604020202020204" pitchFamily="34" charset="0"/>
                <a:cs typeface="Arial" panose="020B0604020202020204" pitchFamily="34" charset="0"/>
              </a:rPr>
              <a:t> cm</a:t>
            </a:r>
            <a:r>
              <a:rPr lang="en-GB" sz="1900" baseline="30000" dirty="0">
                <a:latin typeface="Arial" panose="020B0604020202020204" pitchFamily="34" charset="0"/>
                <a:cs typeface="Arial" panose="020B0604020202020204" pitchFamily="34" charset="0"/>
              </a:rPr>
              <a:t>-3</a:t>
            </a:r>
            <a:r>
              <a:rPr lang="en-GB" sz="1900" dirty="0">
                <a:latin typeface="Arial" panose="020B0604020202020204" pitchFamily="34" charset="0"/>
                <a:cs typeface="Arial" panose="020B0604020202020204" pitchFamily="34" charset="0"/>
              </a:rPr>
              <a:t>) of </a:t>
            </a:r>
            <a:r>
              <a:rPr lang="en-GB" sz="1900" dirty="0" smtClean="0">
                <a:latin typeface="Arial" panose="020B0604020202020204" pitchFamily="34" charset="0"/>
                <a:cs typeface="Arial" panose="020B0604020202020204" pitchFamily="34" charset="0"/>
              </a:rPr>
              <a:t>the hotter plasma components are matching other present estimates. </a:t>
            </a:r>
          </a:p>
          <a:p>
            <a:pPr marL="0" indent="0">
              <a:buNone/>
            </a:pPr>
            <a:endParaRPr lang="en-GB" sz="19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966251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2051720" y="1124744"/>
            <a:ext cx="5172122" cy="1015663"/>
          </a:xfrm>
          <a:prstGeom prst="rect">
            <a:avLst/>
          </a:prstGeom>
        </p:spPr>
        <p:txBody>
          <a:bodyPr wrap="none">
            <a:spAutoFit/>
          </a:bodyPr>
          <a:lstStyle/>
          <a:p>
            <a:r>
              <a:rPr lang="pl-PL" sz="6000" b="1" dirty="0" smtClean="0">
                <a:latin typeface="Arial" panose="020B0604020202020204" pitchFamily="34" charset="0"/>
                <a:cs typeface="Arial" panose="020B0604020202020204" pitchFamily="34" charset="0"/>
              </a:rPr>
              <a:t>THANK   YOU</a:t>
            </a:r>
            <a:endParaRPr lang="pl-PL" sz="6000" b="1" dirty="0">
              <a:latin typeface="Arial" panose="020B0604020202020204" pitchFamily="34" charset="0"/>
              <a:cs typeface="Arial" panose="020B0604020202020204" pitchFamily="34" charset="0"/>
            </a:endParaRPr>
          </a:p>
        </p:txBody>
      </p:sp>
      <p:pic>
        <p:nvPicPr>
          <p:cNvPr id="2" name="Obraz 1"/>
          <p:cNvPicPr>
            <a:picLocks noChangeAspect="1"/>
          </p:cNvPicPr>
          <p:nvPr/>
        </p:nvPicPr>
        <p:blipFill>
          <a:blip r:embed="rId2"/>
          <a:stretch>
            <a:fillRect/>
          </a:stretch>
        </p:blipFill>
        <p:spPr>
          <a:xfrm>
            <a:off x="2339752" y="2204864"/>
            <a:ext cx="4536504" cy="4248120"/>
          </a:xfrm>
          <a:prstGeom prst="rect">
            <a:avLst/>
          </a:prstGeom>
        </p:spPr>
      </p:pic>
    </p:spTree>
    <p:extLst>
      <p:ext uri="{BB962C8B-B14F-4D97-AF65-F5344CB8AC3E}">
        <p14:creationId xmlns:p14="http://schemas.microsoft.com/office/powerpoint/2010/main" val="3721457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730" y="202630"/>
            <a:ext cx="9104269" cy="634082"/>
          </a:xfrm>
        </p:spPr>
        <p:txBody>
          <a:bodyPr>
            <a:noAutofit/>
          </a:bodyPr>
          <a:lstStyle/>
          <a:p>
            <a:r>
              <a:rPr lang="pl-PL" sz="3000" b="1" dirty="0" err="1" smtClean="0">
                <a:latin typeface="Arial" panose="020B0604020202020204" pitchFamily="34" charset="0"/>
                <a:cs typeface="Arial" panose="020B0604020202020204" pitchFamily="34" charset="0"/>
              </a:rPr>
              <a:t>Average</a:t>
            </a:r>
            <a:r>
              <a:rPr lang="pl-PL" sz="3000" b="1" dirty="0" smtClean="0">
                <a:latin typeface="Arial" panose="020B0604020202020204" pitchFamily="34" charset="0"/>
                <a:cs typeface="Arial" panose="020B0604020202020204" pitchFamily="34" charset="0"/>
              </a:rPr>
              <a:t> RESIK spectrum spectrum </a:t>
            </a:r>
            <a:br>
              <a:rPr lang="pl-PL" sz="3000" b="1" dirty="0" smtClean="0">
                <a:latin typeface="Arial" panose="020B0604020202020204" pitchFamily="34" charset="0"/>
                <a:cs typeface="Arial" panose="020B0604020202020204" pitchFamily="34" charset="0"/>
              </a:rPr>
            </a:br>
            <a:r>
              <a:rPr lang="pl-PL" sz="3000" b="1" dirty="0" smtClean="0">
                <a:latin typeface="Arial" panose="020B0604020202020204" pitchFamily="34" charset="0"/>
                <a:cs typeface="Arial" panose="020B0604020202020204" pitchFamily="34" charset="0"/>
              </a:rPr>
              <a:t>(</a:t>
            </a:r>
            <a:r>
              <a:rPr lang="pl-PL" sz="3000" b="1" dirty="0" err="1" smtClean="0">
                <a:latin typeface="Arial" panose="020B0604020202020204" pitchFamily="34" charset="0"/>
                <a:cs typeface="Arial" panose="020B0604020202020204" pitchFamily="34" charset="0"/>
              </a:rPr>
              <a:t>integrated</a:t>
            </a:r>
            <a:r>
              <a:rPr lang="pl-PL" sz="3000" b="1" dirty="0" smtClean="0">
                <a:latin typeface="Arial" panose="020B0604020202020204" pitchFamily="34" charset="0"/>
                <a:cs typeface="Arial" panose="020B0604020202020204" pitchFamily="34" charset="0"/>
              </a:rPr>
              <a:t> </a:t>
            </a:r>
            <a:r>
              <a:rPr lang="pl-PL" sz="3000" b="1" dirty="0" err="1">
                <a:latin typeface="Arial" panose="020B0604020202020204" pitchFamily="34" charset="0"/>
                <a:cs typeface="Arial" panose="020B0604020202020204" pitchFamily="34" charset="0"/>
              </a:rPr>
              <a:t>over</a:t>
            </a:r>
            <a:r>
              <a:rPr lang="pl-PL" sz="3000" b="1" dirty="0">
                <a:latin typeface="Arial" panose="020B0604020202020204" pitchFamily="34" charset="0"/>
                <a:cs typeface="Arial" panose="020B0604020202020204" pitchFamily="34" charset="0"/>
              </a:rPr>
              <a:t> </a:t>
            </a:r>
            <a:r>
              <a:rPr lang="pl-PL" sz="3000" b="1" dirty="0">
                <a:solidFill>
                  <a:srgbClr val="0A0AB6"/>
                </a:solidFill>
                <a:latin typeface="Arial" panose="020B0604020202020204" pitchFamily="34" charset="0"/>
                <a:cs typeface="Arial" panose="020B0604020202020204" pitchFamily="34" charset="0"/>
              </a:rPr>
              <a:t>26.5 </a:t>
            </a:r>
            <a:r>
              <a:rPr lang="pl-PL" sz="3000" b="1" dirty="0" smtClean="0">
                <a:solidFill>
                  <a:srgbClr val="0A0AB6"/>
                </a:solidFill>
                <a:latin typeface="Arial" panose="020B0604020202020204" pitchFamily="34" charset="0"/>
                <a:cs typeface="Arial" panose="020B0604020202020204" pitchFamily="34" charset="0"/>
              </a:rPr>
              <a:t>min</a:t>
            </a:r>
            <a:r>
              <a:rPr lang="pl-PL" sz="3000" b="1" dirty="0" smtClean="0">
                <a:latin typeface="Arial" panose="020B0604020202020204" pitchFamily="34" charset="0"/>
                <a:cs typeface="Arial" panose="020B0604020202020204" pitchFamily="34" charset="0"/>
              </a:rPr>
              <a:t>) for M1.0 </a:t>
            </a:r>
            <a:r>
              <a:rPr lang="pl-PL" sz="3000" b="1" dirty="0" err="1" smtClean="0">
                <a:latin typeface="Arial" panose="020B0604020202020204" pitchFamily="34" charset="0"/>
                <a:cs typeface="Arial" panose="020B0604020202020204" pitchFamily="34" charset="0"/>
              </a:rPr>
              <a:t>flare</a:t>
            </a:r>
            <a:endParaRPr lang="pl-PL" sz="3000" b="1"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960" y="1268760"/>
            <a:ext cx="6313384"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rostokąt 3"/>
          <p:cNvSpPr/>
          <p:nvPr/>
        </p:nvSpPr>
        <p:spPr>
          <a:xfrm>
            <a:off x="107504" y="5879013"/>
            <a:ext cx="8928992" cy="646331"/>
          </a:xfrm>
          <a:prstGeom prst="rect">
            <a:avLst/>
          </a:prstGeom>
        </p:spPr>
        <p:txBody>
          <a:bodyPr wrap="square">
            <a:spAutoFit/>
          </a:bodyPr>
          <a:lstStyle/>
          <a:p>
            <a:pPr algn="ctr"/>
            <a:r>
              <a:rPr lang="en-GB" dirty="0" smtClean="0">
                <a:solidFill>
                  <a:srgbClr val="FF0000"/>
                </a:solidFill>
                <a:latin typeface="Arial" panose="020B0604020202020204" pitchFamily="34" charset="0"/>
                <a:cs typeface="Arial" panose="020B0604020202020204" pitchFamily="34" charset="0"/>
              </a:rPr>
              <a:t>Well observed flare, </a:t>
            </a:r>
            <a:r>
              <a:rPr lang="en-GB" dirty="0" smtClean="0">
                <a:solidFill>
                  <a:srgbClr val="0A0AB6"/>
                </a:solidFill>
                <a:latin typeface="Arial" panose="020B0604020202020204" pitchFamily="34" charset="0"/>
                <a:cs typeface="Arial" panose="020B0604020202020204" pitchFamily="34" charset="0"/>
              </a:rPr>
              <a:t>127 individual spectra </a:t>
            </a:r>
            <a:r>
              <a:rPr lang="en-GB" dirty="0" smtClean="0">
                <a:solidFill>
                  <a:srgbClr val="FF0000"/>
                </a:solidFill>
                <a:latin typeface="Arial" panose="020B0604020202020204" pitchFamily="34" charset="0"/>
                <a:cs typeface="Arial" panose="020B0604020202020204" pitchFamily="34" charset="0"/>
              </a:rPr>
              <a:t>available, </a:t>
            </a:r>
          </a:p>
          <a:p>
            <a:pPr algn="ctr"/>
            <a:r>
              <a:rPr lang="en-GB" dirty="0">
                <a:solidFill>
                  <a:srgbClr val="FF0000"/>
                </a:solidFill>
                <a:latin typeface="Arial" panose="020B0604020202020204" pitchFamily="34" charset="0"/>
                <a:cs typeface="Arial" panose="020B0604020202020204" pitchFamily="34" charset="0"/>
              </a:rPr>
              <a:t> </a:t>
            </a:r>
            <a:r>
              <a:rPr lang="en-GB" dirty="0" smtClean="0">
                <a:solidFill>
                  <a:srgbClr val="FF0000"/>
                </a:solidFill>
                <a:latin typeface="Arial" panose="020B0604020202020204" pitchFamily="34" charset="0"/>
                <a:cs typeface="Arial" panose="020B0604020202020204" pitchFamily="34" charset="0"/>
              </a:rPr>
              <a:t>that we summed over </a:t>
            </a:r>
            <a:r>
              <a:rPr lang="en-GB" dirty="0" smtClean="0">
                <a:solidFill>
                  <a:srgbClr val="0A0AB6"/>
                </a:solidFill>
                <a:latin typeface="Arial" panose="020B0604020202020204" pitchFamily="34" charset="0"/>
                <a:cs typeface="Arial" panose="020B0604020202020204" pitchFamily="34" charset="0"/>
              </a:rPr>
              <a:t>19 time intervals </a:t>
            </a:r>
            <a:r>
              <a:rPr lang="en-GB" dirty="0" smtClean="0">
                <a:solidFill>
                  <a:srgbClr val="FF0000"/>
                </a:solidFill>
                <a:latin typeface="Arial" panose="020B0604020202020204" pitchFamily="34" charset="0"/>
                <a:cs typeface="Arial" panose="020B0604020202020204" pitchFamily="34" charset="0"/>
              </a:rPr>
              <a:t>for detailed analysis. </a:t>
            </a:r>
            <a:endParaRPr lang="en-GB"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733665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457200" y="188640"/>
            <a:ext cx="8229600" cy="922114"/>
          </a:xfrm>
        </p:spPr>
        <p:txBody>
          <a:bodyPr>
            <a:normAutofit fontScale="90000"/>
          </a:bodyPr>
          <a:lstStyle/>
          <a:p>
            <a:r>
              <a:rPr lang="en-GB" sz="3600" b="1" dirty="0" smtClean="0">
                <a:latin typeface="Arial" panose="020B0604020202020204" pitchFamily="34" charset="0"/>
                <a:cs typeface="Arial" panose="020B0604020202020204" pitchFamily="34" charset="0"/>
              </a:rPr>
              <a:t>SOL2002-11-14T22:26</a:t>
            </a:r>
            <a:br>
              <a:rPr lang="en-GB" sz="3600" b="1" dirty="0" smtClean="0">
                <a:latin typeface="Arial" panose="020B0604020202020204" pitchFamily="34" charset="0"/>
                <a:cs typeface="Arial" panose="020B0604020202020204" pitchFamily="34" charset="0"/>
              </a:rPr>
            </a:br>
            <a:r>
              <a:rPr lang="en-GB" sz="3600" b="1" dirty="0">
                <a:solidFill>
                  <a:srgbClr val="0A0AB6"/>
                </a:solidFill>
                <a:latin typeface="Arial" panose="020B0604020202020204" pitchFamily="34" charset="0"/>
                <a:cs typeface="Arial" panose="020B0604020202020204" pitchFamily="34" charset="0"/>
              </a:rPr>
              <a:t> </a:t>
            </a:r>
            <a:r>
              <a:rPr lang="en-GB" sz="3600" b="1" dirty="0" smtClean="0">
                <a:solidFill>
                  <a:srgbClr val="0A0AB6"/>
                </a:solidFill>
                <a:latin typeface="Arial" panose="020B0604020202020204" pitchFamily="34" charset="0"/>
                <a:cs typeface="Arial" panose="020B0604020202020204" pitchFamily="34" charset="0"/>
              </a:rPr>
              <a:t>normalised</a:t>
            </a:r>
            <a:r>
              <a:rPr lang="en-GB" sz="3600" b="1" dirty="0" smtClean="0">
                <a:latin typeface="Arial" panose="020B0604020202020204" pitchFamily="34" charset="0"/>
                <a:cs typeface="Arial" panose="020B0604020202020204" pitchFamily="34" charset="0"/>
              </a:rPr>
              <a:t>  </a:t>
            </a:r>
            <a:r>
              <a:rPr lang="en-GB" sz="3600" b="1" dirty="0" err="1" smtClean="0">
                <a:latin typeface="Arial" panose="020B0604020202020204" pitchFamily="34" charset="0"/>
                <a:cs typeface="Arial" panose="020B0604020202020204" pitchFamily="34" charset="0"/>
              </a:rPr>
              <a:t>lightcurves</a:t>
            </a:r>
            <a:endParaRPr lang="en-GB" sz="3600" b="1"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00808"/>
            <a:ext cx="6819351" cy="3920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ole tekstowe 4"/>
          <p:cNvSpPr txBox="1"/>
          <p:nvPr/>
        </p:nvSpPr>
        <p:spPr>
          <a:xfrm>
            <a:off x="6957012" y="1916831"/>
            <a:ext cx="1731628" cy="2585323"/>
          </a:xfrm>
          <a:prstGeom prst="rect">
            <a:avLst/>
          </a:prstGeom>
          <a:noFill/>
        </p:spPr>
        <p:txBody>
          <a:bodyPr wrap="square" rtlCol="0">
            <a:spAutoFit/>
          </a:bodyPr>
          <a:lstStyle/>
          <a:p>
            <a:pPr algn="ctr"/>
            <a:r>
              <a:rPr lang="pl-PL" b="1" i="1" dirty="0" smtClean="0"/>
              <a:t>GOES</a:t>
            </a:r>
          </a:p>
          <a:p>
            <a:pPr algn="ctr"/>
            <a:r>
              <a:rPr lang="pl-PL" b="1" dirty="0" smtClean="0"/>
              <a:t>0.5 – 4 Å </a:t>
            </a:r>
          </a:p>
          <a:p>
            <a:pPr algn="ctr"/>
            <a:r>
              <a:rPr lang="pl-PL" b="1" dirty="0" smtClean="0"/>
              <a:t>1 – 8 Å </a:t>
            </a:r>
          </a:p>
          <a:p>
            <a:pPr algn="ctr"/>
            <a:endParaRPr lang="pl-PL" b="1" dirty="0" smtClean="0"/>
          </a:p>
          <a:p>
            <a:pPr algn="ctr"/>
            <a:endParaRPr lang="pl-PL" b="1" dirty="0"/>
          </a:p>
          <a:p>
            <a:pPr algn="ctr"/>
            <a:r>
              <a:rPr lang="pl-PL" b="1" i="1" dirty="0" smtClean="0"/>
              <a:t>RHESSI</a:t>
            </a:r>
          </a:p>
          <a:p>
            <a:pPr algn="ctr"/>
            <a:r>
              <a:rPr lang="pl-PL" b="1" dirty="0" smtClean="0">
                <a:solidFill>
                  <a:srgbClr val="FF33CC"/>
                </a:solidFill>
              </a:rPr>
              <a:t>6 – 12 </a:t>
            </a:r>
            <a:r>
              <a:rPr lang="pl-PL" b="1" dirty="0" err="1" smtClean="0">
                <a:solidFill>
                  <a:srgbClr val="FF33CC"/>
                </a:solidFill>
              </a:rPr>
              <a:t>keV</a:t>
            </a:r>
            <a:endParaRPr lang="pl-PL" b="1" dirty="0" smtClean="0">
              <a:solidFill>
                <a:srgbClr val="FF33CC"/>
              </a:solidFill>
            </a:endParaRPr>
          </a:p>
          <a:p>
            <a:pPr algn="ctr"/>
            <a:r>
              <a:rPr lang="pl-PL" b="1" dirty="0" smtClean="0">
                <a:solidFill>
                  <a:srgbClr val="00B050"/>
                </a:solidFill>
              </a:rPr>
              <a:t>12 – 25 </a:t>
            </a:r>
            <a:r>
              <a:rPr lang="pl-PL" b="1" dirty="0" err="1" smtClean="0">
                <a:solidFill>
                  <a:srgbClr val="00B050"/>
                </a:solidFill>
              </a:rPr>
              <a:t>keV</a:t>
            </a:r>
            <a:endParaRPr lang="pl-PL" b="1" dirty="0" smtClean="0">
              <a:solidFill>
                <a:srgbClr val="00B050"/>
              </a:solidFill>
            </a:endParaRPr>
          </a:p>
          <a:p>
            <a:pPr algn="ctr"/>
            <a:r>
              <a:rPr lang="pl-PL" b="1" dirty="0" smtClean="0">
                <a:solidFill>
                  <a:srgbClr val="00B0F0"/>
                </a:solidFill>
              </a:rPr>
              <a:t>25 – 50 </a:t>
            </a:r>
            <a:r>
              <a:rPr lang="pl-PL" b="1" dirty="0" err="1" smtClean="0">
                <a:solidFill>
                  <a:srgbClr val="00B0F0"/>
                </a:solidFill>
              </a:rPr>
              <a:t>keV</a:t>
            </a:r>
            <a:endParaRPr lang="pl-PL" b="1" dirty="0">
              <a:solidFill>
                <a:srgbClr val="00B0F0"/>
              </a:solidFill>
            </a:endParaRPr>
          </a:p>
        </p:txBody>
      </p:sp>
      <p:cxnSp>
        <p:nvCxnSpPr>
          <p:cNvPr id="7" name="Łącznik prostoliniowy 6"/>
          <p:cNvCxnSpPr/>
          <p:nvPr/>
        </p:nvCxnSpPr>
        <p:spPr>
          <a:xfrm>
            <a:off x="8400608" y="2643979"/>
            <a:ext cx="2880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Łącznik prostoliniowy 9"/>
          <p:cNvCxnSpPr/>
          <p:nvPr/>
        </p:nvCxnSpPr>
        <p:spPr>
          <a:xfrm>
            <a:off x="8400608" y="2362639"/>
            <a:ext cx="28803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pole tekstowe 11"/>
          <p:cNvSpPr txBox="1"/>
          <p:nvPr/>
        </p:nvSpPr>
        <p:spPr>
          <a:xfrm>
            <a:off x="107504" y="6093296"/>
            <a:ext cx="3454792" cy="369332"/>
          </a:xfrm>
          <a:prstGeom prst="rect">
            <a:avLst/>
          </a:prstGeom>
          <a:noFill/>
        </p:spPr>
        <p:txBody>
          <a:bodyPr wrap="none" rtlCol="0">
            <a:spAutoFit/>
          </a:bodyPr>
          <a:lstStyle/>
          <a:p>
            <a:r>
              <a:rPr lang="pl-PL" b="1" dirty="0" smtClean="0">
                <a:latin typeface="Arial" panose="020B0604020202020204" pitchFamily="34" charset="0"/>
                <a:cs typeface="Arial" panose="020B0604020202020204" pitchFamily="34" charset="0"/>
              </a:rPr>
              <a:t>19 </a:t>
            </a:r>
            <a:r>
              <a:rPr lang="pl-PL" b="1" dirty="0" err="1" smtClean="0">
                <a:latin typeface="Arial" panose="020B0604020202020204" pitchFamily="34" charset="0"/>
                <a:cs typeface="Arial" panose="020B0604020202020204" pitchFamily="34" charset="0"/>
              </a:rPr>
              <a:t>time</a:t>
            </a:r>
            <a:r>
              <a:rPr lang="pl-PL" b="1" dirty="0" smtClean="0">
                <a:latin typeface="Arial" panose="020B0604020202020204" pitchFamily="34" charset="0"/>
                <a:cs typeface="Arial" panose="020B0604020202020204" pitchFamily="34" charset="0"/>
              </a:rPr>
              <a:t> </a:t>
            </a:r>
            <a:r>
              <a:rPr lang="pl-PL" b="1" dirty="0" err="1" smtClean="0">
                <a:latin typeface="Arial" panose="020B0604020202020204" pitchFamily="34" charset="0"/>
                <a:cs typeface="Arial" panose="020B0604020202020204" pitchFamily="34" charset="0"/>
              </a:rPr>
              <a:t>intervals</a:t>
            </a:r>
            <a:r>
              <a:rPr lang="pl-PL" b="1" dirty="0" smtClean="0">
                <a:latin typeface="Arial" panose="020B0604020202020204" pitchFamily="34" charset="0"/>
                <a:cs typeface="Arial" panose="020B0604020202020204" pitchFamily="34" charset="0"/>
              </a:rPr>
              <a:t> </a:t>
            </a:r>
            <a:r>
              <a:rPr lang="pl-PL" dirty="0" err="1" smtClean="0">
                <a:latin typeface="Arial" panose="020B0604020202020204" pitchFamily="34" charset="0"/>
                <a:cs typeface="Arial" panose="020B0604020202020204" pitchFamily="34" charset="0"/>
              </a:rPr>
              <a:t>selected</a:t>
            </a:r>
            <a:r>
              <a:rPr lang="pl-PL" dirty="0" smtClean="0">
                <a:latin typeface="Arial" panose="020B0604020202020204" pitchFamily="34" charset="0"/>
                <a:cs typeface="Arial" panose="020B0604020202020204" pitchFamily="34" charset="0"/>
              </a:rPr>
              <a:t> (a-s)</a:t>
            </a:r>
            <a:endParaRPr lang="pl-PL" dirty="0">
              <a:latin typeface="Arial" panose="020B0604020202020204" pitchFamily="34" charset="0"/>
              <a:cs typeface="Arial" panose="020B0604020202020204" pitchFamily="34" charset="0"/>
            </a:endParaRPr>
          </a:p>
        </p:txBody>
      </p:sp>
      <p:sp>
        <p:nvSpPr>
          <p:cNvPr id="13" name="Strzałka w dół 12"/>
          <p:cNvSpPr/>
          <p:nvPr/>
        </p:nvSpPr>
        <p:spPr>
          <a:xfrm>
            <a:off x="2218407" y="1340506"/>
            <a:ext cx="182236"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548" y="1333211"/>
            <a:ext cx="2444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026" y="1327299"/>
            <a:ext cx="2444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trzałka w prawo 1"/>
          <p:cNvSpPr/>
          <p:nvPr/>
        </p:nvSpPr>
        <p:spPr>
          <a:xfrm>
            <a:off x="3593592" y="606700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p:cNvSpPr txBox="1"/>
          <p:nvPr/>
        </p:nvSpPr>
        <p:spPr>
          <a:xfrm>
            <a:off x="4532077" y="6021288"/>
            <a:ext cx="4608512" cy="707886"/>
          </a:xfrm>
          <a:prstGeom prst="rect">
            <a:avLst/>
          </a:prstGeom>
          <a:noFill/>
        </p:spPr>
        <p:txBody>
          <a:bodyPr wrap="square" rtlCol="0">
            <a:spAutoFit/>
          </a:bodyPr>
          <a:lstStyle/>
          <a:p>
            <a:r>
              <a:rPr lang="pl-PL" sz="2000" dirty="0">
                <a:latin typeface="Arial" panose="020B0604020202020204" pitchFamily="34" charset="0"/>
                <a:cs typeface="Arial" panose="020B0604020202020204" pitchFamily="34" charset="0"/>
              </a:rPr>
              <a:t>S</a:t>
            </a:r>
            <a:r>
              <a:rPr lang="pl-PL" sz="2000" dirty="0" smtClean="0">
                <a:latin typeface="Arial" panose="020B0604020202020204" pitchFamily="34" charset="0"/>
                <a:cs typeface="Arial" panose="020B0604020202020204" pitchFamily="34" charset="0"/>
              </a:rPr>
              <a:t>ample spectra for: rise (</a:t>
            </a:r>
            <a:r>
              <a:rPr lang="pl-PL" sz="2000" b="1" dirty="0" smtClean="0">
                <a:latin typeface="Arial" panose="020B0604020202020204" pitchFamily="34" charset="0"/>
                <a:cs typeface="Arial" panose="020B0604020202020204" pitchFamily="34" charset="0"/>
              </a:rPr>
              <a:t>e</a:t>
            </a:r>
            <a:r>
              <a:rPr lang="pl-PL" sz="2000" dirty="0" smtClean="0">
                <a:latin typeface="Arial" panose="020B0604020202020204" pitchFamily="34" charset="0"/>
                <a:cs typeface="Arial" panose="020B0604020202020204" pitchFamily="34" charset="0"/>
              </a:rPr>
              <a:t>), maximum (</a:t>
            </a:r>
            <a:r>
              <a:rPr lang="pl-PL" sz="2000" b="1" dirty="0" smtClean="0">
                <a:latin typeface="Arial" panose="020B0604020202020204" pitchFamily="34" charset="0"/>
                <a:cs typeface="Arial" panose="020B0604020202020204" pitchFamily="34" charset="0"/>
              </a:rPr>
              <a:t>g</a:t>
            </a:r>
            <a:r>
              <a:rPr lang="pl-PL" sz="2000" dirty="0" smtClean="0">
                <a:latin typeface="Arial" panose="020B0604020202020204" pitchFamily="34" charset="0"/>
                <a:cs typeface="Arial" panose="020B0604020202020204" pitchFamily="34" charset="0"/>
              </a:rPr>
              <a:t>) and decay (</a:t>
            </a:r>
            <a:r>
              <a:rPr lang="pl-PL" sz="2000" b="1" dirty="0" smtClean="0">
                <a:latin typeface="Arial" panose="020B0604020202020204" pitchFamily="34" charset="0"/>
                <a:cs typeface="Arial" panose="020B0604020202020204" pitchFamily="34" charset="0"/>
              </a:rPr>
              <a:t>n</a:t>
            </a:r>
            <a:r>
              <a:rPr lang="pl-PL" sz="2000" dirty="0" smtClean="0">
                <a:latin typeface="Arial" panose="020B0604020202020204" pitchFamily="34" charset="0"/>
                <a:cs typeface="Arial" panose="020B0604020202020204" pitchFamily="34" charset="0"/>
              </a:rPr>
              <a:t>) phases</a:t>
            </a:r>
            <a:endParaRPr lang="pl-P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72077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9144000" cy="850106"/>
          </a:xfrm>
        </p:spPr>
        <p:txBody>
          <a:bodyPr>
            <a:noAutofit/>
          </a:bodyPr>
          <a:lstStyle/>
          <a:p>
            <a:r>
              <a:rPr lang="en-GB" sz="3200" b="1" dirty="0" smtClean="0">
                <a:latin typeface="Arial" panose="020B0604020202020204" pitchFamily="34" charset="0"/>
                <a:cs typeface="Arial" panose="020B0604020202020204" pitchFamily="34" charset="0"/>
              </a:rPr>
              <a:t>Spectra evolution: SOL2002-11-14T22:26</a:t>
            </a:r>
            <a:br>
              <a:rPr lang="en-GB" sz="3200" b="1" dirty="0" smtClean="0">
                <a:latin typeface="Arial" panose="020B0604020202020204" pitchFamily="34" charset="0"/>
                <a:cs typeface="Arial" panose="020B0604020202020204" pitchFamily="34" charset="0"/>
              </a:rPr>
            </a:br>
            <a:r>
              <a:rPr lang="en-GB" sz="2800" b="1" dirty="0" smtClean="0">
                <a:latin typeface="Arial" panose="020B0604020202020204" pitchFamily="34" charset="0"/>
                <a:cs typeface="Arial" panose="020B0604020202020204" pitchFamily="34" charset="0"/>
              </a:rPr>
              <a:t>different colours-individual spectral channels</a:t>
            </a:r>
            <a:endParaRPr lang="en-GB" sz="2800" b="1"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832" y="1196753"/>
            <a:ext cx="7289630"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ole tekstowe 3"/>
          <p:cNvSpPr txBox="1"/>
          <p:nvPr/>
        </p:nvSpPr>
        <p:spPr>
          <a:xfrm>
            <a:off x="1691680" y="1400925"/>
            <a:ext cx="1744651" cy="523220"/>
          </a:xfrm>
          <a:prstGeom prst="rect">
            <a:avLst/>
          </a:prstGeom>
          <a:noFill/>
        </p:spPr>
        <p:txBody>
          <a:bodyPr wrap="none" rtlCol="0">
            <a:spAutoFit/>
          </a:bodyPr>
          <a:lstStyle/>
          <a:p>
            <a:r>
              <a:rPr lang="pl-PL" sz="1400" b="1" dirty="0" err="1" smtClean="0">
                <a:latin typeface="Arial" panose="020B0604020202020204" pitchFamily="34" charset="0"/>
                <a:cs typeface="Arial" panose="020B0604020202020204" pitchFamily="34" charset="0"/>
              </a:rPr>
              <a:t>Event</a:t>
            </a:r>
            <a:r>
              <a:rPr lang="pl-PL" sz="1400" b="1" dirty="0" smtClean="0">
                <a:latin typeface="Arial" panose="020B0604020202020204" pitchFamily="34" charset="0"/>
                <a:cs typeface="Arial" panose="020B0604020202020204" pitchFamily="34" charset="0"/>
              </a:rPr>
              <a:t> </a:t>
            </a:r>
          </a:p>
          <a:p>
            <a:r>
              <a:rPr lang="pl-PL" sz="1400" b="1" dirty="0" err="1" smtClean="0">
                <a:latin typeface="Arial" panose="020B0604020202020204" pitchFamily="34" charset="0"/>
                <a:cs typeface="Arial" panose="020B0604020202020204" pitchFamily="34" charset="0"/>
              </a:rPr>
              <a:t>Average</a:t>
            </a:r>
            <a:r>
              <a:rPr lang="pl-PL" sz="1400" b="1" dirty="0" smtClean="0">
                <a:latin typeface="Arial" panose="020B0604020202020204" pitchFamily="34" charset="0"/>
                <a:cs typeface="Arial" panose="020B0604020202020204" pitchFamily="34" charset="0"/>
              </a:rPr>
              <a:t> spectrum</a:t>
            </a:r>
            <a:endParaRPr lang="pl-PL" sz="1400" b="1" dirty="0">
              <a:latin typeface="Arial" panose="020B0604020202020204" pitchFamily="34" charset="0"/>
              <a:cs typeface="Arial" panose="020B0604020202020204" pitchFamily="34" charset="0"/>
            </a:endParaRPr>
          </a:p>
        </p:txBody>
      </p:sp>
      <p:sp>
        <p:nvSpPr>
          <p:cNvPr id="5" name="pole tekstowe 4"/>
          <p:cNvSpPr txBox="1"/>
          <p:nvPr/>
        </p:nvSpPr>
        <p:spPr>
          <a:xfrm>
            <a:off x="5076056" y="1412776"/>
            <a:ext cx="1128835" cy="307777"/>
          </a:xfrm>
          <a:prstGeom prst="rect">
            <a:avLst/>
          </a:prstGeom>
          <a:noFill/>
        </p:spPr>
        <p:txBody>
          <a:bodyPr wrap="none" rtlCol="0">
            <a:spAutoFit/>
          </a:bodyPr>
          <a:lstStyle/>
          <a:p>
            <a:r>
              <a:rPr lang="pl-PL" sz="1400" b="1" dirty="0" smtClean="0">
                <a:latin typeface="Arial" panose="020B0604020202020204" pitchFamily="34" charset="0"/>
                <a:cs typeface="Arial" panose="020B0604020202020204" pitchFamily="34" charset="0"/>
              </a:rPr>
              <a:t>Rise </a:t>
            </a:r>
            <a:r>
              <a:rPr lang="pl-PL" sz="1400" b="1" dirty="0" err="1" smtClean="0">
                <a:latin typeface="Arial" panose="020B0604020202020204" pitchFamily="34" charset="0"/>
                <a:cs typeface="Arial" panose="020B0604020202020204" pitchFamily="34" charset="0"/>
              </a:rPr>
              <a:t>phase</a:t>
            </a:r>
            <a:endParaRPr lang="pl-PL" sz="1400" b="1" dirty="0">
              <a:latin typeface="Arial" panose="020B0604020202020204" pitchFamily="34" charset="0"/>
              <a:cs typeface="Arial" panose="020B0604020202020204" pitchFamily="34" charset="0"/>
            </a:endParaRPr>
          </a:p>
        </p:txBody>
      </p:sp>
      <p:sp>
        <p:nvSpPr>
          <p:cNvPr id="6" name="pole tekstowe 5"/>
          <p:cNvSpPr txBox="1"/>
          <p:nvPr/>
        </p:nvSpPr>
        <p:spPr>
          <a:xfrm>
            <a:off x="1619672" y="3933057"/>
            <a:ext cx="1577676" cy="307777"/>
          </a:xfrm>
          <a:prstGeom prst="rect">
            <a:avLst/>
          </a:prstGeom>
          <a:noFill/>
        </p:spPr>
        <p:txBody>
          <a:bodyPr wrap="none" rtlCol="0">
            <a:spAutoFit/>
          </a:bodyPr>
          <a:lstStyle/>
          <a:p>
            <a:r>
              <a:rPr lang="pl-PL" sz="1400" b="1" dirty="0" smtClean="0">
                <a:latin typeface="Arial" panose="020B0604020202020204" pitchFamily="34" charset="0"/>
                <a:cs typeface="Arial" panose="020B0604020202020204" pitchFamily="34" charset="0"/>
              </a:rPr>
              <a:t>Maximum </a:t>
            </a:r>
            <a:r>
              <a:rPr lang="pl-PL" sz="1400" b="1" dirty="0" err="1" smtClean="0">
                <a:latin typeface="Arial" panose="020B0604020202020204" pitchFamily="34" charset="0"/>
                <a:cs typeface="Arial" panose="020B0604020202020204" pitchFamily="34" charset="0"/>
              </a:rPr>
              <a:t>phase</a:t>
            </a:r>
            <a:endParaRPr lang="pl-PL" sz="1400" b="1" dirty="0">
              <a:latin typeface="Arial" panose="020B0604020202020204" pitchFamily="34" charset="0"/>
              <a:cs typeface="Arial" panose="020B0604020202020204" pitchFamily="34" charset="0"/>
            </a:endParaRPr>
          </a:p>
        </p:txBody>
      </p:sp>
      <p:sp>
        <p:nvSpPr>
          <p:cNvPr id="7" name="pole tekstowe 6"/>
          <p:cNvSpPr txBox="1"/>
          <p:nvPr/>
        </p:nvSpPr>
        <p:spPr>
          <a:xfrm>
            <a:off x="5062815" y="3985319"/>
            <a:ext cx="1277914" cy="307777"/>
          </a:xfrm>
          <a:prstGeom prst="rect">
            <a:avLst/>
          </a:prstGeom>
          <a:noFill/>
        </p:spPr>
        <p:txBody>
          <a:bodyPr wrap="none" rtlCol="0">
            <a:spAutoFit/>
          </a:bodyPr>
          <a:lstStyle/>
          <a:p>
            <a:r>
              <a:rPr lang="pl-PL" sz="1400" b="1" dirty="0" err="1" smtClean="0">
                <a:latin typeface="Arial" panose="020B0604020202020204" pitchFamily="34" charset="0"/>
                <a:cs typeface="Arial" panose="020B0604020202020204" pitchFamily="34" charset="0"/>
              </a:rPr>
              <a:t>Decay</a:t>
            </a:r>
            <a:r>
              <a:rPr lang="pl-PL" sz="1400" b="1" dirty="0" smtClean="0">
                <a:latin typeface="Arial" panose="020B0604020202020204" pitchFamily="34" charset="0"/>
                <a:cs typeface="Arial" panose="020B0604020202020204" pitchFamily="34" charset="0"/>
              </a:rPr>
              <a:t> </a:t>
            </a:r>
            <a:r>
              <a:rPr lang="pl-PL" sz="1400" b="1" dirty="0" err="1" smtClean="0">
                <a:latin typeface="Arial" panose="020B0604020202020204" pitchFamily="34" charset="0"/>
                <a:cs typeface="Arial" panose="020B0604020202020204" pitchFamily="34" charset="0"/>
              </a:rPr>
              <a:t>phase</a:t>
            </a:r>
            <a:endParaRPr lang="pl-PL" sz="1400" b="1" dirty="0">
              <a:latin typeface="Arial" panose="020B0604020202020204" pitchFamily="34" charset="0"/>
              <a:cs typeface="Arial" panose="020B0604020202020204" pitchFamily="34" charset="0"/>
            </a:endParaRPr>
          </a:p>
        </p:txBody>
      </p:sp>
      <p:grpSp>
        <p:nvGrpSpPr>
          <p:cNvPr id="8" name="Grupa 7"/>
          <p:cNvGrpSpPr/>
          <p:nvPr/>
        </p:nvGrpSpPr>
        <p:grpSpPr>
          <a:xfrm>
            <a:off x="2843809" y="4221087"/>
            <a:ext cx="5121860" cy="882450"/>
            <a:chOff x="2843809" y="4221087"/>
            <a:chExt cx="5121860" cy="882450"/>
          </a:xfrm>
        </p:grpSpPr>
        <p:sp>
          <p:nvSpPr>
            <p:cNvPr id="3" name="PoleTekstowe 2"/>
            <p:cNvSpPr txBox="1"/>
            <p:nvPr/>
          </p:nvSpPr>
          <p:spPr>
            <a:xfrm rot="16200000">
              <a:off x="7445013" y="4372411"/>
              <a:ext cx="671979" cy="369332"/>
            </a:xfrm>
            <a:prstGeom prst="rect">
              <a:avLst/>
            </a:prstGeom>
            <a:noFill/>
          </p:spPr>
          <p:txBody>
            <a:bodyPr wrap="none" rtlCol="0">
              <a:spAutoFit/>
            </a:bodyPr>
            <a:lstStyle/>
            <a:p>
              <a:r>
                <a:rPr lang="pl-PL" dirty="0" smtClean="0"/>
                <a:t>3 MK</a:t>
              </a:r>
              <a:endParaRPr lang="pl-PL" dirty="0"/>
            </a:p>
          </p:txBody>
        </p:sp>
        <p:sp>
          <p:nvSpPr>
            <p:cNvPr id="9" name="PoleTekstowe 8"/>
            <p:cNvSpPr txBox="1"/>
            <p:nvPr/>
          </p:nvSpPr>
          <p:spPr>
            <a:xfrm rot="16200000">
              <a:off x="2634414" y="4524811"/>
              <a:ext cx="788121" cy="369332"/>
            </a:xfrm>
            <a:prstGeom prst="rect">
              <a:avLst/>
            </a:prstGeom>
            <a:noFill/>
          </p:spPr>
          <p:txBody>
            <a:bodyPr wrap="none" rtlCol="0">
              <a:spAutoFit/>
            </a:bodyPr>
            <a:lstStyle/>
            <a:p>
              <a:r>
                <a:rPr lang="pl-PL" dirty="0" smtClean="0"/>
                <a:t>30 MK</a:t>
              </a:r>
              <a:endParaRPr lang="pl-PL" dirty="0"/>
            </a:p>
          </p:txBody>
        </p:sp>
      </p:grpSp>
    </p:spTree>
    <p:extLst>
      <p:ext uri="{BB962C8B-B14F-4D97-AF65-F5344CB8AC3E}">
        <p14:creationId xmlns:p14="http://schemas.microsoft.com/office/powerpoint/2010/main" val="32718864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4000" b="1" dirty="0" smtClean="0">
                <a:latin typeface="Arial" panose="020B0604020202020204" pitchFamily="34" charset="0"/>
                <a:cs typeface="Arial" panose="020B0604020202020204" pitchFamily="34" charset="0"/>
              </a:rPr>
              <a:t>RESIK - </a:t>
            </a:r>
            <a:r>
              <a:rPr lang="pl-PL" sz="4000" b="1" dirty="0" err="1" smtClean="0">
                <a:latin typeface="Arial" panose="020B0604020202020204" pitchFamily="34" charset="0"/>
                <a:cs typeface="Arial" panose="020B0604020202020204" pitchFamily="34" charset="0"/>
              </a:rPr>
              <a:t>Bragg</a:t>
            </a:r>
            <a:r>
              <a:rPr lang="pl-PL" sz="4000" b="1" dirty="0" smtClean="0">
                <a:latin typeface="Arial" panose="020B0604020202020204" pitchFamily="34" charset="0"/>
                <a:cs typeface="Arial" panose="020B0604020202020204" pitchFamily="34" charset="0"/>
              </a:rPr>
              <a:t> </a:t>
            </a:r>
            <a:r>
              <a:rPr lang="pl-PL" sz="4000" b="1" dirty="0" err="1" smtClean="0">
                <a:latin typeface="Arial" panose="020B0604020202020204" pitchFamily="34" charset="0"/>
                <a:cs typeface="Arial" panose="020B0604020202020204" pitchFamily="34" charset="0"/>
              </a:rPr>
              <a:t>bent</a:t>
            </a:r>
            <a:r>
              <a:rPr lang="pl-PL" sz="4000" b="1" dirty="0" smtClean="0">
                <a:latin typeface="Arial" panose="020B0604020202020204" pitchFamily="34" charset="0"/>
                <a:cs typeface="Arial" panose="020B0604020202020204" pitchFamily="34" charset="0"/>
              </a:rPr>
              <a:t> </a:t>
            </a:r>
            <a:r>
              <a:rPr lang="pl-PL" sz="4000" b="1" dirty="0" err="1" smtClean="0">
                <a:latin typeface="Arial" panose="020B0604020202020204" pitchFamily="34" charset="0"/>
                <a:cs typeface="Arial" panose="020B0604020202020204" pitchFamily="34" charset="0"/>
              </a:rPr>
              <a:t>crystal</a:t>
            </a:r>
            <a:r>
              <a:rPr lang="pl-PL" sz="4000" b="1" dirty="0" smtClean="0">
                <a:latin typeface="Arial" panose="020B0604020202020204" pitchFamily="34" charset="0"/>
                <a:cs typeface="Arial" panose="020B0604020202020204" pitchFamily="34" charset="0"/>
              </a:rPr>
              <a:t> </a:t>
            </a:r>
            <a:r>
              <a:rPr lang="pl-PL" sz="4000" b="1" dirty="0" err="1" smtClean="0">
                <a:latin typeface="Arial" panose="020B0604020202020204" pitchFamily="34" charset="0"/>
                <a:cs typeface="Arial" panose="020B0604020202020204" pitchFamily="34" charset="0"/>
              </a:rPr>
              <a:t>spectrometer</a:t>
            </a:r>
            <a:r>
              <a:rPr lang="pl-PL" sz="4000" b="1" dirty="0" smtClean="0">
                <a:latin typeface="Arial" panose="020B0604020202020204" pitchFamily="34" charset="0"/>
                <a:cs typeface="Arial" panose="020B0604020202020204" pitchFamily="34" charset="0"/>
              </a:rPr>
              <a:t>: </a:t>
            </a:r>
            <a:r>
              <a:rPr lang="pl-PL" sz="3100" b="1" dirty="0" smtClean="0">
                <a:solidFill>
                  <a:srgbClr val="0000FF"/>
                </a:solidFill>
                <a:latin typeface="Arial" panose="020B0604020202020204" pitchFamily="34" charset="0"/>
                <a:cs typeface="Arial" panose="020B0604020202020204" pitchFamily="34" charset="0"/>
              </a:rPr>
              <a:t>NRL, MSSL, RAL, IZMIRAN</a:t>
            </a:r>
            <a:endParaRPr lang="pl-PL" sz="3100" b="1" dirty="0">
              <a:solidFill>
                <a:srgbClr val="0000FF"/>
              </a:solidFill>
              <a:latin typeface="Arial" panose="020B0604020202020204" pitchFamily="34" charset="0"/>
              <a:cs typeface="Arial" panose="020B0604020202020204" pitchFamily="34" charset="0"/>
            </a:endParaRPr>
          </a:p>
        </p:txBody>
      </p:sp>
      <p:sp>
        <p:nvSpPr>
          <p:cNvPr id="3" name="Symbol zastępczy zawartości 2"/>
          <p:cNvSpPr>
            <a:spLocks noGrp="1"/>
          </p:cNvSpPr>
          <p:nvPr>
            <p:ph idx="1"/>
          </p:nvPr>
        </p:nvSpPr>
        <p:spPr>
          <a:xfrm>
            <a:off x="5004048" y="1600200"/>
            <a:ext cx="4032448" cy="4525963"/>
          </a:xfrm>
          <a:ln>
            <a:solidFill>
              <a:srgbClr val="0000FF"/>
            </a:solidFill>
          </a:ln>
        </p:spPr>
        <p:txBody>
          <a:bodyPr>
            <a:normAutofit fontScale="92500" lnSpcReduction="10000"/>
          </a:bodyPr>
          <a:lstStyle/>
          <a:p>
            <a:pPr marL="0" indent="0" algn="ctr">
              <a:buNone/>
            </a:pPr>
            <a:r>
              <a:rPr lang="en-GB" dirty="0" smtClean="0">
                <a:latin typeface="Arial" panose="020B0604020202020204" pitchFamily="34" charset="0"/>
                <a:cs typeface="Arial" panose="020B0604020202020204" pitchFamily="34" charset="0"/>
              </a:rPr>
              <a:t>RESIK aboard the Russian </a:t>
            </a:r>
            <a:r>
              <a:rPr lang="en-GB" b="1" i="1" dirty="0" smtClean="0">
                <a:solidFill>
                  <a:srgbClr val="0000FF"/>
                </a:solidFill>
                <a:latin typeface="Arial" panose="020B0604020202020204" pitchFamily="34" charset="0"/>
                <a:cs typeface="Arial" panose="020B0604020202020204" pitchFamily="34" charset="0"/>
              </a:rPr>
              <a:t>CORONAS-F</a:t>
            </a:r>
            <a:r>
              <a:rPr lang="en-GB" dirty="0" smtClean="0">
                <a:latin typeface="Arial" panose="020B0604020202020204" pitchFamily="34" charset="0"/>
                <a:cs typeface="Arial" panose="020B0604020202020204" pitchFamily="34" charset="0"/>
              </a:rPr>
              <a:t> satellite. </a:t>
            </a:r>
          </a:p>
          <a:p>
            <a:pPr marL="0" indent="0" algn="ctr">
              <a:buNone/>
            </a:pPr>
            <a:r>
              <a:rPr lang="en-GB" dirty="0" smtClean="0">
                <a:latin typeface="Arial" panose="020B0604020202020204" pitchFamily="34" charset="0"/>
                <a:cs typeface="Arial" panose="020B0604020202020204" pitchFamily="34" charset="0"/>
              </a:rPr>
              <a:t>It observed solar coronal spectra in four energy bands over </a:t>
            </a:r>
          </a:p>
          <a:p>
            <a:pPr marL="0" indent="0" algn="ctr">
              <a:buNone/>
            </a:pPr>
            <a:r>
              <a:rPr lang="en-GB" b="1" dirty="0" smtClean="0">
                <a:latin typeface="Arial" panose="020B0604020202020204" pitchFamily="34" charset="0"/>
                <a:cs typeface="Arial" panose="020B0604020202020204" pitchFamily="34" charset="0"/>
              </a:rPr>
              <a:t>~3.3 </a:t>
            </a:r>
            <a:r>
              <a:rPr lang="en-GB" b="1" dirty="0" err="1" smtClean="0">
                <a:latin typeface="Arial" panose="020B0604020202020204" pitchFamily="34" charset="0"/>
                <a:cs typeface="Arial" panose="020B0604020202020204" pitchFamily="34" charset="0"/>
              </a:rPr>
              <a:t>Å</a:t>
            </a:r>
            <a:r>
              <a:rPr lang="en-GB" b="1" dirty="0" smtClean="0">
                <a:latin typeface="Arial" panose="020B0604020202020204" pitchFamily="34" charset="0"/>
                <a:cs typeface="Arial" panose="020B0604020202020204" pitchFamily="34" charset="0"/>
              </a:rPr>
              <a:t> – 6.1 </a:t>
            </a:r>
            <a:r>
              <a:rPr lang="en-GB" b="1" dirty="0" err="1" smtClean="0">
                <a:latin typeface="Arial" panose="020B0604020202020204" pitchFamily="34" charset="0"/>
                <a:cs typeface="Arial" panose="020B0604020202020204" pitchFamily="34" charset="0"/>
              </a:rPr>
              <a:t>Å</a:t>
            </a:r>
            <a:r>
              <a:rPr lang="en-GB" dirty="0" smtClean="0">
                <a:latin typeface="Arial" panose="020B0604020202020204" pitchFamily="34" charset="0"/>
                <a:cs typeface="Arial" panose="020B0604020202020204" pitchFamily="34" charset="0"/>
              </a:rPr>
              <a:t> band (~800 spectral bins) </a:t>
            </a:r>
          </a:p>
          <a:p>
            <a:pPr marL="0" indent="0" algn="ctr">
              <a:buNone/>
            </a:pPr>
            <a:r>
              <a:rPr lang="en-GB" dirty="0" smtClean="0">
                <a:latin typeface="Arial" panose="020B0604020202020204" pitchFamily="34" charset="0"/>
                <a:cs typeface="Arial" panose="020B0604020202020204" pitchFamily="34" charset="0"/>
              </a:rPr>
              <a:t>Operational in 2002 and first part of 2003</a:t>
            </a:r>
            <a:endParaRPr lang="en-GB" dirty="0">
              <a:latin typeface="Arial" panose="020B0604020202020204" pitchFamily="34" charset="0"/>
              <a:cs typeface="Arial" panose="020B0604020202020204" pitchFamily="34" charset="0"/>
            </a:endParaRPr>
          </a:p>
        </p:txBody>
      </p:sp>
      <p:pic>
        <p:nvPicPr>
          <p:cNvPr id="4" name="Obraz 3"/>
          <p:cNvPicPr>
            <a:picLocks noChangeAspect="1"/>
          </p:cNvPicPr>
          <p:nvPr/>
        </p:nvPicPr>
        <p:blipFill>
          <a:blip r:embed="rId2"/>
          <a:stretch>
            <a:fillRect/>
          </a:stretch>
        </p:blipFill>
        <p:spPr>
          <a:xfrm>
            <a:off x="611560" y="1700807"/>
            <a:ext cx="4320480" cy="3482769"/>
          </a:xfrm>
          <a:prstGeom prst="rect">
            <a:avLst/>
          </a:prstGeom>
        </p:spPr>
      </p:pic>
      <p:sp>
        <p:nvSpPr>
          <p:cNvPr id="5" name="PoleTekstowe 4"/>
          <p:cNvSpPr txBox="1"/>
          <p:nvPr/>
        </p:nvSpPr>
        <p:spPr>
          <a:xfrm>
            <a:off x="611560" y="5517232"/>
            <a:ext cx="4320480" cy="1200329"/>
          </a:xfrm>
          <a:prstGeom prst="rect">
            <a:avLst/>
          </a:prstGeom>
          <a:noFill/>
        </p:spPr>
        <p:txBody>
          <a:bodyPr wrap="square" rtlCol="0">
            <a:spAutoFit/>
          </a:bodyPr>
          <a:lstStyle/>
          <a:p>
            <a:r>
              <a:rPr lang="pl-PL" dirty="0" smtClean="0"/>
              <a:t>~ 2 mln spectra </a:t>
            </a:r>
            <a:r>
              <a:rPr lang="pl-PL" dirty="0" err="1" smtClean="0"/>
              <a:t>available</a:t>
            </a:r>
            <a:r>
              <a:rPr lang="pl-PL" dirty="0" smtClean="0"/>
              <a:t>, 6000 </a:t>
            </a:r>
            <a:r>
              <a:rPr lang="pl-PL" dirty="0" err="1" smtClean="0"/>
              <a:t>reduced</a:t>
            </a:r>
            <a:r>
              <a:rPr lang="pl-PL" dirty="0" smtClean="0"/>
              <a:t> to Level2 (60 </a:t>
            </a:r>
            <a:r>
              <a:rPr lang="pl-PL" dirty="0" err="1" smtClean="0"/>
              <a:t>flares</a:t>
            </a:r>
            <a:r>
              <a:rPr lang="pl-PL" dirty="0" smtClean="0"/>
              <a:t>). Data in the public </a:t>
            </a:r>
            <a:r>
              <a:rPr lang="pl-PL" dirty="0" err="1" smtClean="0"/>
              <a:t>domain</a:t>
            </a:r>
            <a:endParaRPr lang="pl-PL" dirty="0" smtClean="0"/>
          </a:p>
          <a:p>
            <a:r>
              <a:rPr lang="pl-PL" dirty="0">
                <a:hlinkClick r:id="rId3"/>
              </a:rPr>
              <a:t>http://www.cbk.pan.wroc.pl/experiments/resik/RESIK_Level2/</a:t>
            </a:r>
            <a:r>
              <a:rPr lang="pl-PL" dirty="0" smtClean="0">
                <a:hlinkClick r:id="rId3"/>
              </a:rPr>
              <a:t>index.html</a:t>
            </a:r>
            <a:r>
              <a:rPr lang="pl-PL" dirty="0" smtClean="0"/>
              <a:t> </a:t>
            </a:r>
            <a:endParaRPr lang="pl-PL" dirty="0"/>
          </a:p>
        </p:txBody>
      </p:sp>
      <p:sp>
        <p:nvSpPr>
          <p:cNvPr id="6" name="PoleTekstowe 5"/>
          <p:cNvSpPr txBox="1"/>
          <p:nvPr/>
        </p:nvSpPr>
        <p:spPr>
          <a:xfrm>
            <a:off x="827584" y="1340768"/>
            <a:ext cx="663162" cy="584776"/>
          </a:xfrm>
          <a:prstGeom prst="rect">
            <a:avLst/>
          </a:prstGeom>
          <a:noFill/>
          <a:ln>
            <a:solidFill>
              <a:srgbClr val="4F81BD"/>
            </a:solidFill>
          </a:ln>
        </p:spPr>
        <p:txBody>
          <a:bodyPr wrap="none" rtlCol="0">
            <a:spAutoFit/>
          </a:bodyPr>
          <a:lstStyle/>
          <a:p>
            <a:r>
              <a:rPr lang="pl-PL" sz="3200" dirty="0"/>
              <a:t>4</a:t>
            </a:r>
            <a:r>
              <a:rPr lang="pl-PL" sz="3200" dirty="0" smtClean="0"/>
              <a:t> x</a:t>
            </a:r>
            <a:endParaRPr lang="pl-PL" sz="3200" dirty="0"/>
          </a:p>
        </p:txBody>
      </p:sp>
    </p:spTree>
    <p:extLst>
      <p:ext uri="{BB962C8B-B14F-4D97-AF65-F5344CB8AC3E}">
        <p14:creationId xmlns:p14="http://schemas.microsoft.com/office/powerpoint/2010/main" val="22323574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sz="3600" dirty="0" smtClean="0"/>
              <a:t>Selection of spectral bands (</a:t>
            </a:r>
            <a:r>
              <a:rPr lang="en-GB" sz="3600" dirty="0" smtClean="0">
                <a:solidFill>
                  <a:srgbClr val="0000FF"/>
                </a:solidFill>
              </a:rPr>
              <a:t>for inversion</a:t>
            </a:r>
            <a:r>
              <a:rPr lang="en-GB" sz="3600" dirty="0" smtClean="0"/>
              <a:t>)</a:t>
            </a:r>
            <a:endParaRPr lang="en-GB" sz="3600" dirty="0"/>
          </a:p>
        </p:txBody>
      </p:sp>
      <p:pic>
        <p:nvPicPr>
          <p:cNvPr id="6" name="Obraz 5"/>
          <p:cNvPicPr>
            <a:picLocks noChangeAspect="1"/>
          </p:cNvPicPr>
          <p:nvPr/>
        </p:nvPicPr>
        <p:blipFill>
          <a:blip r:embed="rId2"/>
          <a:stretch>
            <a:fillRect/>
          </a:stretch>
        </p:blipFill>
        <p:spPr>
          <a:xfrm>
            <a:off x="683568" y="1556792"/>
            <a:ext cx="5184576" cy="4787843"/>
          </a:xfrm>
          <a:prstGeom prst="rect">
            <a:avLst/>
          </a:prstGeom>
        </p:spPr>
      </p:pic>
      <p:sp>
        <p:nvSpPr>
          <p:cNvPr id="7" name="PoleTekstowe 6"/>
          <p:cNvSpPr txBox="1"/>
          <p:nvPr/>
        </p:nvSpPr>
        <p:spPr>
          <a:xfrm>
            <a:off x="6228184" y="1628800"/>
            <a:ext cx="2664296" cy="4585871"/>
          </a:xfrm>
          <a:prstGeom prst="rect">
            <a:avLst/>
          </a:prstGeom>
          <a:noFill/>
        </p:spPr>
        <p:txBody>
          <a:bodyPr wrap="square" rtlCol="0">
            <a:spAutoFit/>
          </a:bodyPr>
          <a:lstStyle/>
          <a:p>
            <a:r>
              <a:rPr lang="en-GB" sz="2000" dirty="0" smtClean="0">
                <a:solidFill>
                  <a:schemeClr val="bg1">
                    <a:lumMod val="50000"/>
                  </a:schemeClr>
                </a:solidFill>
              </a:rPr>
              <a:t>15 bands</a:t>
            </a:r>
            <a:r>
              <a:rPr lang="en-GB" sz="2000" dirty="0" smtClean="0"/>
              <a:t>:</a:t>
            </a:r>
          </a:p>
          <a:p>
            <a:pPr marL="285750" indent="-285750">
              <a:buFont typeface="Arial"/>
              <a:buChar char="•"/>
            </a:pPr>
            <a:r>
              <a:rPr lang="en-GB" sz="2000" dirty="0" smtClean="0"/>
              <a:t>Most of them contain prominent lines of abundant elements</a:t>
            </a:r>
          </a:p>
          <a:p>
            <a:r>
              <a:rPr lang="en-GB" sz="2000" dirty="0"/>
              <a:t> </a:t>
            </a:r>
            <a:r>
              <a:rPr lang="en-GB" sz="2000" dirty="0" smtClean="0"/>
              <a:t>     K, </a:t>
            </a:r>
            <a:r>
              <a:rPr lang="en-GB" sz="2000" dirty="0" err="1" smtClean="0"/>
              <a:t>Ar</a:t>
            </a:r>
            <a:r>
              <a:rPr lang="en-GB" sz="2000" dirty="0" smtClean="0"/>
              <a:t>, S &amp; Si + cont.</a:t>
            </a:r>
          </a:p>
          <a:p>
            <a:pPr marL="285750" indent="-285750">
              <a:buFont typeface="Arial"/>
              <a:buChar char="•"/>
            </a:pPr>
            <a:endParaRPr lang="en-GB" sz="2000" dirty="0" smtClean="0"/>
          </a:p>
          <a:p>
            <a:pPr marL="285750" indent="-285750">
              <a:buFont typeface="Arial"/>
              <a:buChar char="•"/>
            </a:pPr>
            <a:r>
              <a:rPr lang="en-GB" sz="2000" dirty="0" smtClean="0"/>
              <a:t>Some preferentially the continuum</a:t>
            </a:r>
          </a:p>
          <a:p>
            <a:pPr marL="285750" indent="-285750">
              <a:buFont typeface="Arial"/>
              <a:buChar char="•"/>
            </a:pPr>
            <a:endParaRPr lang="en-GB" sz="2000" dirty="0"/>
          </a:p>
          <a:p>
            <a:r>
              <a:rPr lang="en-GB" sz="2000" dirty="0" smtClean="0"/>
              <a:t>For every selected time (interval: a, b..) we take from observations the set of </a:t>
            </a:r>
            <a:r>
              <a:rPr lang="en-GB" sz="2000" dirty="0" smtClean="0">
                <a:solidFill>
                  <a:srgbClr val="7F7F7F"/>
                </a:solidFill>
              </a:rPr>
              <a:t>15 fluxes </a:t>
            </a:r>
            <a:r>
              <a:rPr lang="en-GB" sz="3200" b="1" i="1" dirty="0" smtClean="0">
                <a:solidFill>
                  <a:srgbClr val="7F7F7F"/>
                </a:solidFill>
              </a:rPr>
              <a:t>F</a:t>
            </a:r>
            <a:r>
              <a:rPr lang="en-GB" sz="3200" baseline="-25000" dirty="0" smtClean="0">
                <a:solidFill>
                  <a:srgbClr val="7F7F7F"/>
                </a:solidFill>
              </a:rPr>
              <a:t>i</a:t>
            </a:r>
            <a:endParaRPr lang="en-GB" sz="3200" baseline="-25000" dirty="0">
              <a:solidFill>
                <a:srgbClr val="7F7F7F"/>
              </a:solidFill>
            </a:endParaRPr>
          </a:p>
        </p:txBody>
      </p:sp>
      <p:pic>
        <p:nvPicPr>
          <p:cNvPr id="8" name="Obraz 7"/>
          <p:cNvPicPr>
            <a:picLocks noChangeAspect="1"/>
          </p:cNvPicPr>
          <p:nvPr/>
        </p:nvPicPr>
        <p:blipFill>
          <a:blip r:embed="rId3"/>
          <a:stretch>
            <a:fillRect/>
          </a:stretch>
        </p:blipFill>
        <p:spPr>
          <a:xfrm>
            <a:off x="1259632" y="6309320"/>
            <a:ext cx="4608512" cy="368322"/>
          </a:xfrm>
          <a:prstGeom prst="rect">
            <a:avLst/>
          </a:prstGeom>
        </p:spPr>
      </p:pic>
      <p:sp>
        <p:nvSpPr>
          <p:cNvPr id="9" name="PoleTekstowe 8"/>
          <p:cNvSpPr txBox="1"/>
          <p:nvPr/>
        </p:nvSpPr>
        <p:spPr>
          <a:xfrm>
            <a:off x="1835696" y="5445224"/>
            <a:ext cx="304591" cy="369332"/>
          </a:xfrm>
          <a:prstGeom prst="rect">
            <a:avLst/>
          </a:prstGeom>
          <a:noFill/>
        </p:spPr>
        <p:txBody>
          <a:bodyPr wrap="none" rtlCol="0">
            <a:spAutoFit/>
          </a:bodyPr>
          <a:lstStyle/>
          <a:p>
            <a:r>
              <a:rPr lang="en-GB" dirty="0" smtClean="0"/>
              <a:t>K</a:t>
            </a:r>
            <a:endParaRPr lang="en-GB" dirty="0"/>
          </a:p>
        </p:txBody>
      </p:sp>
      <p:sp>
        <p:nvSpPr>
          <p:cNvPr id="10" name="PoleTekstowe 9"/>
          <p:cNvSpPr txBox="1"/>
          <p:nvPr/>
        </p:nvSpPr>
        <p:spPr>
          <a:xfrm>
            <a:off x="1619672" y="5661248"/>
            <a:ext cx="282274" cy="369332"/>
          </a:xfrm>
          <a:prstGeom prst="rect">
            <a:avLst/>
          </a:prstGeom>
          <a:noFill/>
        </p:spPr>
        <p:txBody>
          <a:bodyPr wrap="none" rtlCol="0">
            <a:spAutoFit/>
          </a:bodyPr>
          <a:lstStyle/>
          <a:p>
            <a:r>
              <a:rPr lang="en-GB" dirty="0" smtClean="0"/>
              <a:t>c</a:t>
            </a:r>
            <a:endParaRPr lang="en-GB" dirty="0"/>
          </a:p>
        </p:txBody>
      </p:sp>
      <p:sp>
        <p:nvSpPr>
          <p:cNvPr id="11" name="PoleTekstowe 10"/>
          <p:cNvSpPr txBox="1"/>
          <p:nvPr/>
        </p:nvSpPr>
        <p:spPr>
          <a:xfrm>
            <a:off x="2244961" y="4725144"/>
            <a:ext cx="398704" cy="369332"/>
          </a:xfrm>
          <a:prstGeom prst="rect">
            <a:avLst/>
          </a:prstGeom>
          <a:noFill/>
        </p:spPr>
        <p:txBody>
          <a:bodyPr wrap="none" rtlCol="0">
            <a:spAutoFit/>
          </a:bodyPr>
          <a:lstStyle/>
          <a:p>
            <a:r>
              <a:rPr lang="en-GB" dirty="0" err="1" smtClean="0"/>
              <a:t>Ar</a:t>
            </a:r>
            <a:endParaRPr lang="en-GB" dirty="0"/>
          </a:p>
        </p:txBody>
      </p:sp>
      <p:sp>
        <p:nvSpPr>
          <p:cNvPr id="12" name="PoleTekstowe 11"/>
          <p:cNvSpPr txBox="1"/>
          <p:nvPr/>
        </p:nvSpPr>
        <p:spPr>
          <a:xfrm>
            <a:off x="3491880" y="3645024"/>
            <a:ext cx="290727" cy="369332"/>
          </a:xfrm>
          <a:prstGeom prst="rect">
            <a:avLst/>
          </a:prstGeom>
          <a:noFill/>
        </p:spPr>
        <p:txBody>
          <a:bodyPr wrap="none" rtlCol="0">
            <a:spAutoFit/>
          </a:bodyPr>
          <a:lstStyle/>
          <a:p>
            <a:r>
              <a:rPr lang="en-GB" dirty="0" smtClean="0"/>
              <a:t>S</a:t>
            </a:r>
            <a:endParaRPr lang="en-GB" dirty="0"/>
          </a:p>
        </p:txBody>
      </p:sp>
      <p:sp>
        <p:nvSpPr>
          <p:cNvPr id="13" name="PoleTekstowe 12"/>
          <p:cNvSpPr txBox="1"/>
          <p:nvPr/>
        </p:nvSpPr>
        <p:spPr>
          <a:xfrm>
            <a:off x="4065249" y="4787860"/>
            <a:ext cx="290727" cy="369332"/>
          </a:xfrm>
          <a:prstGeom prst="rect">
            <a:avLst/>
          </a:prstGeom>
          <a:noFill/>
        </p:spPr>
        <p:txBody>
          <a:bodyPr wrap="none" rtlCol="0">
            <a:spAutoFit/>
          </a:bodyPr>
          <a:lstStyle/>
          <a:p>
            <a:r>
              <a:rPr lang="en-GB" dirty="0" smtClean="0"/>
              <a:t>S</a:t>
            </a:r>
            <a:endParaRPr lang="en-GB" dirty="0"/>
          </a:p>
        </p:txBody>
      </p:sp>
      <p:sp>
        <p:nvSpPr>
          <p:cNvPr id="14" name="PoleTekstowe 13"/>
          <p:cNvSpPr txBox="1"/>
          <p:nvPr/>
        </p:nvSpPr>
        <p:spPr>
          <a:xfrm>
            <a:off x="4569305" y="3797424"/>
            <a:ext cx="343701" cy="369332"/>
          </a:xfrm>
          <a:prstGeom prst="rect">
            <a:avLst/>
          </a:prstGeom>
          <a:noFill/>
        </p:spPr>
        <p:txBody>
          <a:bodyPr wrap="none" rtlCol="0">
            <a:spAutoFit/>
          </a:bodyPr>
          <a:lstStyle/>
          <a:p>
            <a:r>
              <a:rPr lang="en-GB" dirty="0" smtClean="0"/>
              <a:t>Si</a:t>
            </a:r>
            <a:endParaRPr lang="en-GB" dirty="0"/>
          </a:p>
        </p:txBody>
      </p:sp>
      <p:sp>
        <p:nvSpPr>
          <p:cNvPr id="15" name="PoleTekstowe 14"/>
          <p:cNvSpPr txBox="1"/>
          <p:nvPr/>
        </p:nvSpPr>
        <p:spPr>
          <a:xfrm>
            <a:off x="5164403" y="2564904"/>
            <a:ext cx="343701" cy="369332"/>
          </a:xfrm>
          <a:prstGeom prst="rect">
            <a:avLst/>
          </a:prstGeom>
          <a:noFill/>
        </p:spPr>
        <p:txBody>
          <a:bodyPr wrap="none" rtlCol="0">
            <a:spAutoFit/>
          </a:bodyPr>
          <a:lstStyle/>
          <a:p>
            <a:r>
              <a:rPr lang="en-GB" dirty="0" smtClean="0"/>
              <a:t>Si</a:t>
            </a:r>
            <a:endParaRPr lang="en-GB" dirty="0"/>
          </a:p>
        </p:txBody>
      </p:sp>
      <p:sp>
        <p:nvSpPr>
          <p:cNvPr id="16" name="PoleTekstowe 15"/>
          <p:cNvSpPr txBox="1"/>
          <p:nvPr/>
        </p:nvSpPr>
        <p:spPr>
          <a:xfrm>
            <a:off x="5508104" y="4077072"/>
            <a:ext cx="282274" cy="369332"/>
          </a:xfrm>
          <a:prstGeom prst="rect">
            <a:avLst/>
          </a:prstGeom>
          <a:noFill/>
        </p:spPr>
        <p:txBody>
          <a:bodyPr wrap="none" rtlCol="0">
            <a:spAutoFit/>
          </a:bodyPr>
          <a:lstStyle/>
          <a:p>
            <a:r>
              <a:rPr lang="en-GB" dirty="0" smtClean="0"/>
              <a:t>c</a:t>
            </a:r>
            <a:endParaRPr lang="en-GB" dirty="0"/>
          </a:p>
        </p:txBody>
      </p:sp>
      <p:sp>
        <p:nvSpPr>
          <p:cNvPr id="3" name="Owal 2"/>
          <p:cNvSpPr/>
          <p:nvPr/>
        </p:nvSpPr>
        <p:spPr>
          <a:xfrm>
            <a:off x="6876256" y="5661248"/>
            <a:ext cx="1656184" cy="57606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42067266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939" y="1368561"/>
            <a:ext cx="6200775"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ytuł 3"/>
          <p:cNvSpPr>
            <a:spLocks noGrp="1"/>
          </p:cNvSpPr>
          <p:nvPr>
            <p:ph type="title"/>
          </p:nvPr>
        </p:nvSpPr>
        <p:spPr>
          <a:xfrm>
            <a:off x="0" y="274638"/>
            <a:ext cx="9144000" cy="922114"/>
          </a:xfrm>
        </p:spPr>
        <p:txBody>
          <a:bodyPr>
            <a:normAutofit fontScale="90000"/>
          </a:bodyPr>
          <a:lstStyle/>
          <a:p>
            <a:r>
              <a:rPr lang="pl-PL" sz="2800" b="1" dirty="0" smtClean="0">
                <a:latin typeface="Arial" panose="020B0604020202020204" pitchFamily="34" charset="0"/>
                <a:cs typeface="Arial" panose="020B0604020202020204" pitchFamily="34" charset="0"/>
              </a:rPr>
              <a:t>The </a:t>
            </a:r>
            <a:r>
              <a:rPr lang="pl-PL" sz="2800" b="1" dirty="0" err="1" smtClean="0">
                <a:solidFill>
                  <a:srgbClr val="0000FF"/>
                </a:solidFill>
                <a:latin typeface="Arial" panose="020B0604020202020204" pitchFamily="34" charset="0"/>
                <a:cs typeface="Arial" panose="020B0604020202020204" pitchFamily="34" charset="0"/>
              </a:rPr>
              <a:t>inversion</a:t>
            </a:r>
            <a:r>
              <a:rPr lang="pl-PL" sz="2800" b="1" dirty="0" smtClean="0">
                <a:latin typeface="Arial" panose="020B0604020202020204" pitchFamily="34" charset="0"/>
                <a:cs typeface="Arial" panose="020B0604020202020204" pitchFamily="34" charset="0"/>
              </a:rPr>
              <a:t>:</a:t>
            </a:r>
            <a:br>
              <a:rPr lang="pl-PL" sz="2800" b="1" dirty="0" smtClean="0">
                <a:latin typeface="Arial" panose="020B0604020202020204" pitchFamily="34" charset="0"/>
                <a:cs typeface="Arial" panose="020B0604020202020204" pitchFamily="34" charset="0"/>
              </a:rPr>
            </a:br>
            <a:r>
              <a:rPr lang="pl-PL" sz="2800" b="1" dirty="0" smtClean="0">
                <a:solidFill>
                  <a:srgbClr val="0000FF"/>
                </a:solidFill>
                <a:latin typeface="Arial" panose="020B0604020202020204" pitchFamily="34" charset="0"/>
                <a:cs typeface="Arial" panose="020B0604020202020204" pitchFamily="34" charset="0"/>
              </a:rPr>
              <a:t>15</a:t>
            </a:r>
            <a:r>
              <a:rPr lang="pl-PL" sz="2800" b="1" dirty="0" smtClean="0">
                <a:latin typeface="Arial" panose="020B0604020202020204" pitchFamily="34" charset="0"/>
                <a:cs typeface="Arial" panose="020B0604020202020204" pitchFamily="34" charset="0"/>
              </a:rPr>
              <a:t>   </a:t>
            </a:r>
            <a:r>
              <a:rPr lang="pl-PL" sz="2800" b="1" dirty="0" err="1" smtClean="0">
                <a:latin typeface="Arial" panose="020B0604020202020204" pitchFamily="34" charset="0"/>
                <a:cs typeface="Arial" panose="020B0604020202020204" pitchFamily="34" charset="0"/>
              </a:rPr>
              <a:t>measured</a:t>
            </a:r>
            <a:r>
              <a:rPr lang="pl-PL" sz="2800" b="1" dirty="0" smtClean="0">
                <a:latin typeface="Arial" panose="020B0604020202020204" pitchFamily="34" charset="0"/>
                <a:cs typeface="Arial" panose="020B0604020202020204" pitchFamily="34" charset="0"/>
              </a:rPr>
              <a:t> </a:t>
            </a:r>
            <a:r>
              <a:rPr lang="pl-PL" sz="2800" b="1" dirty="0" err="1" smtClean="0">
                <a:latin typeface="Arial" panose="020B0604020202020204" pitchFamily="34" charset="0"/>
                <a:cs typeface="Arial" panose="020B0604020202020204" pitchFamily="34" charset="0"/>
              </a:rPr>
              <a:t>fluxes</a:t>
            </a:r>
            <a:r>
              <a:rPr lang="pl-PL" sz="2800" b="1" dirty="0" smtClean="0">
                <a:latin typeface="Arial" panose="020B0604020202020204" pitchFamily="34" charset="0"/>
                <a:cs typeface="Arial" panose="020B0604020202020204" pitchFamily="34" charset="0"/>
              </a:rPr>
              <a:t> for </a:t>
            </a:r>
            <a:r>
              <a:rPr lang="pl-PL" sz="2800" b="1" dirty="0" err="1" smtClean="0">
                <a:latin typeface="Arial" panose="020B0604020202020204" pitchFamily="34" charset="0"/>
                <a:cs typeface="Arial" panose="020B0604020202020204" pitchFamily="34" charset="0"/>
              </a:rPr>
              <a:t>optically</a:t>
            </a:r>
            <a:r>
              <a:rPr lang="pl-PL" sz="2800" b="1" dirty="0" smtClean="0">
                <a:latin typeface="Arial" panose="020B0604020202020204" pitchFamily="34" charset="0"/>
                <a:cs typeface="Arial" panose="020B0604020202020204" pitchFamily="34" charset="0"/>
              </a:rPr>
              <a:t> </a:t>
            </a:r>
            <a:r>
              <a:rPr lang="pl-PL" sz="2800" b="1" dirty="0" err="1" smtClean="0">
                <a:latin typeface="Arial" panose="020B0604020202020204" pitchFamily="34" charset="0"/>
                <a:cs typeface="Arial" panose="020B0604020202020204" pitchFamily="34" charset="0"/>
              </a:rPr>
              <a:t>thin</a:t>
            </a:r>
            <a:r>
              <a:rPr lang="pl-PL" sz="2800" b="1" dirty="0" smtClean="0">
                <a:latin typeface="Arial" panose="020B0604020202020204" pitchFamily="34" charset="0"/>
                <a:cs typeface="Arial" panose="020B0604020202020204" pitchFamily="34" charset="0"/>
              </a:rPr>
              <a:t> </a:t>
            </a:r>
            <a:r>
              <a:rPr lang="pl-PL" sz="2800" b="1" dirty="0" err="1" smtClean="0">
                <a:latin typeface="Arial" panose="020B0604020202020204" pitchFamily="34" charset="0"/>
                <a:cs typeface="Arial" panose="020B0604020202020204" pitchFamily="34" charset="0"/>
              </a:rPr>
              <a:t>plasma</a:t>
            </a:r>
            <a:endParaRPr lang="pl-PL" sz="2800" b="1" dirty="0">
              <a:latin typeface="Arial" panose="020B0604020202020204" pitchFamily="34" charset="0"/>
              <a:cs typeface="Arial" panose="020B0604020202020204" pitchFamily="34" charset="0"/>
            </a:endParaRPr>
          </a:p>
        </p:txBody>
      </p:sp>
      <p:sp>
        <p:nvSpPr>
          <p:cNvPr id="6" name="Prostokąt 5"/>
          <p:cNvSpPr/>
          <p:nvPr/>
        </p:nvSpPr>
        <p:spPr>
          <a:xfrm>
            <a:off x="539552" y="4365104"/>
            <a:ext cx="8496944" cy="2277547"/>
          </a:xfrm>
          <a:prstGeom prst="rect">
            <a:avLst/>
          </a:prstGeom>
        </p:spPr>
        <p:txBody>
          <a:bodyPr wrap="square">
            <a:spAutoFit/>
          </a:bodyPr>
          <a:lstStyle/>
          <a:p>
            <a:r>
              <a:rPr lang="en-GB" dirty="0" smtClean="0">
                <a:latin typeface="Arial" panose="020B0604020202020204" pitchFamily="34" charset="0"/>
                <a:cs typeface="Arial" panose="020B0604020202020204" pitchFamily="34" charset="0"/>
              </a:rPr>
              <a:t>DEM </a:t>
            </a:r>
            <a:r>
              <a:rPr lang="en-GB" dirty="0" smtClean="0">
                <a:latin typeface="Arial" panose="020B0604020202020204" pitchFamily="34" charset="0"/>
                <a:cs typeface="Arial" panose="020B0604020202020204" pitchFamily="34" charset="0"/>
                <a:sym typeface="Wingdings" panose="05000000000000000000" pitchFamily="2" charset="2"/>
              </a:rPr>
              <a:t>  </a:t>
            </a:r>
            <a:r>
              <a:rPr lang="en-GB" sz="2400" dirty="0" smtClean="0">
                <a:solidFill>
                  <a:srgbClr val="FF6600"/>
                </a:solidFill>
                <a:latin typeface="Arial" panose="020B0604020202020204" pitchFamily="34" charset="0"/>
                <a:cs typeface="Arial" panose="020B0604020202020204" pitchFamily="34" charset="0"/>
              </a:rPr>
              <a:t>always positive</a:t>
            </a:r>
            <a:r>
              <a:rPr lang="en-GB" dirty="0" smtClean="0">
                <a:latin typeface="Arial" panose="020B0604020202020204" pitchFamily="34" charset="0"/>
                <a:cs typeface="Arial" panose="020B0604020202020204" pitchFamily="34" charset="0"/>
              </a:rPr>
              <a:t>, characterizes how much of plasma is present at 	a particular temperature  interval </a:t>
            </a:r>
            <a:r>
              <a:rPr lang="en-GB" dirty="0" err="1" smtClean="0">
                <a:latin typeface="Arial" panose="020B0604020202020204" pitchFamily="34" charset="0"/>
                <a:cs typeface="Arial" panose="020B0604020202020204" pitchFamily="34" charset="0"/>
              </a:rPr>
              <a:t>dT</a:t>
            </a:r>
            <a:r>
              <a:rPr lang="en-GB" dirty="0" smtClean="0">
                <a:latin typeface="Arial" panose="020B0604020202020204" pitchFamily="34" charset="0"/>
                <a:cs typeface="Arial" panose="020B0604020202020204" pitchFamily="34" charset="0"/>
              </a:rPr>
              <a:t> (notwithstanding where within 	FOV)</a:t>
            </a:r>
          </a:p>
          <a:p>
            <a:r>
              <a:rPr lang="en-GB" b="1" i="1" dirty="0" smtClean="0">
                <a:latin typeface="Times New Roman"/>
                <a:cs typeface="Times New Roman"/>
              </a:rPr>
              <a:t>f</a:t>
            </a:r>
            <a:r>
              <a:rPr lang="en-GB" b="1" i="1" baseline="-25000" dirty="0" smtClean="0">
                <a:latin typeface="Times New Roman"/>
                <a:cs typeface="Times New Roman"/>
              </a:rPr>
              <a:t>i</a:t>
            </a:r>
            <a:r>
              <a:rPr lang="en-GB" b="1" i="1" dirty="0" smtClean="0">
                <a:latin typeface="Times New Roman"/>
                <a:cs typeface="Times New Roman"/>
              </a:rPr>
              <a:t>(T) </a:t>
            </a:r>
            <a:r>
              <a:rPr lang="en-GB" dirty="0" smtClean="0">
                <a:latin typeface="Arial" panose="020B0604020202020204" pitchFamily="34" charset="0"/>
                <a:cs typeface="Arial" panose="020B0604020202020204" pitchFamily="34" charset="0"/>
                <a:sym typeface="Wingdings" panose="05000000000000000000" pitchFamily="2" charset="2"/>
              </a:rPr>
              <a:t></a:t>
            </a:r>
            <a:r>
              <a:rPr lang="en-GB" dirty="0" smtClean="0">
                <a:latin typeface="Arial" panose="020B0604020202020204" pitchFamily="34" charset="0"/>
                <a:cs typeface="Arial" panose="020B0604020202020204" pitchFamily="34" charset="0"/>
              </a:rPr>
              <a:t> 	CHIANTI (7.0) emission (contribution) function for each predefined 	spectral band,</a:t>
            </a:r>
          </a:p>
          <a:p>
            <a:r>
              <a:rPr lang="en-GB" dirty="0" smtClean="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	Tables of </a:t>
            </a:r>
            <a:r>
              <a:rPr lang="en-GB" sz="2400" b="1" i="1" dirty="0" smtClean="0">
                <a:latin typeface="Times New Roman"/>
                <a:cs typeface="Times New Roman"/>
              </a:rPr>
              <a:t>A</a:t>
            </a:r>
            <a:r>
              <a:rPr lang="en-GB" sz="2400" b="1" i="1" baseline="-25000" dirty="0" smtClean="0">
                <a:latin typeface="Times New Roman"/>
                <a:cs typeface="Times New Roman"/>
              </a:rPr>
              <a:t>i</a:t>
            </a:r>
            <a:r>
              <a:rPr lang="en-GB" sz="2400" b="1" i="1" dirty="0" smtClean="0">
                <a:latin typeface="Times New Roman"/>
                <a:cs typeface="Times New Roman"/>
              </a:rPr>
              <a:t> * </a:t>
            </a:r>
            <a:r>
              <a:rPr lang="en-GB" sz="2800" b="1" i="1" dirty="0" smtClean="0">
                <a:latin typeface="Times New Roman"/>
                <a:cs typeface="Times New Roman"/>
              </a:rPr>
              <a:t>f</a:t>
            </a:r>
            <a:r>
              <a:rPr lang="en-GB" sz="2800" b="1" i="1" baseline="-25000" dirty="0" smtClean="0">
                <a:latin typeface="Times New Roman"/>
                <a:cs typeface="Times New Roman"/>
              </a:rPr>
              <a:t>i</a:t>
            </a:r>
            <a:r>
              <a:rPr lang="en-GB" sz="2400" b="1" i="1" dirty="0" smtClean="0">
                <a:latin typeface="Times New Roman"/>
                <a:cs typeface="Times New Roman"/>
              </a:rPr>
              <a:t>(T) </a:t>
            </a:r>
            <a:r>
              <a:rPr lang="en-GB" dirty="0" smtClean="0">
                <a:latin typeface="Arial" panose="020B0604020202020204" pitchFamily="34" charset="0"/>
                <a:cs typeface="Arial" panose="020B0604020202020204" pitchFamily="34" charset="0"/>
              </a:rPr>
              <a:t>have been calculated for a grid of </a:t>
            </a:r>
            <a:r>
              <a:rPr lang="en-GB" sz="2000" b="1" i="1" dirty="0" smtClean="0">
                <a:latin typeface="Arial" panose="020B0604020202020204" pitchFamily="34" charset="0"/>
                <a:cs typeface="Arial" panose="020B0604020202020204" pitchFamily="34" charset="0"/>
              </a:rPr>
              <a:t>A</a:t>
            </a:r>
            <a:r>
              <a:rPr lang="en-GB" baseline="-25000" dirty="0" smtClean="0">
                <a:latin typeface="Arial" panose="020B0604020202020204" pitchFamily="34" charset="0"/>
                <a:cs typeface="Arial" panose="020B0604020202020204" pitchFamily="34" charset="0"/>
              </a:rPr>
              <a:t>EL</a:t>
            </a:r>
            <a:r>
              <a:rPr lang="en-GB" dirty="0" smtClean="0">
                <a:latin typeface="Arial" panose="020B0604020202020204" pitchFamily="34" charset="0"/>
                <a:cs typeface="Arial" panose="020B0604020202020204" pitchFamily="34" charset="0"/>
              </a:rPr>
              <a:t> &amp; T</a:t>
            </a:r>
          </a:p>
          <a:p>
            <a:r>
              <a:rPr lang="en-GB" dirty="0" smtClean="0">
                <a:latin typeface="Arial" panose="020B0604020202020204" pitchFamily="34" charset="0"/>
                <a:cs typeface="Arial" panose="020B0604020202020204" pitchFamily="34" charset="0"/>
              </a:rPr>
              <a:t>		(days of calculation using CHIANTI)</a:t>
            </a:r>
            <a:endParaRPr lang="en-GB" dirty="0">
              <a:latin typeface="Arial" panose="020B0604020202020204" pitchFamily="34" charset="0"/>
              <a:cs typeface="Arial" panose="020B0604020202020204" pitchFamily="34" charset="0"/>
            </a:endParaRPr>
          </a:p>
        </p:txBody>
      </p:sp>
      <p:sp>
        <p:nvSpPr>
          <p:cNvPr id="2" name="Elipsa 1"/>
          <p:cNvSpPr/>
          <p:nvPr/>
        </p:nvSpPr>
        <p:spPr>
          <a:xfrm>
            <a:off x="5292080" y="1844824"/>
            <a:ext cx="1224136" cy="792088"/>
          </a:xfrm>
          <a:prstGeom prst="ellipse">
            <a:avLst/>
          </a:prstGeom>
          <a:solidFill>
            <a:srgbClr val="FF6600">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3244" y="2924944"/>
            <a:ext cx="4365140" cy="1377702"/>
          </a:xfrm>
          <a:prstGeom prst="rect">
            <a:avLst/>
          </a:prstGeom>
          <a:noFill/>
          <a:ln>
            <a:noFill/>
          </a:ln>
          <a:extLst/>
        </p:spPr>
      </p:pic>
      <p:sp>
        <p:nvSpPr>
          <p:cNvPr id="3" name="Owal 2"/>
          <p:cNvSpPr/>
          <p:nvPr/>
        </p:nvSpPr>
        <p:spPr>
          <a:xfrm>
            <a:off x="1187624" y="1844824"/>
            <a:ext cx="720080" cy="792088"/>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8" name="Elipsa 1"/>
          <p:cNvSpPr/>
          <p:nvPr/>
        </p:nvSpPr>
        <p:spPr>
          <a:xfrm>
            <a:off x="3995936" y="1772816"/>
            <a:ext cx="1224136" cy="936104"/>
          </a:xfrm>
          <a:prstGeom prst="ellipse">
            <a:avLst/>
          </a:prstGeom>
          <a:solidFill>
            <a:srgbClr val="92D050">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7" name="Grupa 6"/>
          <p:cNvGrpSpPr/>
          <p:nvPr/>
        </p:nvGrpSpPr>
        <p:grpSpPr>
          <a:xfrm>
            <a:off x="2267744" y="1268760"/>
            <a:ext cx="936104" cy="1368152"/>
            <a:chOff x="2267744" y="1268760"/>
            <a:chExt cx="936104" cy="1368152"/>
          </a:xfrm>
        </p:grpSpPr>
        <p:sp>
          <p:nvSpPr>
            <p:cNvPr id="9" name="Elipsa 1"/>
            <p:cNvSpPr/>
            <p:nvPr/>
          </p:nvSpPr>
          <p:spPr>
            <a:xfrm>
              <a:off x="2267744" y="1844824"/>
              <a:ext cx="936104" cy="792088"/>
            </a:xfrm>
            <a:prstGeom prst="ellipse">
              <a:avLst/>
            </a:prstGeom>
            <a:solidFill>
              <a:srgbClr val="FF6600">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Tekstowe 4"/>
            <p:cNvSpPr txBox="1"/>
            <p:nvPr/>
          </p:nvSpPr>
          <p:spPr>
            <a:xfrm>
              <a:off x="2555776" y="1268760"/>
              <a:ext cx="576064" cy="646331"/>
            </a:xfrm>
            <a:prstGeom prst="rect">
              <a:avLst/>
            </a:prstGeom>
            <a:noFill/>
          </p:spPr>
          <p:txBody>
            <a:bodyPr wrap="square" rtlCol="0">
              <a:spAutoFit/>
            </a:bodyPr>
            <a:lstStyle/>
            <a:p>
              <a:r>
                <a:rPr lang="pl-PL" sz="3600" dirty="0" smtClean="0">
                  <a:solidFill>
                    <a:srgbClr val="FF6600"/>
                  </a:solidFill>
                </a:rPr>
                <a:t>?</a:t>
              </a:r>
              <a:endParaRPr lang="pl-PL" sz="3600" dirty="0">
                <a:solidFill>
                  <a:srgbClr val="FF6600"/>
                </a:solidFill>
              </a:endParaRPr>
            </a:p>
          </p:txBody>
        </p:sp>
      </p:grpSp>
    </p:spTree>
    <p:extLst>
      <p:ext uri="{BB962C8B-B14F-4D97-AF65-F5344CB8AC3E}">
        <p14:creationId xmlns:p14="http://schemas.microsoft.com/office/powerpoint/2010/main" val="22618405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9143" y="44624"/>
            <a:ext cx="9143567" cy="648072"/>
          </a:xfrm>
        </p:spPr>
        <p:txBody>
          <a:bodyPr>
            <a:noAutofit/>
          </a:bodyPr>
          <a:lstStyle/>
          <a:p>
            <a:r>
              <a:rPr lang="en-US" sz="2800" b="1" dirty="0" smtClean="0">
                <a:latin typeface="Arial" panose="020B0604020202020204" pitchFamily="34" charset="0"/>
                <a:cs typeface="Arial" panose="020B0604020202020204" pitchFamily="34" charset="0"/>
              </a:rPr>
              <a:t>Just to show how important is “pre-assumption” of composition on the inversion</a:t>
            </a:r>
            <a:endParaRPr lang="pl-PL" sz="2800" b="1" dirty="0">
              <a:latin typeface="Arial" panose="020B0604020202020204" pitchFamily="34" charset="0"/>
              <a:cs typeface="Arial" panose="020B0604020202020204" pitchFamily="34" charset="0"/>
            </a:endParaRPr>
          </a:p>
        </p:txBody>
      </p:sp>
      <p:grpSp>
        <p:nvGrpSpPr>
          <p:cNvPr id="7" name="Grupa 6"/>
          <p:cNvGrpSpPr/>
          <p:nvPr/>
        </p:nvGrpSpPr>
        <p:grpSpPr>
          <a:xfrm>
            <a:off x="683568" y="980728"/>
            <a:ext cx="7272807" cy="3024336"/>
            <a:chOff x="611560" y="1052736"/>
            <a:chExt cx="7416824" cy="2736304"/>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052736"/>
              <a:ext cx="3684612"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1412" y="1167431"/>
              <a:ext cx="3576972" cy="2621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rostokąt 2"/>
            <p:cNvSpPr/>
            <p:nvPr/>
          </p:nvSpPr>
          <p:spPr>
            <a:xfrm>
              <a:off x="2555776" y="1621804"/>
              <a:ext cx="1255248" cy="317665"/>
            </a:xfrm>
            <a:prstGeom prst="rect">
              <a:avLst/>
            </a:prstGeom>
          </p:spPr>
          <p:txBody>
            <a:bodyPr wrap="none">
              <a:spAutoFit/>
            </a:bodyPr>
            <a:lstStyle/>
            <a:p>
              <a:r>
                <a:rPr lang="pl-PL" b="1" dirty="0" err="1" smtClean="0">
                  <a:solidFill>
                    <a:srgbClr val="00B050"/>
                  </a:solidFill>
                </a:rPr>
                <a:t>Photospheric</a:t>
              </a:r>
              <a:endParaRPr lang="pl-PL" b="1" dirty="0">
                <a:solidFill>
                  <a:srgbClr val="00B050"/>
                </a:solidFill>
              </a:endParaRPr>
            </a:p>
          </p:txBody>
        </p:sp>
        <p:sp>
          <p:nvSpPr>
            <p:cNvPr id="4" name="Prostokąt 3"/>
            <p:cNvSpPr/>
            <p:nvPr/>
          </p:nvSpPr>
          <p:spPr>
            <a:xfrm>
              <a:off x="6876256" y="1613745"/>
              <a:ext cx="804652" cy="317665"/>
            </a:xfrm>
            <a:prstGeom prst="rect">
              <a:avLst/>
            </a:prstGeom>
          </p:spPr>
          <p:txBody>
            <a:bodyPr wrap="none">
              <a:spAutoFit/>
            </a:bodyPr>
            <a:lstStyle/>
            <a:p>
              <a:r>
                <a:rPr lang="pl-PL" b="1" dirty="0" err="1" smtClean="0">
                  <a:solidFill>
                    <a:srgbClr val="C00000"/>
                  </a:solidFill>
                </a:rPr>
                <a:t>Coronal</a:t>
              </a:r>
              <a:endParaRPr lang="pl-PL" b="1" dirty="0">
                <a:solidFill>
                  <a:srgbClr val="C00000"/>
                </a:solidFill>
              </a:endParaRPr>
            </a:p>
          </p:txBody>
        </p:sp>
      </p:grpSp>
      <p:sp>
        <p:nvSpPr>
          <p:cNvPr id="6" name="Prostokąt 5"/>
          <p:cNvSpPr/>
          <p:nvPr/>
        </p:nvSpPr>
        <p:spPr>
          <a:xfrm>
            <a:off x="70992" y="4119240"/>
            <a:ext cx="9073008" cy="2277547"/>
          </a:xfrm>
          <a:prstGeom prst="rect">
            <a:avLst/>
          </a:prstGeom>
        </p:spPr>
        <p:txBody>
          <a:bodyPr wrap="square">
            <a:spAutoFit/>
          </a:bodyPr>
          <a:lstStyle/>
          <a:p>
            <a:pPr algn="ctr"/>
            <a:r>
              <a:rPr lang="en-GB" sz="1600" dirty="0" smtClean="0">
                <a:latin typeface="Arial" panose="020B0604020202020204" pitchFamily="34" charset="0"/>
                <a:cs typeface="Arial" panose="020B0604020202020204" pitchFamily="34" charset="0"/>
              </a:rPr>
              <a:t>Identical sets of input fluxes have been used for a and b. </a:t>
            </a:r>
          </a:p>
          <a:p>
            <a:pPr algn="ctr"/>
            <a:r>
              <a:rPr lang="en-GB" sz="1600" dirty="0" smtClean="0">
                <a:latin typeface="Arial" panose="020B0604020202020204" pitchFamily="34" charset="0"/>
                <a:cs typeface="Arial" panose="020B0604020202020204" pitchFamily="34" charset="0"/>
              </a:rPr>
              <a:t>The </a:t>
            </a:r>
            <a:r>
              <a:rPr lang="en-GB" sz="1600" dirty="0" err="1" smtClean="0">
                <a:latin typeface="Arial" panose="020B0604020202020204" pitchFamily="34" charset="0"/>
                <a:cs typeface="Arial" panose="020B0604020202020204" pitchFamily="34" charset="0"/>
              </a:rPr>
              <a:t>Withbroe</a:t>
            </a:r>
            <a:r>
              <a:rPr lang="en-GB" sz="1600" dirty="0" smtClean="0">
                <a:latin typeface="Arial" panose="020B0604020202020204" pitchFamily="34" charset="0"/>
                <a:cs typeface="Arial" panose="020B0604020202020204" pitchFamily="34" charset="0"/>
              </a:rPr>
              <a:t>-Sylwester iterative algorithm corresponding to the maximum likelihood Bayesian procedure (Solar Phys., 67, 1980, ) has been used for </a:t>
            </a:r>
            <a:r>
              <a:rPr lang="en-GB" sz="1600" dirty="0" err="1" smtClean="0">
                <a:latin typeface="Arial" panose="020B0604020202020204" pitchFamily="34" charset="0"/>
                <a:cs typeface="Arial" panose="020B0604020202020204" pitchFamily="34" charset="0"/>
              </a:rPr>
              <a:t>invertion</a:t>
            </a:r>
            <a:r>
              <a:rPr lang="en-GB" sz="1600" dirty="0" smtClean="0">
                <a:latin typeface="Arial" panose="020B0604020202020204" pitchFamily="34" charset="0"/>
                <a:cs typeface="Arial" panose="020B0604020202020204" pitchFamily="34" charset="0"/>
              </a:rPr>
              <a:t>. </a:t>
            </a:r>
          </a:p>
          <a:p>
            <a:pPr algn="ctr"/>
            <a:r>
              <a:rPr lang="en-GB" sz="1600" dirty="0" smtClean="0">
                <a:latin typeface="Arial" panose="020B0604020202020204" pitchFamily="34" charset="0"/>
                <a:cs typeface="Arial" panose="020B0604020202020204" pitchFamily="34" charset="0"/>
              </a:rPr>
              <a:t>The </a:t>
            </a:r>
            <a:r>
              <a:rPr lang="en-GB" sz="1600" b="1" dirty="0" smtClean="0">
                <a:latin typeface="Arial" panose="020B0604020202020204" pitchFamily="34" charset="0"/>
                <a:cs typeface="Arial" panose="020B0604020202020204" pitchFamily="34" charset="0"/>
              </a:rPr>
              <a:t>kernel fluxes </a:t>
            </a:r>
            <a:r>
              <a:rPr lang="en-GB" sz="1600" dirty="0" smtClean="0">
                <a:latin typeface="Arial" panose="020B0604020202020204" pitchFamily="34" charset="0"/>
                <a:cs typeface="Arial" panose="020B0604020202020204" pitchFamily="34" charset="0"/>
              </a:rPr>
              <a:t>have been calculated based on the CHIANTI 7.0 code with adopted </a:t>
            </a:r>
            <a:r>
              <a:rPr lang="en-GB" sz="1600" b="1" dirty="0" err="1">
                <a:solidFill>
                  <a:srgbClr val="00B050"/>
                </a:solidFill>
                <a:latin typeface="Arial" panose="020B0604020202020204" pitchFamily="34" charset="0"/>
                <a:cs typeface="Arial" panose="020B0604020202020204" pitchFamily="34" charset="0"/>
              </a:rPr>
              <a:t>P</a:t>
            </a:r>
            <a:r>
              <a:rPr lang="en-GB" sz="1600" b="1" dirty="0" err="1" smtClean="0">
                <a:solidFill>
                  <a:srgbClr val="00B050"/>
                </a:solidFill>
                <a:latin typeface="Arial" panose="020B0604020202020204" pitchFamily="34" charset="0"/>
                <a:cs typeface="Arial" panose="020B0604020202020204" pitchFamily="34" charset="0"/>
              </a:rPr>
              <a:t>hotospheric</a:t>
            </a:r>
            <a:r>
              <a:rPr lang="en-GB" sz="1600" dirty="0" smtClean="0">
                <a:solidFill>
                  <a:srgbClr val="00B050"/>
                </a:solidFill>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and  </a:t>
            </a:r>
            <a:r>
              <a:rPr lang="en-GB" sz="1600" b="1" dirty="0">
                <a:solidFill>
                  <a:srgbClr val="C00000"/>
                </a:solidFill>
                <a:latin typeface="Arial" panose="020B0604020202020204" pitchFamily="34" charset="0"/>
                <a:cs typeface="Arial" panose="020B0604020202020204" pitchFamily="34" charset="0"/>
              </a:rPr>
              <a:t>C</a:t>
            </a:r>
            <a:r>
              <a:rPr lang="en-GB" sz="1600" b="1" dirty="0" smtClean="0">
                <a:solidFill>
                  <a:srgbClr val="C00000"/>
                </a:solidFill>
                <a:latin typeface="Arial" panose="020B0604020202020204" pitchFamily="34" charset="0"/>
                <a:cs typeface="Arial" panose="020B0604020202020204" pitchFamily="34" charset="0"/>
              </a:rPr>
              <a:t>oronal</a:t>
            </a:r>
            <a:r>
              <a:rPr lang="en-GB" sz="1600" dirty="0" smtClean="0">
                <a:latin typeface="Arial" panose="020B0604020202020204" pitchFamily="34" charset="0"/>
                <a:cs typeface="Arial" panose="020B0604020202020204" pitchFamily="34" charset="0"/>
              </a:rPr>
              <a:t>  plasma composition respectively. </a:t>
            </a:r>
          </a:p>
          <a:p>
            <a:pPr algn="ctr"/>
            <a:r>
              <a:rPr lang="en-GB" sz="1600" dirty="0" smtClean="0">
                <a:latin typeface="Arial" panose="020B0604020202020204" pitchFamily="34" charset="0"/>
                <a:cs typeface="Arial" panose="020B0604020202020204" pitchFamily="34" charset="0"/>
              </a:rPr>
              <a:t>Bryans ionization equilibrium has been adopted (</a:t>
            </a:r>
            <a:r>
              <a:rPr lang="en-GB" sz="1600" dirty="0" err="1" smtClean="0">
                <a:latin typeface="Arial" panose="020B0604020202020204" pitchFamily="34" charset="0"/>
                <a:cs typeface="Arial" panose="020B0604020202020204" pitchFamily="34" charset="0"/>
              </a:rPr>
              <a:t>ApJ</a:t>
            </a:r>
            <a:r>
              <a:rPr lang="en-GB" sz="1600" dirty="0" smtClean="0">
                <a:latin typeface="Arial" panose="020B0604020202020204" pitchFamily="34" charset="0"/>
                <a:cs typeface="Arial" panose="020B0604020202020204" pitchFamily="34" charset="0"/>
              </a:rPr>
              <a:t>, 691, 2009). 10 000 iterations have been performed in the accelerated scenario and the errors have been estimated from 100 Monte Carlo realizations of DEM calculations. </a:t>
            </a:r>
          </a:p>
          <a:p>
            <a:pPr algn="ctr"/>
            <a:r>
              <a:rPr lang="en-GB" sz="1400" dirty="0" smtClean="0">
                <a:latin typeface="Arial" panose="020B0604020202020204" pitchFamily="34" charset="0"/>
                <a:cs typeface="Arial" panose="020B0604020202020204" pitchFamily="34" charset="0"/>
              </a:rPr>
              <a:t> </a:t>
            </a:r>
          </a:p>
        </p:txBody>
      </p:sp>
      <p:sp>
        <p:nvSpPr>
          <p:cNvPr id="8" name="pole tekstowe 7"/>
          <p:cNvSpPr txBox="1"/>
          <p:nvPr/>
        </p:nvSpPr>
        <p:spPr>
          <a:xfrm>
            <a:off x="1307958" y="6093296"/>
            <a:ext cx="6944404" cy="646331"/>
          </a:xfrm>
          <a:prstGeom prst="rect">
            <a:avLst/>
          </a:prstGeom>
          <a:noFill/>
        </p:spPr>
        <p:txBody>
          <a:bodyPr wrap="none" rtlCol="0">
            <a:spAutoFit/>
          </a:bodyPr>
          <a:lstStyle/>
          <a:p>
            <a:pPr algn="ctr"/>
            <a:r>
              <a:rPr lang="en-GB" b="1" dirty="0" smtClean="0">
                <a:solidFill>
                  <a:srgbClr val="FF6600"/>
                </a:solidFill>
                <a:latin typeface="Arial" panose="020B0604020202020204" pitchFamily="34" charset="0"/>
                <a:cs typeface="Arial" panose="020B0604020202020204" pitchFamily="34" charset="0"/>
              </a:rPr>
              <a:t>Dramatically different distribution of plasma DEM are unveiled </a:t>
            </a:r>
          </a:p>
          <a:p>
            <a:pPr algn="ctr"/>
            <a:r>
              <a:rPr lang="en-GB" b="1" dirty="0" smtClean="0">
                <a:solidFill>
                  <a:srgbClr val="FF6600"/>
                </a:solidFill>
                <a:latin typeface="Arial" panose="020B0604020202020204" pitchFamily="34" charset="0"/>
                <a:cs typeface="Arial" panose="020B0604020202020204" pitchFamily="34" charset="0"/>
              </a:rPr>
              <a:t>for these different abundance sets</a:t>
            </a:r>
            <a:endParaRPr lang="en-GB" b="1" dirty="0">
              <a:solidFill>
                <a:srgbClr val="FF6600"/>
              </a:solidFill>
              <a:latin typeface="Arial" panose="020B0604020202020204" pitchFamily="34" charset="0"/>
              <a:cs typeface="Arial" panose="020B0604020202020204" pitchFamily="34" charset="0"/>
            </a:endParaRPr>
          </a:p>
        </p:txBody>
      </p:sp>
      <p:sp>
        <p:nvSpPr>
          <p:cNvPr id="9" name="PoleTekstowe 8"/>
          <p:cNvSpPr txBox="1"/>
          <p:nvPr/>
        </p:nvSpPr>
        <p:spPr>
          <a:xfrm>
            <a:off x="3635896" y="1249596"/>
            <a:ext cx="432048" cy="523220"/>
          </a:xfrm>
          <a:prstGeom prst="rect">
            <a:avLst/>
          </a:prstGeom>
          <a:solidFill>
            <a:schemeClr val="bg1"/>
          </a:solidFill>
        </p:spPr>
        <p:txBody>
          <a:bodyPr wrap="square" rtlCol="0">
            <a:spAutoFit/>
          </a:bodyPr>
          <a:lstStyle/>
          <a:p>
            <a:r>
              <a:rPr lang="pl-PL" sz="2800" dirty="0" smtClean="0"/>
              <a:t>a</a:t>
            </a:r>
            <a:endParaRPr lang="pl-PL" sz="2800" dirty="0"/>
          </a:p>
        </p:txBody>
      </p:sp>
    </p:spTree>
    <p:extLst>
      <p:ext uri="{BB962C8B-B14F-4D97-AF65-F5344CB8AC3E}">
        <p14:creationId xmlns:p14="http://schemas.microsoft.com/office/powerpoint/2010/main" val="12123571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922114"/>
          </a:xfrm>
        </p:spPr>
        <p:txBody>
          <a:bodyPr>
            <a:normAutofit/>
          </a:bodyPr>
          <a:lstStyle/>
          <a:p>
            <a:r>
              <a:rPr lang="pl-PL" sz="4000" b="1" dirty="0" smtClean="0">
                <a:latin typeface="Arial" panose="020B0604020202020204" pitchFamily="34" charset="0"/>
                <a:cs typeface="Arial" panose="020B0604020202020204" pitchFamily="34" charset="0"/>
              </a:rPr>
              <a:t>The „</a:t>
            </a:r>
            <a:r>
              <a:rPr lang="pl-PL" sz="4000" b="1" dirty="0" err="1" smtClean="0">
                <a:solidFill>
                  <a:srgbClr val="0000FF"/>
                </a:solidFill>
                <a:latin typeface="Arial" panose="020B0604020202020204" pitchFamily="34" charset="0"/>
                <a:cs typeface="Arial" panose="020B0604020202020204" pitchFamily="34" charset="0"/>
              </a:rPr>
              <a:t>AbuOp</a:t>
            </a:r>
            <a:r>
              <a:rPr lang="pl-PL" sz="4000" b="1" dirty="0" err="1" smtClean="0">
                <a:latin typeface="Arial" panose="020B0604020202020204" pitchFamily="34" charset="0"/>
                <a:cs typeface="Arial" panose="020B0604020202020204" pitchFamily="34" charset="0"/>
              </a:rPr>
              <a:t>t</a:t>
            </a:r>
            <a:r>
              <a:rPr lang="pl-PL" sz="4000" b="1" dirty="0" smtClean="0">
                <a:latin typeface="Arial" panose="020B0604020202020204" pitchFamily="34" charset="0"/>
                <a:cs typeface="Arial" panose="020B0604020202020204" pitchFamily="34" charset="0"/>
              </a:rPr>
              <a:t>” </a:t>
            </a:r>
            <a:r>
              <a:rPr lang="pl-PL" sz="4000" b="1" dirty="0" err="1" smtClean="0">
                <a:latin typeface="Arial" panose="020B0604020202020204" pitchFamily="34" charset="0"/>
                <a:cs typeface="Arial" panose="020B0604020202020204" pitchFamily="34" charset="0"/>
              </a:rPr>
              <a:t>approach</a:t>
            </a:r>
            <a:endParaRPr lang="pl-PL" sz="4000" b="1" dirty="0">
              <a:latin typeface="Arial" panose="020B0604020202020204" pitchFamily="34" charset="0"/>
              <a:cs typeface="Arial" panose="020B0604020202020204" pitchFamily="34" charset="0"/>
            </a:endParaRPr>
          </a:p>
        </p:txBody>
      </p:sp>
      <p:sp>
        <p:nvSpPr>
          <p:cNvPr id="5" name="PoleTekstowe 4"/>
          <p:cNvSpPr txBox="1"/>
          <p:nvPr/>
        </p:nvSpPr>
        <p:spPr>
          <a:xfrm>
            <a:off x="683568" y="1196752"/>
            <a:ext cx="8136904" cy="5878531"/>
          </a:xfrm>
          <a:prstGeom prst="rect">
            <a:avLst/>
          </a:prstGeom>
          <a:noFill/>
        </p:spPr>
        <p:txBody>
          <a:bodyPr wrap="square" rtlCol="0">
            <a:spAutoFit/>
          </a:bodyPr>
          <a:lstStyle/>
          <a:p>
            <a:pPr marL="285750" indent="-285750">
              <a:buFont typeface="Arial"/>
              <a:buChar char="•"/>
            </a:pPr>
            <a:r>
              <a:rPr lang="en-GB" sz="2200" dirty="0" smtClean="0"/>
              <a:t>The </a:t>
            </a:r>
            <a:r>
              <a:rPr lang="en-GB" sz="2200" b="1" dirty="0" smtClean="0"/>
              <a:t>emission functions </a:t>
            </a:r>
            <a:r>
              <a:rPr lang="en-GB" sz="2200" dirty="0" smtClean="0"/>
              <a:t>for inversion were generated for a number of following abundance pattern scenarios:</a:t>
            </a:r>
          </a:p>
          <a:p>
            <a:pPr marL="285750" indent="-285750">
              <a:buFont typeface="Arial"/>
              <a:buChar char="•"/>
            </a:pPr>
            <a:r>
              <a:rPr lang="en-GB" sz="2200" dirty="0" smtClean="0"/>
              <a:t>For every important element : K, </a:t>
            </a:r>
            <a:r>
              <a:rPr lang="en-GB" sz="2200" dirty="0" err="1" smtClean="0"/>
              <a:t>Ar</a:t>
            </a:r>
            <a:r>
              <a:rPr lang="en-GB" sz="2200" dirty="0" smtClean="0"/>
              <a:t>, S &amp; SI the values of </a:t>
            </a:r>
            <a:r>
              <a:rPr lang="en-GB" sz="2200" dirty="0"/>
              <a:t>kernel </a:t>
            </a:r>
            <a:r>
              <a:rPr lang="en-GB" sz="2200" dirty="0" smtClean="0"/>
              <a:t>      </a:t>
            </a:r>
            <a:r>
              <a:rPr lang="en-GB" sz="2000" b="1" i="1" dirty="0">
                <a:latin typeface="Times New Roman"/>
                <a:cs typeface="Times New Roman"/>
              </a:rPr>
              <a:t>A</a:t>
            </a:r>
            <a:r>
              <a:rPr lang="en-GB" sz="2000" b="1" i="1" baseline="-25000" dirty="0">
                <a:latin typeface="Times New Roman"/>
                <a:cs typeface="Times New Roman"/>
              </a:rPr>
              <a:t>i</a:t>
            </a:r>
            <a:r>
              <a:rPr lang="en-GB" sz="2000" b="1" i="1" dirty="0">
                <a:latin typeface="Times New Roman"/>
                <a:cs typeface="Times New Roman"/>
              </a:rPr>
              <a:t> * </a:t>
            </a:r>
            <a:r>
              <a:rPr lang="en-GB" sz="2400" b="1" i="1" dirty="0">
                <a:latin typeface="Times New Roman"/>
                <a:cs typeface="Times New Roman"/>
              </a:rPr>
              <a:t>f</a:t>
            </a:r>
            <a:r>
              <a:rPr lang="en-GB" sz="2400" b="1" i="1" baseline="-25000" dirty="0">
                <a:latin typeface="Times New Roman"/>
                <a:cs typeface="Times New Roman"/>
              </a:rPr>
              <a:t>i</a:t>
            </a:r>
            <a:r>
              <a:rPr lang="en-GB" sz="2000" b="1" i="1" dirty="0">
                <a:latin typeface="Times New Roman"/>
                <a:cs typeface="Times New Roman"/>
              </a:rPr>
              <a:t>(T</a:t>
            </a:r>
            <a:r>
              <a:rPr lang="en-GB" sz="2000" b="1" i="1" dirty="0" smtClean="0">
                <a:latin typeface="Times New Roman"/>
                <a:cs typeface="Times New Roman"/>
              </a:rPr>
              <a:t>) </a:t>
            </a:r>
            <a:r>
              <a:rPr lang="en-GB" sz="2200" dirty="0" smtClean="0"/>
              <a:t>were calculated for a set of abundances ranging from  </a:t>
            </a:r>
          </a:p>
          <a:p>
            <a:r>
              <a:rPr lang="en-GB" sz="2200" dirty="0">
                <a:latin typeface="Arial" panose="020B0604020202020204" pitchFamily="34" charset="0"/>
                <a:cs typeface="Arial" panose="020B0604020202020204" pitchFamily="34" charset="0"/>
              </a:rPr>
              <a:t>	</a:t>
            </a:r>
            <a:r>
              <a:rPr lang="en-GB" sz="2200" b="1" dirty="0" smtClean="0">
                <a:solidFill>
                  <a:srgbClr val="0000FF"/>
                </a:solidFill>
                <a:latin typeface="Arial" panose="020B0604020202020204" pitchFamily="34" charset="0"/>
                <a:cs typeface="Arial" panose="020B0604020202020204" pitchFamily="34" charset="0"/>
              </a:rPr>
              <a:t>0.1  to 16 times </a:t>
            </a:r>
            <a:r>
              <a:rPr lang="en-GB" sz="2200" dirty="0" smtClean="0">
                <a:latin typeface="Arial" panose="020B0604020202020204" pitchFamily="34" charset="0"/>
                <a:cs typeface="Arial" panose="020B0604020202020204" pitchFamily="34" charset="0"/>
              </a:rPr>
              <a:t>the accepted „coronal” value of abundance  </a:t>
            </a:r>
          </a:p>
          <a:p>
            <a:r>
              <a:rPr lang="en-GB" sz="2200" dirty="0">
                <a:latin typeface="Arial" panose="020B0604020202020204" pitchFamily="34" charset="0"/>
                <a:cs typeface="Arial" panose="020B0604020202020204" pitchFamily="34" charset="0"/>
              </a:rPr>
              <a:t>	</a:t>
            </a:r>
            <a:r>
              <a:rPr lang="en-GB" sz="2200" dirty="0" smtClean="0">
                <a:latin typeface="Arial" panose="020B0604020202020204" pitchFamily="34" charset="0"/>
                <a:cs typeface="Arial" panose="020B0604020202020204" pitchFamily="34" charset="0"/>
              </a:rPr>
              <a:t> i.e.  </a:t>
            </a:r>
            <a:r>
              <a:rPr lang="en-GB" sz="2200" b="1" dirty="0" smtClean="0">
                <a:latin typeface="Arial" panose="020B0604020202020204" pitchFamily="34" charset="0"/>
                <a:cs typeface="Arial" panose="020B0604020202020204" pitchFamily="34" charset="0"/>
              </a:rPr>
              <a:t>21 different values of abundances for particular 			element</a:t>
            </a:r>
          </a:p>
          <a:p>
            <a:pPr marL="285750" indent="-285750">
              <a:buFont typeface="Arial"/>
              <a:buChar char="•"/>
            </a:pPr>
            <a:r>
              <a:rPr lang="en-GB" sz="2200" dirty="0" smtClean="0">
                <a:latin typeface="Arial" panose="020B0604020202020204" pitchFamily="34" charset="0"/>
                <a:cs typeface="Arial" panose="020B0604020202020204" pitchFamily="34" charset="0"/>
              </a:rPr>
              <a:t>While changing the abundance of an element „in question”, the other elements’ abundances were being kept to their </a:t>
            </a:r>
            <a:r>
              <a:rPr lang="en-GB" sz="2200" dirty="0" smtClean="0">
                <a:solidFill>
                  <a:srgbClr val="0000FF"/>
                </a:solidFill>
                <a:latin typeface="Arial" panose="020B0604020202020204" pitchFamily="34" charset="0"/>
                <a:cs typeface="Arial" panose="020B0604020202020204" pitchFamily="34" charset="0"/>
              </a:rPr>
              <a:t>coronal values </a:t>
            </a:r>
            <a:r>
              <a:rPr lang="en-GB" sz="2200" dirty="0" smtClean="0">
                <a:latin typeface="Arial" panose="020B0604020202020204" pitchFamily="34" charset="0"/>
                <a:cs typeface="Arial" panose="020B0604020202020204" pitchFamily="34" charset="0"/>
              </a:rPr>
              <a:t>when generating the kernel functions.</a:t>
            </a:r>
          </a:p>
          <a:p>
            <a:pPr marL="285750" indent="-285750">
              <a:buFont typeface="Arial"/>
              <a:buChar char="•"/>
            </a:pPr>
            <a:r>
              <a:rPr lang="en-GB" sz="2200" dirty="0" smtClean="0">
                <a:latin typeface="Arial" panose="020B0604020202020204" pitchFamily="34" charset="0"/>
                <a:cs typeface="Arial" panose="020B0604020202020204" pitchFamily="34" charset="0"/>
              </a:rPr>
              <a:t> We „tried” to fit (</a:t>
            </a:r>
            <a:r>
              <a:rPr lang="en-GB" sz="2200" dirty="0" smtClean="0">
                <a:solidFill>
                  <a:srgbClr val="0000FF"/>
                </a:solidFill>
                <a:latin typeface="Arial" panose="020B0604020202020204" pitchFamily="34" charset="0"/>
                <a:cs typeface="Arial" panose="020B0604020202020204" pitchFamily="34" charset="0"/>
              </a:rPr>
              <a:t>make inversion</a:t>
            </a:r>
            <a:r>
              <a:rPr lang="en-GB" sz="2200" dirty="0" smtClean="0">
                <a:latin typeface="Arial" panose="020B0604020202020204" pitchFamily="34" charset="0"/>
                <a:cs typeface="Arial" panose="020B0604020202020204" pitchFamily="34" charset="0"/>
              </a:rPr>
              <a:t>) of the observed fluxes for all calculated abundance patterns (~</a:t>
            </a:r>
            <a:r>
              <a:rPr lang="en-GB" sz="2200" dirty="0">
                <a:latin typeface="Arial" panose="020B0604020202020204" pitchFamily="34" charset="0"/>
                <a:cs typeface="Arial" panose="020B0604020202020204" pitchFamily="34" charset="0"/>
              </a:rPr>
              <a:t>8</a:t>
            </a:r>
            <a:r>
              <a:rPr lang="en-GB" sz="2200" dirty="0" smtClean="0">
                <a:latin typeface="Arial" panose="020B0604020202020204" pitchFamily="34" charset="0"/>
                <a:cs typeface="Arial" panose="020B0604020202020204" pitchFamily="34" charset="0"/>
              </a:rPr>
              <a:t>0) using the </a:t>
            </a:r>
            <a:r>
              <a:rPr lang="en-GB" sz="2200" dirty="0" err="1" smtClean="0">
                <a:latin typeface="Arial" panose="020B0604020202020204" pitchFamily="34" charset="0"/>
                <a:cs typeface="Arial" panose="020B0604020202020204" pitchFamily="34" charset="0"/>
              </a:rPr>
              <a:t>multitemperature</a:t>
            </a:r>
            <a:r>
              <a:rPr lang="en-GB" sz="2200" dirty="0" smtClean="0">
                <a:latin typeface="Arial" panose="020B0604020202020204" pitchFamily="34" charset="0"/>
                <a:cs typeface="Arial" panose="020B0604020202020204" pitchFamily="34" charset="0"/>
              </a:rPr>
              <a:t> approach (WS)</a:t>
            </a:r>
          </a:p>
          <a:p>
            <a:pPr marL="285750" indent="-285750">
              <a:buFont typeface="Arial"/>
              <a:buChar char="•"/>
            </a:pPr>
            <a:r>
              <a:rPr lang="en-GB" sz="2200" dirty="0" smtClean="0">
                <a:latin typeface="Arial" panose="020B0604020202020204" pitchFamily="34" charset="0"/>
                <a:cs typeface="Arial" panose="020B0604020202020204" pitchFamily="34" charset="0"/>
              </a:rPr>
              <a:t>We </a:t>
            </a:r>
            <a:r>
              <a:rPr lang="en-GB" sz="2200" dirty="0" smtClean="0">
                <a:solidFill>
                  <a:srgbClr val="0000FF"/>
                </a:solidFill>
                <a:latin typeface="Arial" panose="020B0604020202020204" pitchFamily="34" charset="0"/>
                <a:cs typeface="Arial" panose="020B0604020202020204" pitchFamily="34" charset="0"/>
              </a:rPr>
              <a:t>ALWAYS</a:t>
            </a:r>
            <a:r>
              <a:rPr lang="en-GB" sz="2200" dirty="0" smtClean="0">
                <a:latin typeface="Arial" panose="020B0604020202020204" pitchFamily="34" charset="0"/>
                <a:cs typeface="Arial" panose="020B0604020202020204" pitchFamily="34" charset="0"/>
              </a:rPr>
              <a:t> stopped the calculations at the iteration step 1000 and looked for the quality of the fit as expressed in terms of </a:t>
            </a:r>
            <a:r>
              <a:rPr lang="en-GB" sz="2200" dirty="0" smtClean="0">
                <a:solidFill>
                  <a:srgbClr val="0000FF"/>
                </a:solidFill>
                <a:latin typeface="Arial" panose="020B0604020202020204" pitchFamily="34" charset="0"/>
                <a:cs typeface="Arial" panose="020B0604020202020204" pitchFamily="34" charset="0"/>
              </a:rPr>
              <a:t>χ</a:t>
            </a:r>
            <a:r>
              <a:rPr lang="en-GB" sz="2200" baseline="30000" dirty="0" smtClean="0">
                <a:solidFill>
                  <a:srgbClr val="0000FF"/>
                </a:solidFill>
                <a:latin typeface="Arial" panose="020B0604020202020204" pitchFamily="34" charset="0"/>
                <a:cs typeface="Arial" panose="020B0604020202020204" pitchFamily="34" charset="0"/>
              </a:rPr>
              <a:t>2</a:t>
            </a:r>
            <a:endParaRPr lang="en-GB" sz="2200" dirty="0" smtClean="0">
              <a:solidFill>
                <a:srgbClr val="0000FF"/>
              </a:solidFill>
              <a:latin typeface="Arial" panose="020B0604020202020204" pitchFamily="34" charset="0"/>
              <a:cs typeface="Arial" panose="020B0604020202020204" pitchFamily="34" charset="0"/>
            </a:endParaRPr>
          </a:p>
          <a:p>
            <a:pPr marL="285750" indent="-285750">
              <a:buFont typeface="Arial"/>
              <a:buChar char="•"/>
            </a:pPr>
            <a:endParaRPr lang="en-GB" sz="2200" dirty="0"/>
          </a:p>
        </p:txBody>
      </p:sp>
    </p:spTree>
    <p:extLst>
      <p:ext uri="{BB962C8B-B14F-4D97-AF65-F5344CB8AC3E}">
        <p14:creationId xmlns:p14="http://schemas.microsoft.com/office/powerpoint/2010/main" val="235603417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5675</TotalTime>
  <Words>1089</Words>
  <Application>Microsoft Macintosh PowerPoint</Application>
  <PresentationFormat>Pokaz na ekranie (4:3)</PresentationFormat>
  <Paragraphs>124</Paragraphs>
  <Slides>19</Slides>
  <Notes>0</Notes>
  <HiddenSlides>0</HiddenSlides>
  <MMClips>0</MMClips>
  <ScaleCrop>false</ScaleCrop>
  <HeadingPairs>
    <vt:vector size="4" baseType="variant">
      <vt:variant>
        <vt:lpstr>Motyw</vt:lpstr>
      </vt:variant>
      <vt:variant>
        <vt:i4>1</vt:i4>
      </vt:variant>
      <vt:variant>
        <vt:lpstr>Tytuły slajdów</vt:lpstr>
      </vt:variant>
      <vt:variant>
        <vt:i4>19</vt:i4>
      </vt:variant>
    </vt:vector>
  </HeadingPairs>
  <TitlesOfParts>
    <vt:vector size="20" baseType="lpstr">
      <vt:lpstr>Motyw pakietu Office</vt:lpstr>
      <vt:lpstr>Evolutionary pattern of  DEM variations in flare(s)</vt:lpstr>
      <vt:lpstr>Average RESIK spectrum spectrum  (integrated over 26.5 min) for M1.0 flare</vt:lpstr>
      <vt:lpstr>SOL2002-11-14T22:26  normalised  lightcurves</vt:lpstr>
      <vt:lpstr>Spectra evolution: SOL2002-11-14T22:26 different colours-individual spectral channels</vt:lpstr>
      <vt:lpstr>RESIK - Bragg bent crystal spectrometer: NRL, MSSL, RAL, IZMIRAN</vt:lpstr>
      <vt:lpstr>Selection of spectral bands (for inversion)</vt:lpstr>
      <vt:lpstr>The inversion: 15   measured fluxes for optically thin plasma</vt:lpstr>
      <vt:lpstr>Just to show how important is “pre-assumption” of composition on the inversion</vt:lpstr>
      <vt:lpstr>The „AbuOpt” approach</vt:lpstr>
      <vt:lpstr>AbuOpt  results (S, Si) „flare averaged”</vt:lpstr>
      <vt:lpstr>AbuOpt  results for individual time intervals </vt:lpstr>
      <vt:lpstr>Variations  of  DEM  distributions</vt:lpstr>
      <vt:lpstr>RHESSI  images: the hotter source  extension</vt:lpstr>
      <vt:lpstr>Flare   thermodynamics</vt:lpstr>
      <vt:lpstr>Similar analysis for other flares</vt:lpstr>
      <vt:lpstr>Still other  examples</vt:lpstr>
      <vt:lpstr>Similar analysis for other flares</vt:lpstr>
      <vt:lpstr>Take  home  message</vt:lpstr>
      <vt:lpstr>Prezentacja programu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Determination of elemental abundances from X-ray spectra in the multitemperature approach</dc:title>
  <dc:creator>BS</dc:creator>
  <cp:lastModifiedBy>Janusz Sylwester</cp:lastModifiedBy>
  <cp:revision>383</cp:revision>
  <dcterms:created xsi:type="dcterms:W3CDTF">2014-03-03T09:06:47Z</dcterms:created>
  <dcterms:modified xsi:type="dcterms:W3CDTF">2014-04-03T11:56:45Z</dcterms:modified>
</cp:coreProperties>
</file>