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75" r:id="rId8"/>
    <p:sldId id="274" r:id="rId9"/>
    <p:sldId id="269" r:id="rId10"/>
    <p:sldId id="276" r:id="rId11"/>
    <p:sldId id="264" r:id="rId12"/>
    <p:sldId id="265" r:id="rId13"/>
    <p:sldId id="266" r:id="rId14"/>
    <p:sldId id="273" r:id="rId15"/>
    <p:sldId id="272" r:id="rId16"/>
    <p:sldId id="268" r:id="rId17"/>
    <p:sldId id="277" r:id="rId18"/>
    <p:sldId id="261" r:id="rId19"/>
    <p:sldId id="262" r:id="rId20"/>
    <p:sldId id="278" r:id="rId21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2216" y="-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93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16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6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00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7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61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2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67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64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1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57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89F1-47B7-9049-8E69-1C7F7A3B8B38}" type="datetimeFigureOut">
              <a:rPr lang="pl-PL" smtClean="0"/>
              <a:t>01.04.2014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D8AF1-DD61-D74C-9CAD-53472698B5B2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8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hyperlink" Target="http://www.chemshine.com/EproductShow.aspx?id=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946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ChemiX</a:t>
            </a:r>
            <a:r>
              <a:rPr lang="en-US" dirty="0" smtClean="0"/>
              <a:t> – the soft X-ray Bragg spectrometer under development for  the </a:t>
            </a:r>
            <a:r>
              <a:rPr lang="en-US" dirty="0" err="1" smtClean="0"/>
              <a:t>Interhelioprobe</a:t>
            </a:r>
            <a:r>
              <a:rPr lang="en-US" dirty="0" smtClean="0"/>
              <a:t> Mission.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0025" y="3672922"/>
            <a:ext cx="6400800" cy="222995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rgbClr val="0033CC"/>
                </a:solidFill>
              </a:rPr>
              <a:t>J. Sylwester</a:t>
            </a:r>
            <a:r>
              <a:rPr lang="pl-PL" dirty="0" smtClean="0"/>
              <a:t>, </a:t>
            </a:r>
          </a:p>
          <a:p>
            <a:r>
              <a:rPr lang="pl-PL" dirty="0" smtClean="0"/>
              <a:t>M. </a:t>
            </a:r>
            <a:r>
              <a:rPr lang="pl-PL" dirty="0" err="1" smtClean="0"/>
              <a:t>Siarkowski</a:t>
            </a:r>
            <a:r>
              <a:rPr lang="pl-PL" dirty="0" smtClean="0"/>
              <a:t>, Z. </a:t>
            </a:r>
            <a:r>
              <a:rPr lang="pl-PL" dirty="0" err="1" smtClean="0"/>
              <a:t>Szaforz</a:t>
            </a:r>
            <a:r>
              <a:rPr lang="pl-PL" dirty="0" smtClean="0"/>
              <a:t>, J. Bąkała,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O.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Dudnik</a:t>
            </a:r>
            <a:endParaRPr lang="pl-P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V.D. Kuznetsov, &amp; I.V. Zimovets, S. Kuzin  </a:t>
            </a:r>
          </a:p>
          <a:p>
            <a:r>
              <a:rPr lang="pl-PL" dirty="0" smtClean="0"/>
              <a:t>and the </a:t>
            </a:r>
          </a:p>
          <a:p>
            <a:r>
              <a:rPr lang="pl-PL" dirty="0" smtClean="0"/>
              <a:t>Team of SRC PAS in Wrocław, Poland</a:t>
            </a:r>
            <a:endParaRPr lang="pl-PL" dirty="0"/>
          </a:p>
        </p:txBody>
      </p:sp>
      <p:pic>
        <p:nvPicPr>
          <p:cNvPr id="14338" name="Picture 2" descr="D:\PRESENTATIONS\SZablony\flags\UKRN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69" y="4096208"/>
            <a:ext cx="457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PRESENTATIONS\SZablony\flags\RUSS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69" y="4542656"/>
            <a:ext cx="457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PRESENTATIONS\SZablony\flags\POLA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4096208"/>
            <a:ext cx="4857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PRESENTATIONS\SZablony\flags\POLA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08" y="5330595"/>
            <a:ext cx="4857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6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hem.00.001.00_MB_insa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  <p:cxnSp>
        <p:nvCxnSpPr>
          <p:cNvPr id="12" name="Łącznik prosty ze strzałką 11"/>
          <p:cNvCxnSpPr>
            <a:stCxn id="50" idx="3"/>
          </p:cNvCxnSpPr>
          <p:nvPr/>
        </p:nvCxnSpPr>
        <p:spPr>
          <a:xfrm flipV="1">
            <a:off x="2187184" y="2420888"/>
            <a:ext cx="1304696" cy="6832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stCxn id="50" idx="3"/>
          </p:cNvCxnSpPr>
          <p:nvPr/>
        </p:nvCxnSpPr>
        <p:spPr>
          <a:xfrm flipV="1">
            <a:off x="2187184" y="2780928"/>
            <a:ext cx="1808752" cy="32316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6588224" y="908720"/>
            <a:ext cx="936104" cy="12961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5724128" y="908720"/>
            <a:ext cx="1800200" cy="10081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2483768" y="4077072"/>
            <a:ext cx="1152128" cy="720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64" idx="0"/>
          </p:cNvCxnSpPr>
          <p:nvPr/>
        </p:nvCxnSpPr>
        <p:spPr>
          <a:xfrm flipH="1" flipV="1">
            <a:off x="5364088" y="5517232"/>
            <a:ext cx="744456" cy="5760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58" idx="0"/>
          </p:cNvCxnSpPr>
          <p:nvPr/>
        </p:nvCxnSpPr>
        <p:spPr>
          <a:xfrm flipH="1" flipV="1">
            <a:off x="7020272" y="4941168"/>
            <a:ext cx="840651" cy="64807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60" idx="2"/>
          </p:cNvCxnSpPr>
          <p:nvPr/>
        </p:nvCxnSpPr>
        <p:spPr>
          <a:xfrm flipH="1">
            <a:off x="7596336" y="4734436"/>
            <a:ext cx="816534" cy="27874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H="1">
            <a:off x="7164288" y="3212976"/>
            <a:ext cx="576064" cy="1440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H="1">
            <a:off x="5940152" y="3212976"/>
            <a:ext cx="1800200" cy="50405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>
            <a:off x="4355976" y="548680"/>
            <a:ext cx="720080" cy="7200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V="1">
            <a:off x="3059832" y="4077072"/>
            <a:ext cx="1296144" cy="19442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395536" y="0"/>
            <a:ext cx="2744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FF0000"/>
                </a:solidFill>
              </a:rPr>
              <a:t>MB</a:t>
            </a:r>
          </a:p>
          <a:p>
            <a:pPr algn="ctr"/>
            <a:r>
              <a:rPr lang="pl-PL" sz="2400" b="1" i="1" dirty="0" err="1" smtClean="0">
                <a:solidFill>
                  <a:srgbClr val="FF0000"/>
                </a:solidFill>
              </a:rPr>
              <a:t>Measurement</a:t>
            </a:r>
            <a:r>
              <a:rPr lang="pl-PL" sz="2400" b="1" i="1" dirty="0" smtClean="0">
                <a:solidFill>
                  <a:srgbClr val="FF0000"/>
                </a:solidFill>
              </a:rPr>
              <a:t> Block</a:t>
            </a:r>
            <a:endParaRPr lang="pl-PL" sz="2400" b="1" i="1" dirty="0">
              <a:solidFill>
                <a:srgbClr val="FF000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6516216" y="476672"/>
            <a:ext cx="2474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Dopplerometers</a:t>
            </a:r>
            <a:r>
              <a:rPr lang="pl-PL" b="1" dirty="0" smtClean="0">
                <a:solidFill>
                  <a:srgbClr val="002060"/>
                </a:solidFill>
              </a:rPr>
              <a:t> System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611560" y="2780928"/>
            <a:ext cx="157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002060"/>
                </a:solidFill>
              </a:rPr>
              <a:t>Spectrometers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b="1" dirty="0" smtClean="0">
                <a:solidFill>
                  <a:srgbClr val="002060"/>
                </a:solidFill>
              </a:rPr>
              <a:t>System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7524328" y="2780928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002060"/>
                </a:solidFill>
              </a:rPr>
              <a:t>Linear</a:t>
            </a:r>
            <a:r>
              <a:rPr lang="pl-PL" b="1" dirty="0" smtClean="0">
                <a:solidFill>
                  <a:srgbClr val="002060"/>
                </a:solidFill>
              </a:rPr>
              <a:t> Solenoid</a:t>
            </a:r>
          </a:p>
          <a:p>
            <a:pPr algn="ctr"/>
            <a:r>
              <a:rPr lang="pl-PL" b="1" dirty="0" err="1" smtClean="0">
                <a:solidFill>
                  <a:srgbClr val="002060"/>
                </a:solidFill>
              </a:rPr>
              <a:t>Actuator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2035242" y="6021288"/>
            <a:ext cx="1930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pl-PL" b="1" dirty="0" err="1" smtClean="0">
                <a:solidFill>
                  <a:srgbClr val="002060"/>
                </a:solidFill>
              </a:rPr>
              <a:t>Micro-positioning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</a:p>
          <a:p>
            <a:pPr algn="ctr" fontAlgn="base"/>
            <a:r>
              <a:rPr lang="pl-PL" b="1" dirty="0" err="1" smtClean="0">
                <a:solidFill>
                  <a:srgbClr val="002060"/>
                </a:solidFill>
              </a:rPr>
              <a:t>Table</a:t>
            </a:r>
            <a:r>
              <a:rPr lang="pl-PL" b="1" dirty="0" smtClean="0">
                <a:solidFill>
                  <a:srgbClr val="002060"/>
                </a:solidFill>
              </a:rPr>
              <a:t> System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7236296" y="5589240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2060"/>
                </a:solidFill>
              </a:rPr>
              <a:t>Connectors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7681740" y="436510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2060"/>
                </a:solidFill>
              </a:rPr>
              <a:t>Bonding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Stud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4644008" y="6093296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BPM</a:t>
            </a:r>
          </a:p>
          <a:p>
            <a:pPr algn="ctr"/>
            <a:r>
              <a:rPr lang="pl-PL" b="1" dirty="0" err="1" smtClean="0">
                <a:solidFill>
                  <a:srgbClr val="002060"/>
                </a:solidFill>
              </a:rPr>
              <a:t>Background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Particle</a:t>
            </a:r>
            <a:r>
              <a:rPr lang="pl-PL" b="1" dirty="0" smtClean="0">
                <a:solidFill>
                  <a:srgbClr val="002060"/>
                </a:solidFill>
              </a:rPr>
              <a:t> Monitor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67" name="pole tekstowe 66"/>
          <p:cNvSpPr txBox="1"/>
          <p:nvPr/>
        </p:nvSpPr>
        <p:spPr>
          <a:xfrm>
            <a:off x="467544" y="3861048"/>
            <a:ext cx="215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CFI</a:t>
            </a:r>
          </a:p>
          <a:p>
            <a:pPr algn="ctr"/>
            <a:r>
              <a:rPr lang="pl-PL" b="1" dirty="0" err="1" smtClean="0">
                <a:solidFill>
                  <a:srgbClr val="002060"/>
                </a:solidFill>
              </a:rPr>
              <a:t>Cold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Finger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Interface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3563888" y="188640"/>
            <a:ext cx="192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2060"/>
                </a:solidFill>
              </a:rPr>
              <a:t>Pinhole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collimator</a:t>
            </a:r>
            <a:endParaRPr lang="pl-P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5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76832" y="274638"/>
            <a:ext cx="5509967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Pin-hole imager </a:t>
            </a:r>
            <a:br>
              <a:rPr lang="pl-PL" dirty="0" smtClean="0"/>
            </a:br>
            <a:r>
              <a:rPr lang="pl-PL" dirty="0" smtClean="0"/>
              <a:t>will observe also limb-brightening E ~0.5 keV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6" y="296037"/>
            <a:ext cx="22288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28"/>
          <p:cNvSpPr txBox="1"/>
          <p:nvPr/>
        </p:nvSpPr>
        <p:spPr>
          <a:xfrm rot="16200000">
            <a:off x="-21238" y="411582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140 mm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5" y="2192112"/>
            <a:ext cx="12001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1680" y="121519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CCD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2053" y="2017337"/>
            <a:ext cx="62971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Main functionalities</a:t>
            </a:r>
            <a:r>
              <a:rPr lang="pl-PL" dirty="0" smtClean="0"/>
              <a:t>:</a:t>
            </a:r>
          </a:p>
          <a:p>
            <a:pPr algn="ctr"/>
            <a:r>
              <a:rPr lang="pl-PL" b="1" dirty="0" smtClean="0"/>
              <a:t>Locate the solar  disk within the orientation frame of S/C</a:t>
            </a:r>
          </a:p>
          <a:p>
            <a:pPr algn="ctr"/>
            <a:r>
              <a:rPr lang="pl-PL" dirty="0" smtClean="0"/>
              <a:t>Follow the brightness evolution of individual  pixels/AR/Flares  &amp; </a:t>
            </a:r>
            <a:r>
              <a:rPr lang="pl-PL" b="1" dirty="0" smtClean="0"/>
              <a:t>detect flares</a:t>
            </a:r>
          </a:p>
          <a:p>
            <a:pPr algn="ctr"/>
            <a:r>
              <a:rPr lang="pl-PL" b="1" dirty="0" smtClean="0"/>
              <a:t>Provide coordinates of the target(s) </a:t>
            </a:r>
            <a:r>
              <a:rPr lang="pl-PL" dirty="0" smtClean="0"/>
              <a:t>to the pointing system of crystal-detector units (within IDPU)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>
                <a:solidFill>
                  <a:srgbClr val="FF0000"/>
                </a:solidFill>
              </a:rPr>
              <a:t>one pixel = 38 </a:t>
            </a:r>
            <a:r>
              <a:rPr lang="pl-PL" b="1" dirty="0" smtClean="0">
                <a:solidFill>
                  <a:srgbClr val="FF0000"/>
                </a:solidFill>
              </a:rPr>
              <a:t>arcsec</a:t>
            </a:r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dirty="0" smtClean="0"/>
              <a:t>At perihelium</a:t>
            </a:r>
            <a:r>
              <a:rPr lang="pl-PL" dirty="0"/>
              <a:t>     </a:t>
            </a:r>
            <a:r>
              <a:rPr lang="pl-PL" dirty="0" smtClean="0"/>
              <a:t>Sun diameter = 177 pixels (see the corona up to 5 – 7  solar radii above limb)</a:t>
            </a:r>
            <a:endParaRPr lang="pl-PL" dirty="0"/>
          </a:p>
          <a:p>
            <a:pPr algn="ctr"/>
            <a:r>
              <a:rPr lang="pl-PL" dirty="0" smtClean="0"/>
              <a:t>At aphelium</a:t>
            </a:r>
            <a:r>
              <a:rPr lang="pl-PL" dirty="0"/>
              <a:t>        Sun diameter</a:t>
            </a:r>
            <a:r>
              <a:rPr lang="pl-PL" dirty="0" smtClean="0"/>
              <a:t> = 42</a:t>
            </a:r>
            <a:r>
              <a:rPr lang="pl-PL" dirty="0"/>
              <a:t>  </a:t>
            </a:r>
            <a:r>
              <a:rPr lang="pl-PL" dirty="0" smtClean="0"/>
              <a:t>pix </a:t>
            </a:r>
          </a:p>
          <a:p>
            <a:pPr algn="ctr"/>
            <a:r>
              <a:rPr lang="pl-PL" dirty="0" smtClean="0"/>
              <a:t>(early in the mission)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At 1 a.u.</a:t>
            </a:r>
            <a:r>
              <a:rPr lang="pl-PL" dirty="0"/>
              <a:t>  Sun diameter               </a:t>
            </a:r>
            <a:r>
              <a:rPr lang="pl-PL" dirty="0" smtClean="0"/>
              <a:t>=        54 pix</a:t>
            </a:r>
            <a:br>
              <a:rPr lang="pl-PL" dirty="0" smtClean="0"/>
            </a:br>
            <a:r>
              <a:rPr lang="pl-PL" dirty="0" smtClean="0"/>
              <a:t>Diffraction smearing   at the CCD distance</a:t>
            </a:r>
          </a:p>
          <a:p>
            <a:pPr algn="ctr"/>
            <a:r>
              <a:rPr lang="pl-PL" dirty="0" smtClean="0"/>
              <a:t>for </a:t>
            </a:r>
            <a:r>
              <a:rPr lang="pl-PL" dirty="0"/>
              <a:t>5 A = </a:t>
            </a:r>
            <a:r>
              <a:rPr lang="pl-PL" dirty="0" smtClean="0"/>
              <a:t>~ 8.3 um =  0.4 pixel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for</a:t>
            </a:r>
            <a:r>
              <a:rPr lang="pl-PL" dirty="0"/>
              <a:t>  10 A </a:t>
            </a:r>
            <a:r>
              <a:rPr lang="pl-PL" dirty="0" smtClean="0"/>
              <a:t>=~ 11.8 um = 0.5 pixel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for 20 </a:t>
            </a:r>
            <a:r>
              <a:rPr lang="pl-PL" dirty="0"/>
              <a:t>A </a:t>
            </a:r>
            <a:r>
              <a:rPr lang="pl-PL" dirty="0" smtClean="0"/>
              <a:t>=~ 16.7 um = 0,6</a:t>
            </a:r>
          </a:p>
          <a:p>
            <a:pPr algn="ctr"/>
            <a:r>
              <a:rPr lang="pl-PL" dirty="0" smtClean="0"/>
              <a:t>good for deconvolution &amp; point source location (flares)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3127" y="362026"/>
            <a:ext cx="2658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m</a:t>
            </a:r>
            <a:r>
              <a:rPr lang="pl-PL" sz="1600" dirty="0" smtClean="0"/>
              <a:t>m            (SphinX D2)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712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Pointed platform- provides fast (&lt;1s) repointing within the area of 3° x 3°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61434" y="1600200"/>
            <a:ext cx="2625365" cy="513996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Very lightweight &amp; fast</a:t>
            </a:r>
          </a:p>
          <a:p>
            <a:r>
              <a:rPr lang="pl-PL" dirty="0" smtClean="0"/>
              <a:t>Takes known coordinates of the source from on-board controller</a:t>
            </a:r>
          </a:p>
          <a:p>
            <a:r>
              <a:rPr lang="pl-PL" dirty="0" smtClean="0"/>
              <a:t>Movie of the action available</a:t>
            </a:r>
          </a:p>
          <a:p>
            <a:r>
              <a:rPr lang="pl-PL" dirty="0" smtClean="0"/>
              <a:t>Larger off-sets possible</a:t>
            </a:r>
          </a:p>
          <a:p>
            <a:r>
              <a:rPr lang="pl-PL" dirty="0" smtClean="0"/>
              <a:t>Will be locked for launch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1" y="1515359"/>
            <a:ext cx="4889712" cy="511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11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2D collimation with spectrometer capillary arrays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64452" y="1600200"/>
            <a:ext cx="2922347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 err="1" smtClean="0"/>
              <a:t>Motivation</a:t>
            </a:r>
            <a:r>
              <a:rPr lang="pl-PL" dirty="0" smtClean="0"/>
              <a:t>: limit the FOV to a single AR</a:t>
            </a:r>
          </a:p>
          <a:p>
            <a:r>
              <a:rPr lang="pl-PL" dirty="0" err="1" smtClean="0"/>
              <a:t>Prevent</a:t>
            </a:r>
            <a:r>
              <a:rPr lang="pl-PL" dirty="0" smtClean="0"/>
              <a:t> </a:t>
            </a:r>
            <a:r>
              <a:rPr lang="pl-PL" dirty="0" err="1" smtClean="0"/>
              <a:t>spectral</a:t>
            </a:r>
            <a:r>
              <a:rPr lang="pl-PL" dirty="0" smtClean="0"/>
              <a:t> </a:t>
            </a:r>
            <a:r>
              <a:rPr lang="pl-PL" dirty="0" err="1" smtClean="0"/>
              <a:t>overlapping</a:t>
            </a:r>
            <a:r>
              <a:rPr lang="pl-PL" dirty="0" smtClean="0"/>
              <a:t> from </a:t>
            </a:r>
            <a:r>
              <a:rPr lang="pl-PL" dirty="0" err="1" smtClean="0"/>
              <a:t>multiple</a:t>
            </a:r>
            <a:r>
              <a:rPr lang="pl-PL" dirty="0" smtClean="0"/>
              <a:t> </a:t>
            </a:r>
            <a:r>
              <a:rPr lang="pl-PL" dirty="0" err="1" smtClean="0"/>
              <a:t>sources</a:t>
            </a:r>
            <a:endParaRPr lang="pl-PL" dirty="0" smtClean="0"/>
          </a:p>
          <a:p>
            <a:r>
              <a:rPr lang="pl-PL" dirty="0" err="1" smtClean="0"/>
              <a:t>Allow</a:t>
            </a:r>
            <a:r>
              <a:rPr lang="pl-PL" dirty="0" smtClean="0"/>
              <a:t> to </a:t>
            </a:r>
            <a:r>
              <a:rPr lang="pl-PL" dirty="0" err="1" smtClean="0"/>
              <a:t>study</a:t>
            </a:r>
            <a:r>
              <a:rPr lang="pl-PL" dirty="0" smtClean="0"/>
              <a:t> </a:t>
            </a:r>
            <a:r>
              <a:rPr lang="pl-PL" dirty="0" err="1" smtClean="0"/>
              <a:t>variability</a:t>
            </a:r>
            <a:r>
              <a:rPr lang="pl-PL" dirty="0" smtClean="0"/>
              <a:t> of </a:t>
            </a:r>
            <a:r>
              <a:rPr lang="pl-PL" dirty="0" err="1" smtClean="0"/>
              <a:t>line</a:t>
            </a:r>
            <a:r>
              <a:rPr lang="pl-PL" dirty="0" smtClean="0"/>
              <a:t> </a:t>
            </a:r>
            <a:r>
              <a:rPr lang="pl-PL" dirty="0" err="1" smtClean="0"/>
              <a:t>profiles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5" y="1324713"/>
            <a:ext cx="5365127" cy="498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63" y="1754188"/>
            <a:ext cx="42100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1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Crystal geometry &amp; Synthetic spectra for 1st order reflection </a:t>
            </a:r>
            <a:r>
              <a:rPr lang="pl-PL" b="1" dirty="0" smtClean="0">
                <a:solidFill>
                  <a:srgbClr val="FF0000"/>
                </a:solidFill>
              </a:rPr>
              <a:t>M5.5 flare 1a.u.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3" y="1500357"/>
            <a:ext cx="2424626" cy="24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80" y="1385737"/>
            <a:ext cx="5998151" cy="276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3" y="4050494"/>
            <a:ext cx="2318699" cy="23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49" y="3892668"/>
            <a:ext cx="5901182" cy="276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8989" y="1722451"/>
            <a:ext cx="320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Rates to be multiplied by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a factor appropriate to actual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distance:  up to 13 x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4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Crystal geometry &amp; Synthetic spectra for 1st order reflection </a:t>
            </a:r>
            <a:r>
              <a:rPr lang="pl-PL" b="1" dirty="0">
                <a:solidFill>
                  <a:srgbClr val="FF0000"/>
                </a:solidFill>
              </a:rPr>
              <a:t>M5.5 flare 1a.u.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" y="1649692"/>
            <a:ext cx="2497377" cy="244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97" y="1554821"/>
            <a:ext cx="5658746" cy="267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4" y="4225302"/>
            <a:ext cx="2161579" cy="22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11" y="4047024"/>
            <a:ext cx="5817032" cy="27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41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3 </a:t>
            </a:r>
            <a:r>
              <a:rPr lang="pl-PL" dirty="0" err="1" smtClean="0"/>
              <a:t>double</a:t>
            </a:r>
            <a:r>
              <a:rPr lang="pl-PL" dirty="0" smtClean="0"/>
              <a:t> </a:t>
            </a:r>
            <a:r>
              <a:rPr lang="pl-PL" dirty="0" err="1" smtClean="0"/>
              <a:t>sections</a:t>
            </a:r>
            <a:r>
              <a:rPr lang="pl-PL" dirty="0" smtClean="0"/>
              <a:t> of </a:t>
            </a:r>
            <a:r>
              <a:rPr lang="pl-PL" dirty="0" err="1" smtClean="0"/>
              <a:t>Dopplerometer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651" y="4656062"/>
            <a:ext cx="8619263" cy="4525963"/>
          </a:xfrm>
        </p:spPr>
        <p:txBody>
          <a:bodyPr/>
          <a:lstStyle/>
          <a:p>
            <a:r>
              <a:rPr lang="pl-PL" dirty="0" err="1" smtClean="0"/>
              <a:t>Dispersion</a:t>
            </a:r>
            <a:r>
              <a:rPr lang="pl-PL" dirty="0" smtClean="0"/>
              <a:t> </a:t>
            </a:r>
            <a:r>
              <a:rPr lang="pl-PL" dirty="0" err="1" smtClean="0"/>
              <a:t>senses</a:t>
            </a:r>
            <a:r>
              <a:rPr lang="pl-PL" dirty="0" smtClean="0"/>
              <a:t> </a:t>
            </a:r>
            <a:r>
              <a:rPr lang="pl-PL" dirty="0" err="1" smtClean="0"/>
              <a:t>opposite</a:t>
            </a:r>
            <a:endParaRPr lang="pl-PL" dirty="0" smtClean="0"/>
          </a:p>
          <a:p>
            <a:r>
              <a:rPr lang="pl-PL" dirty="0" smtClean="0"/>
              <a:t>Identical crystals and detectors</a:t>
            </a:r>
          </a:p>
          <a:p>
            <a:r>
              <a:rPr lang="pl-PL" dirty="0" smtClean="0"/>
              <a:t>This system allows to disentangle between transwersal and radial motions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663"/>
            <a:ext cx="7041823" cy="35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1823" y="1244338"/>
            <a:ext cx="21021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Lines selected:</a:t>
            </a:r>
          </a:p>
          <a:p>
            <a:endParaRPr lang="pl-PL" sz="2000" dirty="0" smtClean="0"/>
          </a:p>
          <a:p>
            <a:r>
              <a:rPr lang="pl-PL" sz="2000" dirty="0" smtClean="0"/>
              <a:t>Fe XXV T ~20 MK</a:t>
            </a:r>
          </a:p>
          <a:p>
            <a:r>
              <a:rPr lang="pl-PL" sz="2000" dirty="0" smtClean="0"/>
              <a:t>Hot flare</a:t>
            </a:r>
          </a:p>
          <a:p>
            <a:endParaRPr lang="pl-PL" sz="2000" dirty="0" smtClean="0"/>
          </a:p>
          <a:p>
            <a:r>
              <a:rPr lang="pl-PL" sz="2000" dirty="0" smtClean="0"/>
              <a:t>Ca XIX  T ~10 MK</a:t>
            </a:r>
          </a:p>
          <a:p>
            <a:r>
              <a:rPr lang="pl-PL" sz="2000" dirty="0" smtClean="0"/>
              <a:t>Evaporated material</a:t>
            </a:r>
          </a:p>
          <a:p>
            <a:endParaRPr lang="pl-PL" sz="2000" dirty="0" smtClean="0"/>
          </a:p>
          <a:p>
            <a:r>
              <a:rPr lang="pl-PL" sz="2000" dirty="0" smtClean="0"/>
              <a:t>Ar XVII   T ~4-5 MK</a:t>
            </a:r>
          </a:p>
          <a:p>
            <a:r>
              <a:rPr lang="pl-PL" sz="2000" dirty="0" smtClean="0"/>
              <a:t>AR plasmas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74656" y="179109"/>
            <a:ext cx="282804" cy="1866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74656" y="2045616"/>
            <a:ext cx="1253765" cy="9376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33155" y="179109"/>
            <a:ext cx="311084" cy="1866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85122" y="2045616"/>
            <a:ext cx="1348033" cy="593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74656" y="2045616"/>
            <a:ext cx="1329179" cy="678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85122" y="2045616"/>
            <a:ext cx="1348033" cy="678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23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Wavelength</a:t>
            </a:r>
            <a:r>
              <a:rPr lang="pl-PL" dirty="0" smtClean="0"/>
              <a:t> ranges for Dopplerometer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7" y="1211953"/>
            <a:ext cx="1705761" cy="170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81" y="1134778"/>
            <a:ext cx="6065019" cy="192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429" y="1781666"/>
            <a:ext cx="176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Fe XXV T ~20 MK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3225" y="1668544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</a:t>
            </a:r>
            <a:r>
              <a:rPr lang="el-GR" dirty="0" smtClean="0"/>
              <a:t>α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7" y="3063711"/>
            <a:ext cx="1705761" cy="17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82" y="2976789"/>
            <a:ext cx="5975464" cy="20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91143" y="3310408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Ca XIX T ~10 MK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09514" y="1574276"/>
            <a:ext cx="291665" cy="392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98662" y="3495074"/>
            <a:ext cx="468505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54" y="4977353"/>
            <a:ext cx="1668053" cy="16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74" y="4884919"/>
            <a:ext cx="5893718" cy="202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91142" y="5358972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Ar XVII T &gt;4 MK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98662" y="5543638"/>
            <a:ext cx="565254" cy="87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1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&amp; logic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0" y="1557176"/>
            <a:ext cx="5059913" cy="4474952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6138840" y="1561062"/>
            <a:ext cx="26914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monitor outcome</a:t>
            </a:r>
            <a:r>
              <a:rPr lang="pl-PL" sz="2400" dirty="0" smtClean="0"/>
              <a:t>s</a:t>
            </a:r>
            <a:r>
              <a:rPr lang="en-US" sz="2400" dirty="0" smtClean="0"/>
              <a:t> as the first defense for the instrument health</a:t>
            </a:r>
            <a:r>
              <a:rPr lang="pl-PL" sz="2400" dirty="0" smtClean="0"/>
              <a:t>.</a:t>
            </a:r>
            <a:endParaRPr lang="en-US" sz="2400" dirty="0" smtClean="0"/>
          </a:p>
          <a:p>
            <a:r>
              <a:rPr lang="en-US" sz="2400" b="1" dirty="0" smtClean="0"/>
              <a:t>Always on</a:t>
            </a:r>
            <a:r>
              <a:rPr lang="en-US" sz="2400" dirty="0" smtClean="0"/>
              <a:t>, except really dangerous particle intrusions detected internally</a:t>
            </a:r>
            <a:r>
              <a:rPr lang="pl-PL" sz="2400" dirty="0" smtClean="0"/>
              <a:t> by the IDPU</a:t>
            </a:r>
            <a:r>
              <a:rPr lang="en-US" sz="2400" dirty="0" smtClean="0"/>
              <a:t>. </a:t>
            </a:r>
          </a:p>
          <a:p>
            <a:r>
              <a:rPr lang="pl-PL" sz="2400" dirty="0" smtClean="0"/>
              <a:t>Delayed </a:t>
            </a:r>
            <a:r>
              <a:rPr lang="en-US" sz="2400" dirty="0" smtClean="0"/>
              <a:t>S/C </a:t>
            </a:r>
            <a:r>
              <a:rPr lang="pl-PL" sz="2400" dirty="0" smtClean="0"/>
              <a:t> </a:t>
            </a:r>
            <a:r>
              <a:rPr lang="en-US" sz="2400" dirty="0" smtClean="0"/>
              <a:t>commanded reset brings </a:t>
            </a:r>
            <a:r>
              <a:rPr lang="pl-PL" sz="2400" dirty="0" smtClean="0"/>
              <a:t>spectrometer </a:t>
            </a:r>
            <a:r>
              <a:rPr lang="en-US" sz="2400" dirty="0" smtClean="0"/>
              <a:t>to life</a:t>
            </a:r>
            <a:r>
              <a:rPr lang="pl-PL" sz="2400" dirty="0" smtClean="0"/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9938" y="1253765"/>
            <a:ext cx="5693790" cy="52009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0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Instrument </a:t>
            </a:r>
            <a:r>
              <a:rPr lang="pl-PL" dirty="0" err="1" smtClean="0"/>
              <a:t>philosophy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Take measurements of soft X-ray spectra at the highest rate possible (every ~0.5 s)</a:t>
            </a:r>
          </a:p>
          <a:p>
            <a:r>
              <a:rPr lang="en-US" dirty="0" smtClean="0"/>
              <a:t>Store the results into a large instrument internal data bank (256 GB)</a:t>
            </a:r>
          </a:p>
          <a:p>
            <a:r>
              <a:rPr lang="en-US" dirty="0" smtClean="0"/>
              <a:t>Beam-down essential characteristics of measurements (</a:t>
            </a:r>
            <a:r>
              <a:rPr lang="en-US" dirty="0" err="1" smtClean="0"/>
              <a:t>lightcurves</a:t>
            </a:r>
            <a:r>
              <a:rPr lang="en-US" dirty="0" smtClean="0"/>
              <a:t> in selected spectral ranges), source coordinates</a:t>
            </a:r>
          </a:p>
          <a:p>
            <a:r>
              <a:rPr lang="en-US" dirty="0" smtClean="0"/>
              <a:t>Downlink (when possible) „interesting” portions of data from the onboard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8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Why we designed &amp; build </a:t>
            </a:r>
            <a:r>
              <a:rPr lang="pl-PL" b="1" dirty="0" smtClean="0">
                <a:solidFill>
                  <a:srgbClr val="0033CC"/>
                </a:solidFill>
              </a:rPr>
              <a:t>ChemiX</a:t>
            </a:r>
            <a:br>
              <a:rPr lang="pl-PL" b="1" dirty="0" smtClean="0">
                <a:solidFill>
                  <a:srgbClr val="0033CC"/>
                </a:solidFill>
              </a:rPr>
            </a:br>
            <a:r>
              <a:rPr lang="pl-PL" dirty="0" smtClean="0"/>
              <a:t>(</a:t>
            </a:r>
            <a:r>
              <a:rPr lang="pl-PL" b="1" dirty="0" smtClean="0">
                <a:solidFill>
                  <a:srgbClr val="0033CC"/>
                </a:solidFill>
              </a:rPr>
              <a:t>Chem</a:t>
            </a:r>
            <a:r>
              <a:rPr lang="pl-PL" dirty="0" smtClean="0"/>
              <a:t>ical composition </a:t>
            </a:r>
            <a:r>
              <a:rPr lang="pl-PL" b="1" dirty="0" smtClean="0">
                <a:solidFill>
                  <a:srgbClr val="0033CC"/>
                </a:solidFill>
              </a:rPr>
              <a:t>i</a:t>
            </a:r>
            <a:r>
              <a:rPr lang="pl-PL" dirty="0" smtClean="0"/>
              <a:t>n </a:t>
            </a:r>
            <a:r>
              <a:rPr lang="pl-PL" b="1" dirty="0" smtClean="0">
                <a:solidFill>
                  <a:srgbClr val="0033CC"/>
                </a:solidFill>
              </a:rPr>
              <a:t>X</a:t>
            </a:r>
            <a:r>
              <a:rPr lang="pl-PL" dirty="0" smtClean="0"/>
              <a:t>-</a:t>
            </a:r>
            <a:r>
              <a:rPr lang="pl-PL" dirty="0" err="1" smtClean="0"/>
              <a:t>rays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Continue </a:t>
            </a:r>
            <a:r>
              <a:rPr lang="pl-PL" dirty="0" smtClean="0"/>
              <a:t>important </a:t>
            </a:r>
            <a:r>
              <a:rPr lang="en-US" dirty="0" smtClean="0"/>
              <a:t>observations</a:t>
            </a:r>
            <a:r>
              <a:rPr lang="pl-PL" dirty="0" smtClean="0"/>
              <a:t> of spectra in the </a:t>
            </a:r>
            <a:r>
              <a:rPr lang="pl-PL" b="1" dirty="0" smtClean="0">
                <a:solidFill>
                  <a:srgbClr val="0033CC"/>
                </a:solidFill>
              </a:rPr>
              <a:t>softer X-ray range </a:t>
            </a:r>
            <a:r>
              <a:rPr lang="pl-PL" dirty="0" smtClean="0"/>
              <a:t>(SMM FCS, BCS, RESIK) T&gt;2 MK</a:t>
            </a:r>
          </a:p>
          <a:p>
            <a:r>
              <a:rPr lang="pl-PL" b="1" dirty="0" smtClean="0">
                <a:solidFill>
                  <a:srgbClr val="0033CC"/>
                </a:solidFill>
              </a:rPr>
              <a:t>Isolate</a:t>
            </a:r>
            <a:r>
              <a:rPr lang="pl-PL" dirty="0" smtClean="0"/>
              <a:t> spectra from </a:t>
            </a:r>
            <a:r>
              <a:rPr lang="pl-PL" b="1" dirty="0" smtClean="0">
                <a:solidFill>
                  <a:srgbClr val="0033CC"/>
                </a:solidFill>
              </a:rPr>
              <a:t>individual targets </a:t>
            </a:r>
            <a:r>
              <a:rPr lang="pl-PL" dirty="0" smtClean="0"/>
              <a:t>on the Sun</a:t>
            </a:r>
          </a:p>
          <a:p>
            <a:r>
              <a:rPr lang="pl-PL" dirty="0" smtClean="0"/>
              <a:t>Construct </a:t>
            </a:r>
            <a:r>
              <a:rPr lang="pl-PL" b="1" dirty="0" smtClean="0">
                <a:solidFill>
                  <a:srgbClr val="0033CC"/>
                </a:solidFill>
              </a:rPr>
              <a:t>fluorescence-free</a:t>
            </a:r>
            <a:r>
              <a:rPr lang="pl-PL" dirty="0" smtClean="0"/>
              <a:t> spectrometer</a:t>
            </a:r>
          </a:p>
          <a:p>
            <a:r>
              <a:rPr lang="pl-PL" b="1" dirty="0" smtClean="0">
                <a:solidFill>
                  <a:srgbClr val="0033CC"/>
                </a:solidFill>
              </a:rPr>
              <a:t>Improve on signal/noise </a:t>
            </a:r>
            <a:r>
              <a:rPr lang="pl-PL" dirty="0" smtClean="0"/>
              <a:t>(several x better than RESIK)- allow reliable continuum flux determination</a:t>
            </a:r>
          </a:p>
          <a:p>
            <a:r>
              <a:rPr lang="pl-PL" dirty="0" smtClean="0"/>
              <a:t>Preserve </a:t>
            </a:r>
            <a:r>
              <a:rPr lang="pl-PL" b="1" dirty="0" smtClean="0">
                <a:solidFill>
                  <a:srgbClr val="0033CC"/>
                </a:solidFill>
              </a:rPr>
              <a:t>1 s cadence</a:t>
            </a:r>
          </a:p>
          <a:p>
            <a:r>
              <a:rPr lang="pl-PL" dirty="0" smtClean="0"/>
              <a:t>Determine </a:t>
            </a:r>
            <a:r>
              <a:rPr lang="pl-PL" dirty="0" smtClean="0">
                <a:solidFill>
                  <a:srgbClr val="0033CC"/>
                </a:solidFill>
              </a:rPr>
              <a:t>turbulent widths </a:t>
            </a:r>
            <a:r>
              <a:rPr lang="pl-PL" dirty="0" smtClean="0"/>
              <a:t>and </a:t>
            </a:r>
            <a:r>
              <a:rPr lang="pl-PL" dirty="0" smtClean="0">
                <a:solidFill>
                  <a:srgbClr val="0033CC"/>
                </a:solidFill>
              </a:rPr>
              <a:t>line Doppler shifts</a:t>
            </a:r>
          </a:p>
          <a:p>
            <a:r>
              <a:rPr lang="pl-PL" b="1" dirty="0" smtClean="0">
                <a:solidFill>
                  <a:srgbClr val="0033CC"/>
                </a:solidFill>
              </a:rPr>
              <a:t>Determine coronal abundances </a:t>
            </a:r>
            <a:r>
              <a:rPr lang="pl-PL" dirty="0" smtClean="0">
                <a:solidFill>
                  <a:srgbClr val="0033CC"/>
                </a:solidFill>
              </a:rPr>
              <a:t>to the </a:t>
            </a:r>
            <a:r>
              <a:rPr lang="pl-PL" b="1" dirty="0" smtClean="0">
                <a:solidFill>
                  <a:srgbClr val="0033CC"/>
                </a:solidFill>
              </a:rPr>
              <a:t>accuracy equivalent/better</a:t>
            </a:r>
            <a:r>
              <a:rPr lang="pl-PL" dirty="0" smtClean="0">
                <a:solidFill>
                  <a:srgbClr val="0033CC"/>
                </a:solidFill>
              </a:rPr>
              <a:t> as the photospheric ones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0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Collaborations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Crystals</a:t>
            </a:r>
          </a:p>
          <a:p>
            <a:pPr lvl="1"/>
            <a:r>
              <a:rPr lang="pl-PL" dirty="0" smtClean="0"/>
              <a:t>Testing radiai of curvature &amp; reflecting properties</a:t>
            </a:r>
          </a:p>
          <a:p>
            <a:pPr lvl="1"/>
            <a:r>
              <a:rPr lang="pl-PL" dirty="0" smtClean="0"/>
              <a:t>BESSY II is envisaged</a:t>
            </a:r>
          </a:p>
          <a:p>
            <a:r>
              <a:rPr lang="pl-PL" dirty="0" smtClean="0"/>
              <a:t>Simulations of non-classical flaring scenarios</a:t>
            </a:r>
          </a:p>
          <a:p>
            <a:pPr lvl="1"/>
            <a:r>
              <a:rPr lang="pl-PL" dirty="0" smtClean="0"/>
              <a:t>Non- Maxwellian (kappa plasmas)</a:t>
            </a:r>
          </a:p>
          <a:p>
            <a:pPr lvl="1"/>
            <a:r>
              <a:rPr lang="pl-PL" dirty="0" smtClean="0"/>
              <a:t>Transient ionisation plasmas</a:t>
            </a:r>
          </a:p>
          <a:p>
            <a:pPr lvl="1"/>
            <a:r>
              <a:rPr lang="pl-PL" dirty="0" smtClean="0"/>
              <a:t>Abundance differentiation processes</a:t>
            </a:r>
          </a:p>
          <a:p>
            <a:r>
              <a:rPr lang="pl-PL" dirty="0" smtClean="0"/>
              <a:t>Instrument end-to-end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Interhelioprobe-Интергелио-Зонд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analogue</a:t>
            </a:r>
            <a:r>
              <a:rPr lang="pl-PL" dirty="0" smtClean="0"/>
              <a:t> of Solar Orbiter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Actually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missions</a:t>
            </a:r>
            <a:r>
              <a:rPr lang="pl-PL" dirty="0" smtClean="0"/>
              <a:t> </a:t>
            </a:r>
            <a:r>
              <a:rPr lang="pl-PL" dirty="0" err="1" smtClean="0"/>
              <a:t>planned</a:t>
            </a:r>
            <a:r>
              <a:rPr lang="pl-PL" dirty="0" smtClean="0"/>
              <a:t> (2020 &amp; 2021)</a:t>
            </a:r>
          </a:p>
          <a:p>
            <a:r>
              <a:rPr lang="pl-PL" dirty="0" err="1" smtClean="0"/>
              <a:t>Funding</a:t>
            </a:r>
            <a:r>
              <a:rPr lang="pl-PL" dirty="0" smtClean="0"/>
              <a:t> of </a:t>
            </a:r>
            <a:r>
              <a:rPr lang="en-GB" dirty="0" smtClean="0"/>
              <a:t>spacecraft</a:t>
            </a:r>
            <a:r>
              <a:rPr lang="pl-PL" dirty="0" smtClean="0"/>
              <a:t> in-</a:t>
            </a:r>
            <a:r>
              <a:rPr lang="pl-PL" dirty="0" err="1" smtClean="0"/>
              <a:t>force</a:t>
            </a:r>
            <a:endParaRPr lang="pl-PL" dirty="0" smtClean="0"/>
          </a:p>
          <a:p>
            <a:r>
              <a:rPr lang="pl-PL" dirty="0" err="1" smtClean="0"/>
              <a:t>Phase</a:t>
            </a:r>
            <a:r>
              <a:rPr lang="pl-PL" dirty="0" smtClean="0"/>
              <a:t> B of instrument development </a:t>
            </a:r>
            <a:r>
              <a:rPr lang="pl-PL" dirty="0" err="1" smtClean="0"/>
              <a:t>ongoing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33425"/>
            <a:ext cx="71818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" y="274638"/>
            <a:ext cx="8823487" cy="620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Spacecraft</a:t>
            </a:r>
            <a:r>
              <a:rPr lang="pl-PL" dirty="0" smtClean="0"/>
              <a:t> &amp; orbit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859"/>
            <a:ext cx="4698623" cy="431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25" y="1291549"/>
            <a:ext cx="5180875" cy="464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91850" y="144526"/>
            <a:ext cx="7631853" cy="6635182"/>
            <a:chOff x="791850" y="144526"/>
            <a:chExt cx="7631853" cy="663518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50" y="144526"/>
              <a:ext cx="7631853" cy="663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71094" y="1597576"/>
              <a:ext cx="2667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Thermal shield &amp; windows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1301" y="2233439"/>
              <a:ext cx="916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Payload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33291" y="2767142"/>
              <a:ext cx="907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Plasma</a:t>
              </a:r>
            </a:p>
            <a:p>
              <a:r>
                <a:rPr lang="pl-PL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Engines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5858" y="3928535"/>
              <a:ext cx="10556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High gain</a:t>
              </a:r>
            </a:p>
            <a:p>
              <a:r>
                <a:rPr lang="pl-PL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Antenna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4203" y="4259821"/>
              <a:ext cx="78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Solar</a:t>
              </a:r>
            </a:p>
            <a:p>
              <a:pPr algn="ctr"/>
              <a:r>
                <a:rPr lang="pl-PL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Panels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16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ChemiX on IHP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83224" y="1282045"/>
            <a:ext cx="179261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Large entrance window</a:t>
            </a:r>
          </a:p>
          <a:p>
            <a:endParaRPr lang="pl-PL" sz="2400" dirty="0" smtClean="0"/>
          </a:p>
          <a:p>
            <a:r>
              <a:rPr lang="pl-PL" sz="2400" dirty="0" smtClean="0"/>
              <a:t>11 CCD’s</a:t>
            </a:r>
          </a:p>
          <a:p>
            <a:endParaRPr lang="pl-PL" sz="2400" dirty="0" smtClean="0"/>
          </a:p>
          <a:p>
            <a:r>
              <a:rPr lang="pl-PL" sz="2400" dirty="0" smtClean="0"/>
              <a:t>Unit to detect particles</a:t>
            </a:r>
            <a:endParaRPr lang="pl-PL" sz="2400" dirty="0"/>
          </a:p>
        </p:txBody>
      </p:sp>
      <p:pic>
        <p:nvPicPr>
          <p:cNvPr id="4" name="Obraz 1" descr="Interhelioprobe_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01" y="1282046"/>
            <a:ext cx="6699437" cy="51753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175641" y="4698124"/>
            <a:ext cx="1923393" cy="588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6952" y="5286703"/>
            <a:ext cx="12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ChemiX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1701" y="1241898"/>
            <a:ext cx="6699437" cy="5175315"/>
            <a:chOff x="9455190" y="1241899"/>
            <a:chExt cx="6699437" cy="5175315"/>
          </a:xfrm>
        </p:grpSpPr>
        <p:pic>
          <p:nvPicPr>
            <p:cNvPr id="5" name="Obraz 3" descr="Interhelioprobe_right_bla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55190" y="1241899"/>
              <a:ext cx="6699437" cy="51753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945938" y="5055048"/>
              <a:ext cx="1208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ChemiX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14388662" y="4698124"/>
              <a:ext cx="914400" cy="3569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04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Subsystems</a:t>
            </a:r>
            <a:r>
              <a:rPr lang="pl-PL" dirty="0" smtClean="0"/>
              <a:t> of ChemiX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Particle detector (provides „own” instrument safety)</a:t>
            </a:r>
          </a:p>
          <a:p>
            <a:pPr lvl="1"/>
            <a:r>
              <a:rPr lang="en-US" dirty="0" smtClean="0"/>
              <a:t>Issue flag to switch-OFF entire instrument or selected blocks in case of emergency (SEP, CME front passages)</a:t>
            </a:r>
          </a:p>
          <a:p>
            <a:pPr lvl="1"/>
            <a:r>
              <a:rPr lang="en-US" dirty="0" smtClean="0"/>
              <a:t>Takes „standard” measurements of particle spectra otherwise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(Very) soft pin-hole CCD X-ray imager ~ 1 </a:t>
            </a:r>
            <a:r>
              <a:rPr lang="en-US" b="1" dirty="0" err="1" smtClean="0">
                <a:solidFill>
                  <a:srgbClr val="0033CC"/>
                </a:solidFill>
              </a:rPr>
              <a:t>arcmin</a:t>
            </a:r>
            <a:r>
              <a:rPr lang="en-US" b="1" dirty="0" smtClean="0">
                <a:solidFill>
                  <a:srgbClr val="0033CC"/>
                </a:solidFill>
              </a:rPr>
              <a:t> resolution</a:t>
            </a:r>
          </a:p>
          <a:p>
            <a:pPr lvl="1"/>
            <a:r>
              <a:rPr lang="en-US" dirty="0" smtClean="0"/>
              <a:t>Detect pointing based on the limb-</a:t>
            </a:r>
            <a:r>
              <a:rPr lang="en-US" dirty="0" err="1" smtClean="0"/>
              <a:t>brighteni</a:t>
            </a:r>
            <a:r>
              <a:rPr lang="pl-PL" dirty="0" smtClean="0"/>
              <a:t>n</a:t>
            </a:r>
            <a:r>
              <a:rPr lang="en-US" dirty="0" smtClean="0"/>
              <a:t>g ring - provides detailed pointing (few </a:t>
            </a:r>
            <a:r>
              <a:rPr lang="en-US" dirty="0" err="1" smtClean="0"/>
              <a:t>arcsec</a:t>
            </a:r>
            <a:r>
              <a:rPr lang="en-US" dirty="0" smtClean="0"/>
              <a:t> accuracy)</a:t>
            </a:r>
          </a:p>
          <a:p>
            <a:pPr lvl="1"/>
            <a:r>
              <a:rPr lang="en-US" smtClean="0"/>
              <a:t>Localize </a:t>
            </a:r>
            <a:r>
              <a:rPr lang="en-US" smtClean="0"/>
              <a:t>ARs </a:t>
            </a:r>
            <a:r>
              <a:rPr lang="en-US" dirty="0" smtClean="0"/>
              <a:t>important in X-rays &amp; follow their (separate) </a:t>
            </a:r>
            <a:r>
              <a:rPr lang="en-US" dirty="0" err="1" smtClean="0"/>
              <a:t>lightcurves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Identify flares within individual AR </a:t>
            </a:r>
            <a:r>
              <a:rPr lang="en-US" dirty="0" smtClean="0">
                <a:sym typeface="Wingdings"/>
              </a:rPr>
              <a:t>provide target data to the pointed table</a:t>
            </a:r>
          </a:p>
          <a:p>
            <a:r>
              <a:rPr lang="en-US" b="1" dirty="0" smtClean="0">
                <a:solidFill>
                  <a:srgbClr val="0033CC"/>
                </a:solidFill>
                <a:sym typeface="Wingdings"/>
              </a:rPr>
              <a:t>Internal Target pointing platform carrying all crystals &amp; CCDs</a:t>
            </a:r>
          </a:p>
          <a:p>
            <a:pPr lvl="1"/>
            <a:r>
              <a:rPr lang="en-US" dirty="0" smtClean="0">
                <a:sym typeface="Wingdings"/>
              </a:rPr>
              <a:t>Within second lock the spectrometer on target</a:t>
            </a:r>
            <a:endParaRPr lang="en-US" dirty="0" smtClean="0"/>
          </a:p>
          <a:p>
            <a:r>
              <a:rPr lang="en-US" b="1" dirty="0" smtClean="0">
                <a:solidFill>
                  <a:srgbClr val="0033CC"/>
                </a:solidFill>
              </a:rPr>
              <a:t>Spectral atlas spectrometer</a:t>
            </a:r>
          </a:p>
          <a:p>
            <a:pPr lvl="1"/>
            <a:r>
              <a:rPr lang="en-US" dirty="0" smtClean="0"/>
              <a:t>Takes spectra in the range 1.5-9 Å regularly within selected FOV on the disk. DGI depends on the intensity- statistically defined threshold say 10 000 counts in the spectrum</a:t>
            </a:r>
          </a:p>
          <a:p>
            <a:pPr lvl="1"/>
            <a:r>
              <a:rPr lang="en-US" dirty="0" smtClean="0"/>
              <a:t>Provides spectral line &amp; continuum intensities with unprecedented  accuracy (2 x RESIK at perihelion)</a:t>
            </a:r>
          </a:p>
          <a:p>
            <a:r>
              <a:rPr lang="en-US" b="1" dirty="0" err="1" smtClean="0">
                <a:solidFill>
                  <a:srgbClr val="0033CC"/>
                </a:solidFill>
              </a:rPr>
              <a:t>Dopplerometer</a:t>
            </a:r>
            <a:endParaRPr lang="en-US" b="1" dirty="0" smtClean="0">
              <a:solidFill>
                <a:srgbClr val="0033CC"/>
              </a:solidFill>
            </a:endParaRPr>
          </a:p>
          <a:p>
            <a:pPr lvl="1"/>
            <a:r>
              <a:rPr lang="en-US" dirty="0" smtClean="0"/>
              <a:t>Looks toward  „differential” spectral line positions at the very high spectral resolution</a:t>
            </a:r>
          </a:p>
          <a:p>
            <a:pPr lvl="1"/>
            <a:r>
              <a:rPr lang="en-US" dirty="0" smtClean="0"/>
              <a:t>Provides selected spectral line shapes at several points over the line profile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PoleTekstowe 3"/>
          <p:cNvSpPr txBox="1"/>
          <p:nvPr/>
        </p:nvSpPr>
        <p:spPr>
          <a:xfrm>
            <a:off x="809176" y="5971270"/>
            <a:ext cx="833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All spectra are being </a:t>
            </a:r>
            <a:r>
              <a:rPr lang="en-US" sz="2400" b="1" dirty="0">
                <a:solidFill>
                  <a:srgbClr val="FF0000"/>
                </a:solidFill>
              </a:rPr>
              <a:t>taken </a:t>
            </a:r>
            <a:r>
              <a:rPr lang="en-US" sz="2400" b="1" dirty="0" smtClean="0">
                <a:solidFill>
                  <a:srgbClr val="FF0000"/>
                </a:solidFill>
              </a:rPr>
              <a:t>instantaneously</a:t>
            </a:r>
            <a:r>
              <a:rPr lang="pl-PL" sz="2400" b="1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at </a:t>
            </a:r>
            <a:r>
              <a:rPr lang="en-US" sz="2400" b="1" dirty="0" smtClean="0">
                <a:solidFill>
                  <a:srgbClr val="FF0000"/>
                </a:solidFill>
              </a:rPr>
              <a:t>all wavelengths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2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articleDetectorBuild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143000"/>
            <a:ext cx="4343400" cy="281555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800600" y="1676400"/>
          <a:ext cx="4038600" cy="2201850"/>
        </p:xfrm>
        <a:graphic>
          <a:graphicData uri="http://schemas.openxmlformats.org/drawingml/2006/table">
            <a:tbl>
              <a:tblPr/>
              <a:tblGrid>
                <a:gridCol w="367145"/>
                <a:gridCol w="1542011"/>
                <a:gridCol w="2129444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Particle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sort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Energy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range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MeV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Electrons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 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06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―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Protons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― 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Deuterons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― 18   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9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MeV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nucleon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Alpha-particles 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―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52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―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13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MeV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nucleon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724400" y="1143000"/>
            <a:ext cx="4191000" cy="369332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pl-PL" u="sng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Energy ranges</a:t>
            </a:r>
            <a:r>
              <a:rPr lang="en-US" u="sng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pl-PL" u="sng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of registered particles</a:t>
            </a:r>
            <a:endParaRPr lang="ru-RU" u="sng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8634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Background energy particle detector of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ChemiX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instrument</a:t>
            </a:r>
            <a:endParaRPr lang="pl-PL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Kharkiv National University Group (dr. Dudnik)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7" name="Рисунок 16" descr="ParticleDetectorBuil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9" y="4030035"/>
            <a:ext cx="4419601" cy="28279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6800" y="4114800"/>
            <a:ext cx="4057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210601"/>
                </a:solidFill>
                <a:latin typeface="Cambria" pitchFamily="18" charset="0"/>
              </a:rPr>
              <a:t>Past inspected version of the breadboard model</a:t>
            </a:r>
            <a:endParaRPr lang="ru-RU" sz="1400" b="1" i="1" dirty="0">
              <a:solidFill>
                <a:srgbClr val="210601"/>
              </a:solidFill>
              <a:latin typeface="Cambria" pitchFamily="18" charset="0"/>
            </a:endParaRPr>
          </a:p>
        </p:txBody>
      </p:sp>
      <p:pic>
        <p:nvPicPr>
          <p:cNvPr id="12289" name="Picture 1" descr="D:\My_all_achiev_works\NANU-GKAU-2013\Zapyt_NANU_Dec12\Vchena_ Rada_RI_NASU\Ris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6426" y="4419600"/>
            <a:ext cx="2899374" cy="228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48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390" y="194843"/>
            <a:ext cx="4463592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Entrance window – graphite foil/foam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01" y="4168408"/>
            <a:ext cx="2619277" cy="261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7400" y="4170291"/>
            <a:ext cx="2033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Technical Graphite foil can work at </a:t>
            </a:r>
            <a:endParaRPr lang="pl-PL" sz="2000" dirty="0" smtClean="0"/>
          </a:p>
          <a:p>
            <a:r>
              <a:rPr lang="en-US" sz="2000" dirty="0" smtClean="0"/>
              <a:t>-200</a:t>
            </a:r>
            <a:r>
              <a:rPr lang="pl-PL" sz="2000" dirty="0" smtClean="0"/>
              <a:t> ÷ </a:t>
            </a:r>
            <a:r>
              <a:rPr lang="en-US" sz="2000" dirty="0" smtClean="0"/>
              <a:t>650</a:t>
            </a:r>
            <a:r>
              <a:rPr lang="en-US" sz="2000" dirty="0"/>
              <a:t>℃ air condition, </a:t>
            </a:r>
            <a:endParaRPr lang="pl-PL" sz="2000" dirty="0" smtClean="0"/>
          </a:p>
          <a:p>
            <a:r>
              <a:rPr lang="en-US" sz="2000" dirty="0" smtClean="0"/>
              <a:t>-200</a:t>
            </a:r>
            <a:r>
              <a:rPr lang="pl-PL" sz="2000" dirty="0" smtClean="0"/>
              <a:t> ÷ </a:t>
            </a:r>
            <a:r>
              <a:rPr lang="en-US" sz="2000" dirty="0" smtClean="0"/>
              <a:t>3000</a:t>
            </a:r>
            <a:r>
              <a:rPr lang="en-US" sz="2000" dirty="0"/>
              <a:t>℃ vacuum or inert environment.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 bwMode="auto">
          <a:xfrm>
            <a:off x="3753853" y="1087593"/>
            <a:ext cx="5265986" cy="31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 descr="ChemiX_all_r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18" y="-8100"/>
            <a:ext cx="3808153" cy="6858000"/>
          </a:xfrm>
          <a:prstGeom prst="rect">
            <a:avLst/>
          </a:prstGeom>
        </p:spPr>
      </p:pic>
      <p:cxnSp>
        <p:nvCxnSpPr>
          <p:cNvPr id="11" name="Łącznik prosty 4"/>
          <p:cNvCxnSpPr/>
          <p:nvPr/>
        </p:nvCxnSpPr>
        <p:spPr>
          <a:xfrm flipH="1">
            <a:off x="954029" y="5521002"/>
            <a:ext cx="43204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5"/>
          <p:cNvCxnSpPr/>
          <p:nvPr/>
        </p:nvCxnSpPr>
        <p:spPr>
          <a:xfrm flipH="1">
            <a:off x="1084745" y="6468861"/>
            <a:ext cx="279322" cy="877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6"/>
          <p:cNvCxnSpPr/>
          <p:nvPr/>
        </p:nvCxnSpPr>
        <p:spPr>
          <a:xfrm flipH="1">
            <a:off x="1701035" y="6777892"/>
            <a:ext cx="21602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9"/>
          <p:cNvCxnSpPr/>
          <p:nvPr/>
        </p:nvCxnSpPr>
        <p:spPr>
          <a:xfrm flipH="1" flipV="1">
            <a:off x="2670690" y="6520613"/>
            <a:ext cx="144437" cy="81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3"/>
          <p:cNvCxnSpPr/>
          <p:nvPr/>
        </p:nvCxnSpPr>
        <p:spPr>
          <a:xfrm flipH="1" flipV="1">
            <a:off x="1900247" y="6781357"/>
            <a:ext cx="118563" cy="70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6"/>
          <p:cNvCxnSpPr/>
          <p:nvPr/>
        </p:nvCxnSpPr>
        <p:spPr>
          <a:xfrm>
            <a:off x="1208390" y="5582223"/>
            <a:ext cx="3278" cy="92095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21"/>
          <p:cNvCxnSpPr/>
          <p:nvPr/>
        </p:nvCxnSpPr>
        <p:spPr>
          <a:xfrm>
            <a:off x="1212660" y="6507505"/>
            <a:ext cx="504056" cy="33265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23"/>
          <p:cNvCxnSpPr/>
          <p:nvPr/>
        </p:nvCxnSpPr>
        <p:spPr>
          <a:xfrm flipV="1">
            <a:off x="1989313" y="6572958"/>
            <a:ext cx="753806" cy="255639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25"/>
          <p:cNvSpPr txBox="1"/>
          <p:nvPr/>
        </p:nvSpPr>
        <p:spPr>
          <a:xfrm rot="16200000">
            <a:off x="713862" y="592024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rgbClr val="FF0000"/>
                </a:solidFill>
              </a:rPr>
              <a:t>280mm</a:t>
            </a:r>
            <a:endParaRPr lang="pl-PL" sz="1200" dirty="0">
              <a:solidFill>
                <a:srgbClr val="FF0000"/>
              </a:solidFill>
            </a:endParaRPr>
          </a:p>
        </p:txBody>
      </p:sp>
      <p:cxnSp>
        <p:nvCxnSpPr>
          <p:cNvPr id="20" name="Łącznik prosty ze strzałką 29"/>
          <p:cNvCxnSpPr/>
          <p:nvPr/>
        </p:nvCxnSpPr>
        <p:spPr>
          <a:xfrm flipV="1">
            <a:off x="1340995" y="468572"/>
            <a:ext cx="1584176" cy="43204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30"/>
          <p:cNvSpPr txBox="1"/>
          <p:nvPr/>
        </p:nvSpPr>
        <p:spPr>
          <a:xfrm rot="20640765">
            <a:off x="1798287" y="483085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rgbClr val="FF0000"/>
                </a:solidFill>
              </a:rPr>
              <a:t>450mm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22" name="Prostokąt 45"/>
          <p:cNvSpPr/>
          <p:nvPr/>
        </p:nvSpPr>
        <p:spPr>
          <a:xfrm>
            <a:off x="116859" y="2988852"/>
            <a:ext cx="1435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2060"/>
                </a:solidFill>
              </a:rPr>
              <a:t>Weight</a:t>
            </a:r>
            <a:r>
              <a:rPr lang="pl-PL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TUVF - 1.5 kg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   MB - 4.5 kg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23" name="Prostokąt 46"/>
          <p:cNvSpPr/>
          <p:nvPr/>
        </p:nvSpPr>
        <p:spPr>
          <a:xfrm>
            <a:off x="404891" y="756604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TUVF</a:t>
            </a:r>
            <a:endParaRPr lang="pl-PL" dirty="0"/>
          </a:p>
        </p:txBody>
      </p:sp>
      <p:sp>
        <p:nvSpPr>
          <p:cNvPr id="24" name="Prostokąt 47"/>
          <p:cNvSpPr/>
          <p:nvPr/>
        </p:nvSpPr>
        <p:spPr>
          <a:xfrm>
            <a:off x="260875" y="5797164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MB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4107401" y="28919"/>
            <a:ext cx="8092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www.chemshine.com/EproductShow.aspx?id=8</a:t>
            </a:r>
            <a:r>
              <a:rPr lang="pl-PL" sz="1600" dirty="0" smtClean="0"/>
              <a:t> </a:t>
            </a:r>
            <a:endParaRPr lang="en-US" sz="1600" dirty="0"/>
          </a:p>
        </p:txBody>
      </p:sp>
      <p:cxnSp>
        <p:nvCxnSpPr>
          <p:cNvPr id="7169" name="Straight Arrow Connector 7168"/>
          <p:cNvCxnSpPr/>
          <p:nvPr/>
        </p:nvCxnSpPr>
        <p:spPr>
          <a:xfrm>
            <a:off x="2490701" y="1751798"/>
            <a:ext cx="0" cy="360947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2" name="TextBox 7171"/>
          <p:cNvSpPr txBox="1"/>
          <p:nvPr/>
        </p:nvSpPr>
        <p:spPr>
          <a:xfrm>
            <a:off x="2593752" y="332071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~2m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2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Detectors &amp;  crystals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21291" y="1600200"/>
            <a:ext cx="3295445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Detectors - large enough to have sensitivity similar to RESIK on LEO</a:t>
            </a:r>
          </a:p>
          <a:p>
            <a:r>
              <a:rPr lang="pl-PL" dirty="0" smtClean="0"/>
              <a:t>Crystals made of materials </a:t>
            </a:r>
            <a:r>
              <a:rPr lang="pl-PL" b="1" dirty="0" smtClean="0">
                <a:solidFill>
                  <a:srgbClr val="0033CC"/>
                </a:solidFill>
              </a:rPr>
              <a:t>not contributing to fluorescence </a:t>
            </a:r>
            <a:r>
              <a:rPr lang="pl-PL" dirty="0" smtClean="0"/>
              <a:t>within the measurement region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2" y="3261674"/>
            <a:ext cx="4770825" cy="326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3" descr="2013-01-14 12-54-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368" y="1404934"/>
            <a:ext cx="2642283" cy="185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5621" y="19562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E2V</a:t>
            </a:r>
            <a:endParaRPr lang="pl-PL" dirty="0"/>
          </a:p>
          <a:p>
            <a:pP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en-US" dirty="0"/>
              <a:t>1024 </a:t>
            </a:r>
            <a:r>
              <a:rPr lang="pl-PL" dirty="0"/>
              <a:t>x</a:t>
            </a:r>
            <a:r>
              <a:rPr lang="en-US" dirty="0"/>
              <a:t> 256 </a:t>
            </a:r>
            <a:r>
              <a:rPr lang="pl-PL" dirty="0"/>
              <a:t>p</a:t>
            </a:r>
            <a:r>
              <a:rPr lang="en-US" dirty="0" err="1" smtClean="0"/>
              <a:t>ixe</a:t>
            </a:r>
            <a:r>
              <a:rPr lang="pl-PL" dirty="0" smtClean="0"/>
              <a:t>ls</a:t>
            </a:r>
            <a:endParaRPr lang="pl-PL" dirty="0"/>
          </a:p>
          <a:p>
            <a:pP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en-US" dirty="0"/>
              <a:t>Image </a:t>
            </a:r>
            <a:r>
              <a:rPr lang="pl-PL" dirty="0"/>
              <a:t>a</a:t>
            </a:r>
            <a:r>
              <a:rPr lang="en-US" dirty="0"/>
              <a:t>rea 26.6 x 6.7 </a:t>
            </a:r>
            <a:r>
              <a:rPr lang="en-US" dirty="0" smtClean="0"/>
              <a:t>mm</a:t>
            </a:r>
            <a:endParaRPr lang="pl-PL" dirty="0"/>
          </a:p>
          <a:p>
            <a:pPr>
              <a:buFont typeface="Wingdings" pitchFamily="2" charset="2"/>
              <a:buChar char="v"/>
            </a:pPr>
            <a:r>
              <a:rPr lang="pl-PL" dirty="0"/>
              <a:t> Pixel size 26 x26 </a:t>
            </a:r>
            <a:r>
              <a:rPr lang="el-GR" dirty="0"/>
              <a:t>μ</a:t>
            </a:r>
            <a:r>
              <a:rPr lang="pl-PL" dirty="0"/>
              <a:t>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8651" y="1404934"/>
            <a:ext cx="134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11 identical  units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0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1028</Words>
  <Application>Microsoft Macintosh PowerPoint</Application>
  <PresentationFormat>Pokaz na ekranie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ChemiX – the soft X-ray Bragg spectrometer under development for  the Interhelioprobe Mission.</vt:lpstr>
      <vt:lpstr>Why we designed &amp; build ChemiX (Chemical composition in X-rays)</vt:lpstr>
      <vt:lpstr>Interhelioprobe-Интергелио-Зонд the analogue of Solar Orbiter</vt:lpstr>
      <vt:lpstr>Spacecraft &amp; orbit</vt:lpstr>
      <vt:lpstr>ChemiX on IHP </vt:lpstr>
      <vt:lpstr>Subsystems of ChemiX</vt:lpstr>
      <vt:lpstr>Prezentacja programu PowerPoint</vt:lpstr>
      <vt:lpstr>Entrance window – graphite foil/foam</vt:lpstr>
      <vt:lpstr>Detectors &amp;  crystals</vt:lpstr>
      <vt:lpstr>Prezentacja programu PowerPoint</vt:lpstr>
      <vt:lpstr>Pin-hole imager  will observe also limb-brightening E ~0.5 keV</vt:lpstr>
      <vt:lpstr>Pointed platform- provides fast (&lt;1s) repointing within the area of 3° x 3°</vt:lpstr>
      <vt:lpstr>2D collimation with spectrometer capillary arrays</vt:lpstr>
      <vt:lpstr>Crystal geometry &amp; Synthetic spectra for 1st order reflection M5.5 flare 1a.u.</vt:lpstr>
      <vt:lpstr>Crystal geometry &amp; Synthetic spectra for 1st order reflection M5.5 flare 1a.u.</vt:lpstr>
      <vt:lpstr>3 double sections of Dopplerometer</vt:lpstr>
      <vt:lpstr>Wavelength ranges for Dopplerometer</vt:lpstr>
      <vt:lpstr>Electronics &amp; logic</vt:lpstr>
      <vt:lpstr>Instrument philosophy</vt:lpstr>
      <vt:lpstr>Collaborations possible</vt:lpstr>
    </vt:vector>
  </TitlesOfParts>
  <Company>ZFS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ChemiX – a new Soft X-ray Bragg spectrometer under development for  Russian Interhelioprobe Mission.</dc:title>
  <dc:creator>Janusz Sylwester</dc:creator>
  <cp:lastModifiedBy>Janusz Sylwester</cp:lastModifiedBy>
  <cp:revision>105</cp:revision>
  <dcterms:created xsi:type="dcterms:W3CDTF">2014-03-25T07:30:45Z</dcterms:created>
  <dcterms:modified xsi:type="dcterms:W3CDTF">2014-04-01T12:02:48Z</dcterms:modified>
</cp:coreProperties>
</file>