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94" r:id="rId2"/>
  </p:sldMasterIdLst>
  <p:notesMasterIdLst>
    <p:notesMasterId r:id="rId24"/>
  </p:notesMasterIdLst>
  <p:sldIdLst>
    <p:sldId id="256" r:id="rId3"/>
    <p:sldId id="351" r:id="rId4"/>
    <p:sldId id="352" r:id="rId5"/>
    <p:sldId id="353" r:id="rId6"/>
    <p:sldId id="354" r:id="rId7"/>
    <p:sldId id="355" r:id="rId8"/>
    <p:sldId id="359" r:id="rId9"/>
    <p:sldId id="360" r:id="rId10"/>
    <p:sldId id="361" r:id="rId11"/>
    <p:sldId id="327" r:id="rId12"/>
    <p:sldId id="357" r:id="rId13"/>
    <p:sldId id="358" r:id="rId14"/>
    <p:sldId id="367" r:id="rId15"/>
    <p:sldId id="339" r:id="rId16"/>
    <p:sldId id="365" r:id="rId17"/>
    <p:sldId id="363" r:id="rId18"/>
    <p:sldId id="362" r:id="rId19"/>
    <p:sldId id="366" r:id="rId20"/>
    <p:sldId id="356" r:id="rId21"/>
    <p:sldId id="349" r:id="rId22"/>
    <p:sldId id="347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0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5151E-3BFA-4C01-97D7-25215D00B235}" type="datetimeFigureOut">
              <a:rPr lang="pl-PL"/>
              <a:pPr>
                <a:defRPr/>
              </a:pPr>
              <a:t>2014-02-26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en-US" noProof="0" smtClean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07052F-1CD6-436A-A71E-E2A74131F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9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BAF61-921A-4AEE-9EEB-1ED6DAE8EF7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40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11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7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0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1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7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6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1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3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5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9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7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7052F-1CD6-436A-A71E-E2A74131F6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7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Prostokąt 8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Prostokąt 9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Prostokąt 10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6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26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AF818-46E0-41EE-A153-7FC3D342560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DEDF-04B7-419F-88FB-89F76FE4A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914400" y="214313"/>
            <a:ext cx="7772400" cy="91440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Aft>
                <a:spcPts val="0"/>
              </a:spcAft>
              <a:defRPr/>
            </a:pPr>
            <a:endParaRPr lang="en-US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467544" y="6356350"/>
            <a:ext cx="8352928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2" r:id="rId3"/>
    <p:sldLayoutId id="2147483693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AF818-46E0-41EE-A153-7FC3D3425608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DEDF-04B7-419F-88FB-89F76FE4A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k.pan.wroc.pl/experiments/resik/RESIK_Level2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72494" cy="197510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600" dirty="0" smtClean="0">
                <a:solidFill>
                  <a:srgbClr val="FFFF00"/>
                </a:solidFill>
              </a:rPr>
              <a:t>Wrocław </a:t>
            </a:r>
            <a:r>
              <a:rPr lang="pl-PL" sz="4400" dirty="0" smtClean="0">
                <a:solidFill>
                  <a:srgbClr val="FFFF00"/>
                </a:solidFill>
              </a:rPr>
              <a:t>Solar Physics Division report for 2013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3200" dirty="0" smtClean="0">
                <a:solidFill>
                  <a:schemeClr val="tx1"/>
                </a:solidFill>
              </a:rPr>
              <a:t>(raport ZFS CBK)</a:t>
            </a:r>
            <a:r>
              <a:rPr lang="pl-PL" sz="3200" dirty="0" smtClean="0">
                <a:solidFill>
                  <a:srgbClr val="FFFF00"/>
                </a:solidFill>
              </a:rPr>
              <a:t/>
            </a:r>
            <a:br>
              <a:rPr lang="pl-PL" sz="3200" dirty="0" smtClean="0">
                <a:solidFill>
                  <a:srgbClr val="FFFF00"/>
                </a:solidFill>
              </a:rPr>
            </a:br>
            <a:r>
              <a:rPr lang="pl-PL" sz="2800" b="0" dirty="0" smtClean="0">
                <a:solidFill>
                  <a:schemeClr val="tx1"/>
                </a:solidFill>
              </a:rPr>
              <a:t>Janusz Sylwester</a:t>
            </a:r>
            <a:endParaRPr lang="en-US" sz="3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75048" y="2996952"/>
            <a:ext cx="8568952" cy="2286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latin typeface="+mj-lt"/>
                <a:ea typeface="+mj-ea"/>
                <a:cs typeface="+mj-cs"/>
              </a:rPr>
              <a:t>Staff</a:t>
            </a: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pl-PL" sz="24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increase of the group, now 19 + ZK</a:t>
            </a:r>
            <a:endParaRPr lang="pl-PL" sz="2800" spc="-1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latin typeface="+mj-lt"/>
              </a:rPr>
              <a:t>Projects</a:t>
            </a: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r>
              <a:rPr lang="pl-PL" sz="24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new collaboration NASA + LASP Boulder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latin typeface="+mj-lt"/>
              </a:rPr>
              <a:t>Main results</a:t>
            </a: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</a:p>
          <a:p>
            <a:pPr marL="914400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AbuOpt, </a:t>
            </a:r>
          </a:p>
          <a:p>
            <a:pPr marL="914400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Location of hotter plasma in non-active corona</a:t>
            </a:r>
          </a:p>
          <a:p>
            <a:pPr marL="914400" lvl="1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Properties of particle environment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pl-PL" sz="2800" spc="-100" dirty="0" smtClean="0">
                <a:latin typeface="+mj-lt"/>
              </a:rPr>
              <a:t>Plans for 2014 and forward</a:t>
            </a:r>
            <a:r>
              <a:rPr lang="pl-PL" sz="28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: </a:t>
            </a:r>
            <a:r>
              <a:rPr lang="pl-PL" sz="2200" spc="-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SOLPEX</a:t>
            </a:r>
            <a:endParaRPr lang="pl-PL" sz="2200" spc="-1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spc="-100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08920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32656"/>
            <a:ext cx="826916" cy="9046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616" y="1131088"/>
            <a:ext cx="844481" cy="8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SphinX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pl-PL" sz="2400" dirty="0" smtClean="0"/>
              <a:t>zapis poziomu pr. rentgenowskiego  w głębokim minimum aktywnosci ~2 mln widm</a:t>
            </a:r>
            <a:r>
              <a:rPr lang="pl-PL" sz="2400" dirty="0"/>
              <a:t/>
            </a:r>
            <a:br>
              <a:rPr lang="pl-PL" sz="2400" dirty="0"/>
            </a:br>
            <a:endParaRPr lang="pl-P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2" y="1766813"/>
            <a:ext cx="8872204" cy="42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732240" y="5589240"/>
            <a:ext cx="914400" cy="914400"/>
          </a:xfrm>
          <a:prstGeom prst="rect">
            <a:avLst/>
          </a:prstGeom>
        </p:spPr>
        <p:txBody>
          <a:bodyPr vert="horz" wrap="none" rtlCol="0" anchor="t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2009 </a:t>
            </a:r>
          </a:p>
        </p:txBody>
      </p:sp>
      <p:pic>
        <p:nvPicPr>
          <p:cNvPr id="7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721352" cy="7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83568" y="2060848"/>
            <a:ext cx="57606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</p:spPr>
        <p:txBody>
          <a:bodyPr/>
          <a:lstStyle/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9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Combination of </a:t>
            </a:r>
            <a:r>
              <a:rPr lang="pl-PL" sz="2800" dirty="0" smtClean="0">
                <a:solidFill>
                  <a:srgbClr val="FFFF00"/>
                </a:solidFill>
              </a:rPr>
              <a:t>SphinX</a:t>
            </a:r>
            <a:r>
              <a:rPr lang="pl-PL" sz="2800" dirty="0" smtClean="0"/>
              <a:t> &amp; </a:t>
            </a:r>
            <a:r>
              <a:rPr lang="pl-PL" sz="2800" dirty="0" smtClean="0">
                <a:solidFill>
                  <a:srgbClr val="FFFF00"/>
                </a:solidFill>
              </a:rPr>
              <a:t>XRT</a:t>
            </a:r>
            <a:r>
              <a:rPr lang="pl-PL" sz="2800" dirty="0" smtClean="0"/>
              <a:t> observation: </a:t>
            </a:r>
            <a:br>
              <a:rPr lang="pl-PL" sz="2800" dirty="0" smtClean="0"/>
            </a:br>
            <a:r>
              <a:rPr lang="pl-PL" sz="2800" dirty="0" smtClean="0"/>
              <a:t>3 components on EM @ various times at the minimum level of activity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1700808"/>
            <a:ext cx="77768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XRT filter ratio analysis results (</a:t>
            </a:r>
            <a:r>
              <a:rPr lang="pl-PL" sz="3200" dirty="0" smtClean="0">
                <a:solidFill>
                  <a:srgbClr val="FFFF00"/>
                </a:solidFill>
              </a:rPr>
              <a:t>Marek Siarkowski</a:t>
            </a:r>
            <a:r>
              <a:rPr lang="pl-PL" sz="3200" dirty="0" smtClean="0"/>
              <a:t>) under consideration for Nature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4" name="Picture 3" descr="C:\Users\JS\AppData\Local\Microsoft\Windows\Temporary Internet Files\Content.Word\ms-fig1-XRT_Te_map_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6793"/>
            <a:ext cx="5760720" cy="453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Particle environment on polar orbits </a:t>
            </a:r>
            <a:r>
              <a:rPr lang="pl-PL" sz="2800" dirty="0" smtClean="0"/>
              <a:t>(Kowalinski, Podgorski, Gburek)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4" name="Obraz 4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9208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0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STIX for Solar </a:t>
            </a:r>
            <a:r>
              <a:rPr lang="pl-PL" dirty="0" smtClean="0"/>
              <a:t>Orbiter</a:t>
            </a:r>
            <a:endParaRPr lang="en-US" dirty="0"/>
          </a:p>
        </p:txBody>
      </p:sp>
      <p:pic>
        <p:nvPicPr>
          <p:cNvPr id="4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412776"/>
            <a:ext cx="8028384" cy="47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308304" y="1412776"/>
            <a:ext cx="1368152" cy="2880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5508104" y="4869160"/>
            <a:ext cx="3168352" cy="13053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/>
          <p:cNvSpPr txBox="1"/>
          <p:nvPr/>
        </p:nvSpPr>
        <p:spPr>
          <a:xfrm>
            <a:off x="5220072" y="4869160"/>
            <a:ext cx="3240360" cy="1224136"/>
          </a:xfrm>
          <a:prstGeom prst="rect">
            <a:avLst/>
          </a:prstGeom>
        </p:spPr>
        <p:txBody>
          <a:bodyPr vert="horz" wrap="square" rtlCol="0" anchor="t">
            <a:normAutofit fontScale="925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 kg, 4 Watt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spc="-1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400 </a:t>
            </a:r>
            <a:r>
              <a:rPr lang="pl-PL" sz="3200" spc="-100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bits</a:t>
            </a:r>
            <a:r>
              <a:rPr lang="pl-PL" sz="3200" spc="-1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/s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~1 m</a:t>
            </a:r>
            <a:endParaRPr kumimoji="0" lang="en-US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5013176"/>
            <a:ext cx="997868" cy="10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</p:spPr>
        <p:txBody>
          <a:bodyPr/>
          <a:lstStyle/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55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Enineering &amp; Hardware modelling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dirty="0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496944" cy="5040560"/>
          </a:xfrm>
          <a:prstGeom prst="rect">
            <a:avLst/>
          </a:prstGeom>
        </p:spPr>
        <p:txBody>
          <a:bodyPr vert="horz" wrap="square" rtlCol="0" anchor="t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STIX</a:t>
            </a:r>
            <a:r>
              <a:rPr lang="en-US" sz="3200" dirty="0" smtClean="0"/>
              <a:t>: 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EGSE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–</a:t>
            </a:r>
            <a:r>
              <a:rPr lang="pl-PL" sz="3200" dirty="0" smtClean="0"/>
              <a:t> </a:t>
            </a:r>
            <a:r>
              <a:rPr lang="pl-PL" sz="2400" dirty="0" smtClean="0"/>
              <a:t>to be used for testing at various test places and test beds, contains </a:t>
            </a:r>
            <a:r>
              <a:rPr lang="pl-PL" sz="2400" dirty="0" smtClean="0"/>
              <a:t>cold </a:t>
            </a:r>
            <a:r>
              <a:rPr lang="pl-PL" sz="2400" dirty="0" smtClean="0"/>
              <a:t>finger </a:t>
            </a:r>
            <a:r>
              <a:rPr lang="pl-PL" sz="2400" dirty="0" smtClean="0"/>
              <a:t>simulator &amp; </a:t>
            </a:r>
            <a:r>
              <a:rPr lang="pl-PL" sz="2400" dirty="0" smtClean="0"/>
              <a:t>power supply</a:t>
            </a:r>
            <a:endParaRPr lang="pl-PL" sz="2100" dirty="0" smtClean="0"/>
          </a:p>
          <a:p>
            <a:pPr lvl="1"/>
            <a:endParaRPr lang="pl-PL" sz="21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DSS (data simulator system)</a:t>
            </a:r>
            <a:r>
              <a:rPr lang="en-US" sz="3200" dirty="0" smtClean="0"/>
              <a:t>- </a:t>
            </a:r>
            <a:r>
              <a:rPr lang="pl-PL" sz="3200" dirty="0" smtClean="0"/>
              <a:t>to be used for IDPU </a:t>
            </a:r>
            <a:r>
              <a:rPr lang="pl-PL" sz="3200" dirty="0" smtClean="0"/>
              <a:t>&amp; overall response </a:t>
            </a:r>
            <a:r>
              <a:rPr lang="pl-PL" sz="3200" dirty="0" smtClean="0"/>
              <a:t>tests- the most advanced </a:t>
            </a:r>
            <a:r>
              <a:rPr lang="pl-PL" sz="3200" dirty="0" smtClean="0"/>
              <a:t>simulator designed for X-ray studies: </a:t>
            </a:r>
            <a:r>
              <a:rPr lang="pl-PL" sz="3200" dirty="0" smtClean="0"/>
              <a:t>320 </a:t>
            </a:r>
            <a:r>
              <a:rPr lang="pl-PL" sz="3200" dirty="0" smtClean="0"/>
              <a:t>channels, will access  collection of data generated for a number of artificial sources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Geant4</a:t>
            </a:r>
            <a:r>
              <a:rPr lang="pl-PL" sz="3200" dirty="0"/>
              <a:t> </a:t>
            </a:r>
            <a:r>
              <a:rPr lang="pl-PL" sz="3200" dirty="0" smtClean="0"/>
              <a:t>modelling of detectors </a:t>
            </a:r>
            <a:r>
              <a:rPr lang="pl-PL" sz="3200" dirty="0" smtClean="0">
                <a:sym typeface="Wingdings" panose="05000000000000000000" pitchFamily="2" charset="2"/>
              </a:rPr>
              <a:t> important upgrade of the </a:t>
            </a:r>
            <a:r>
              <a:rPr lang="pl-PL" sz="3200" dirty="0" smtClean="0"/>
              <a:t>software environment for STIX: </a:t>
            </a:r>
            <a:r>
              <a:rPr lang="pl-PL" sz="4000" dirty="0" smtClean="0">
                <a:solidFill>
                  <a:srgbClr val="00B0F0"/>
                </a:solidFill>
              </a:rPr>
              <a:t>the instrument matrix response</a:t>
            </a:r>
            <a:endParaRPr lang="pl-PL" sz="3200" dirty="0" smtClean="0">
              <a:solidFill>
                <a:srgbClr val="00B0F0"/>
              </a:solidFill>
            </a:endParaRPr>
          </a:p>
          <a:p>
            <a:endParaRPr lang="pl-PL" sz="3200" dirty="0"/>
          </a:p>
        </p:txBody>
      </p:sp>
      <p:pic>
        <p:nvPicPr>
          <p:cNvPr id="5" name="Obraz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80" y="1143050"/>
            <a:ext cx="691276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2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pl-PL" sz="3600" dirty="0" smtClean="0"/>
              <a:t>EGSE for </a:t>
            </a:r>
            <a:r>
              <a:rPr lang="pl-PL" sz="3600" dirty="0" smtClean="0"/>
              <a:t>STIX </a:t>
            </a:r>
            <a:r>
              <a:rPr lang="pl-PL" sz="2800" dirty="0" smtClean="0"/>
              <a:t>(ESA) </a:t>
            </a:r>
            <a:r>
              <a:rPr lang="pl-PL" sz="2800" dirty="0" smtClean="0"/>
              <a:t>(Mirek Kowalinski)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306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340768"/>
            <a:ext cx="3744416" cy="4824536"/>
          </a:xfrm>
          <a:prstGeom prst="rect">
            <a:avLst/>
          </a:prstGeom>
        </p:spPr>
        <p:txBody>
          <a:bodyPr vert="horz" wrap="square" rtlCol="0" anchor="t">
            <a:normAutofit fontScale="925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be used on every important step of subsystem and instrument tests. (</a:t>
            </a: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PL, CH, DE, CZ</a:t>
            </a: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Provide access/control to subsystems &amp; data as coming from telemetry</a:t>
            </a:r>
            <a:endParaRPr kumimoji="0" lang="en-US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Hardware: </a:t>
            </a:r>
            <a:r>
              <a:rPr lang="pl-PL" sz="2400" dirty="0" smtClean="0"/>
              <a:t>Detector Simulator	 system (STIX)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792858" cy="52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8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Overall </a:t>
            </a:r>
            <a:r>
              <a:rPr lang="pl-PL" dirty="0" smtClean="0"/>
              <a:t>summary for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8496944" cy="5040560"/>
          </a:xfrm>
          <a:prstGeom prst="rect">
            <a:avLst/>
          </a:prstGeom>
        </p:spPr>
        <p:txBody>
          <a:bodyPr vert="horz" wrap="square" rtlCol="0" anchor="t"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Papers Published</a:t>
            </a:r>
            <a:r>
              <a:rPr lang="en-US" sz="3200" dirty="0" smtClean="0"/>
              <a:t>: 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Ranked journals (filadelfijskie)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–</a:t>
            </a:r>
            <a:r>
              <a:rPr lang="pl-PL" sz="3200" dirty="0" smtClean="0"/>
              <a:t> </a:t>
            </a:r>
            <a:r>
              <a:rPr lang="pl-PL" sz="3500" dirty="0" smtClean="0"/>
              <a:t>12</a:t>
            </a:r>
            <a:endParaRPr lang="pl-PL" sz="21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Other international – </a:t>
            </a:r>
            <a:r>
              <a:rPr lang="pl-PL" sz="3200" dirty="0" smtClean="0"/>
              <a:t>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Submitted</a:t>
            </a:r>
            <a:r>
              <a:rPr lang="pl-PL" sz="3200" dirty="0" smtClean="0"/>
              <a:t> - 5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Presentations</a:t>
            </a:r>
            <a:r>
              <a:rPr lang="en-US" sz="3200" dirty="0" smtClean="0"/>
              <a:t>: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Invited:</a:t>
            </a:r>
            <a:r>
              <a:rPr lang="en-US" sz="3200" dirty="0" smtClean="0"/>
              <a:t> </a:t>
            </a:r>
            <a:r>
              <a:rPr lang="pl-PL" sz="3200" dirty="0" smtClean="0"/>
              <a:t>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Oral: ~</a:t>
            </a:r>
            <a:r>
              <a:rPr lang="pl-PL" sz="3200" dirty="0" smtClean="0"/>
              <a:t>30</a:t>
            </a:r>
            <a:r>
              <a:rPr lang="en-US" sz="3200" dirty="0" smtClean="0"/>
              <a:t> 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Posters: </a:t>
            </a:r>
            <a:r>
              <a:rPr lang="pl-PL" sz="3200" dirty="0" smtClean="0"/>
              <a:t>see </a:t>
            </a:r>
            <a:r>
              <a:rPr lang="pl-PL" sz="3200" dirty="0" smtClean="0"/>
              <a:t>outside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International Conferences –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Technical documentation – 7 (Eng. Rus. 500 pages)</a:t>
            </a:r>
            <a:endParaRPr lang="pl-PL" sz="3200" dirty="0"/>
          </a:p>
        </p:txBody>
      </p:sp>
      <p:pic>
        <p:nvPicPr>
          <p:cNvPr id="5" name="Picture 4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2886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9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l-PL" dirty="0" smtClean="0"/>
              <a:t>Plans: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8496944" cy="5688632"/>
          </a:xfrm>
          <a:prstGeom prst="rect">
            <a:avLst/>
          </a:prstGeom>
        </p:spPr>
        <p:txBody>
          <a:bodyPr vert="horz" wrap="square" rtlCol="0" anchor="t"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STIX (</a:t>
            </a:r>
            <a:r>
              <a:rPr lang="pl-PL" sz="2800" dirty="0" smtClean="0"/>
              <a:t>2017</a:t>
            </a:r>
            <a:r>
              <a:rPr lang="pl-PL" sz="2800" dirty="0" smtClean="0">
                <a:solidFill>
                  <a:srgbClr val="FFFF00"/>
                </a:solidFill>
              </a:rPr>
              <a:t>)</a:t>
            </a:r>
            <a:r>
              <a:rPr lang="pl-PL" sz="2800" dirty="0" smtClean="0"/>
              <a:t> </a:t>
            </a:r>
            <a:r>
              <a:rPr lang="pl-PL" sz="2800" dirty="0" smtClean="0"/>
              <a:t>and </a:t>
            </a:r>
            <a:r>
              <a:rPr lang="pl-PL" sz="2800" dirty="0" smtClean="0">
                <a:solidFill>
                  <a:srgbClr val="FFFF00"/>
                </a:solidFill>
              </a:rPr>
              <a:t>ChemiX</a:t>
            </a:r>
            <a:r>
              <a:rPr lang="pl-PL" sz="2800" dirty="0" smtClean="0"/>
              <a:t> </a:t>
            </a:r>
            <a:r>
              <a:rPr lang="pl-PL" sz="2800" dirty="0" smtClean="0"/>
              <a:t>(2020) as the most important activity of the Wroclaw Team in </a:t>
            </a:r>
            <a:r>
              <a:rPr lang="pl-PL" sz="2800" dirty="0" smtClean="0">
                <a:solidFill>
                  <a:srgbClr val="00B0F0"/>
                </a:solidFill>
              </a:rPr>
              <a:t>strong collaboration </a:t>
            </a:r>
            <a:r>
              <a:rPr lang="pl-PL" sz="2800" dirty="0" smtClean="0"/>
              <a:t>with Warsaw engineering staff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rgbClr val="FFFF00"/>
                </a:solidFill>
              </a:rPr>
              <a:t>Diogeness</a:t>
            </a:r>
            <a:r>
              <a:rPr lang="pl-PL" sz="2800" dirty="0"/>
              <a:t> &amp; </a:t>
            </a:r>
            <a:r>
              <a:rPr lang="pl-PL" sz="2800" dirty="0" smtClean="0">
                <a:solidFill>
                  <a:srgbClr val="FFFF00"/>
                </a:solidFill>
              </a:rPr>
              <a:t>RESIK + HXT &amp; RHESSI</a:t>
            </a:r>
            <a:r>
              <a:rPr lang="pl-PL" sz="2800" dirty="0" smtClean="0"/>
              <a:t> </a:t>
            </a:r>
            <a:r>
              <a:rPr lang="pl-PL" sz="2800" dirty="0" smtClean="0"/>
              <a:t>data </a:t>
            </a:r>
            <a:r>
              <a:rPr lang="pl-PL" sz="2800" dirty="0" smtClean="0"/>
              <a:t>interpretation as </a:t>
            </a:r>
            <a:r>
              <a:rPr lang="pl-PL" sz="2800" dirty="0" smtClean="0"/>
              <a:t>a main source of publications (ApJ class):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SOLPEX</a:t>
            </a:r>
            <a:r>
              <a:rPr lang="pl-PL" sz="2800" dirty="0" smtClean="0"/>
              <a:t> on </a:t>
            </a:r>
            <a:r>
              <a:rPr lang="pl-PL" sz="2800" dirty="0" smtClean="0">
                <a:solidFill>
                  <a:srgbClr val="FFFF00"/>
                </a:solidFill>
              </a:rPr>
              <a:t>ISS</a:t>
            </a:r>
            <a:r>
              <a:rPr lang="pl-PL" sz="2800" dirty="0" smtClean="0"/>
              <a:t> </a:t>
            </a:r>
            <a:r>
              <a:rPr lang="pl-PL" sz="2800" dirty="0" smtClean="0"/>
              <a:t>as a testbed </a:t>
            </a:r>
            <a:r>
              <a:rPr lang="pl-PL" sz="2800" dirty="0" smtClean="0"/>
              <a:t>of science principle and </a:t>
            </a:r>
            <a:r>
              <a:rPr lang="pl-PL" sz="2800" dirty="0" smtClean="0"/>
              <a:t>new technology </a:t>
            </a:r>
            <a:r>
              <a:rPr lang="pl-PL" sz="2800" dirty="0" smtClean="0"/>
              <a:t>(2015): </a:t>
            </a:r>
            <a:r>
              <a:rPr lang="pl-PL" sz="2800" dirty="0" smtClean="0">
                <a:solidFill>
                  <a:srgbClr val="00B0F0"/>
                </a:solidFill>
              </a:rPr>
              <a:t>X-ray polarisation &amp; non-equilibrium effects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RESPECT</a:t>
            </a:r>
            <a:r>
              <a:rPr lang="pl-PL" sz="2800" dirty="0" smtClean="0"/>
              <a:t> (FIAN </a:t>
            </a:r>
            <a:r>
              <a:rPr lang="pl-PL" sz="2800" dirty="0" smtClean="0"/>
              <a:t>collaboration, 2015) </a:t>
            </a:r>
            <a:r>
              <a:rPr lang="pl-PL" sz="2800" dirty="0" smtClean="0"/>
              <a:t>– unusual use of </a:t>
            </a:r>
            <a:r>
              <a:rPr lang="pl-PL" sz="2800" dirty="0" smtClean="0"/>
              <a:t>CCD’s </a:t>
            </a:r>
            <a:r>
              <a:rPr lang="pl-PL" sz="2800" dirty="0" smtClean="0"/>
              <a:t>for X-ray event timing</a:t>
            </a: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CubiXSS-</a:t>
            </a:r>
            <a:r>
              <a:rPr lang="pl-PL" sz="2800" dirty="0" smtClean="0"/>
              <a:t> prospective collaboration with US GSFC and LASP (Boulder) laboratories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AI UWr</a:t>
            </a:r>
            <a:r>
              <a:rPr lang="pl-PL" sz="2800" dirty="0" smtClean="0"/>
              <a:t>- flare hydrodynamic modelling using PH code</a:t>
            </a:r>
            <a:endParaRPr lang="pl-PL" sz="2800" dirty="0"/>
          </a:p>
        </p:txBody>
      </p:sp>
      <p:pic>
        <p:nvPicPr>
          <p:cNvPr id="6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9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pl-PL" dirty="0" smtClean="0"/>
              <a:t>Staff: </a:t>
            </a:r>
            <a:r>
              <a:rPr lang="pl-PL" dirty="0" smtClean="0">
                <a:solidFill>
                  <a:srgbClr val="FFFF00"/>
                </a:solidFill>
              </a:rPr>
              <a:t>19</a:t>
            </a:r>
            <a:r>
              <a:rPr lang="pl-PL" dirty="0" smtClean="0"/>
              <a:t> </a:t>
            </a:r>
            <a:r>
              <a:rPr lang="pl-PL" sz="2800" dirty="0" smtClean="0"/>
              <a:t>on permanent positions </a:t>
            </a:r>
            <a:r>
              <a:rPr lang="pl-PL" sz="2000" dirty="0" smtClean="0"/>
              <a:t>(av. </a:t>
            </a:r>
            <a:r>
              <a:rPr lang="pl-PL" sz="2000" dirty="0" smtClean="0">
                <a:solidFill>
                  <a:srgbClr val="FFFF00"/>
                </a:solidFill>
              </a:rPr>
              <a:t>46 y</a:t>
            </a:r>
            <a:r>
              <a:rPr lang="pl-PL" sz="2000" dirty="0" smtClean="0"/>
              <a:t>)</a:t>
            </a:r>
            <a:r>
              <a:rPr lang="pl-PL" sz="2800" dirty="0" smtClean="0"/>
              <a:t> 		</a:t>
            </a:r>
            <a:r>
              <a:rPr lang="pl-PL" sz="3200" dirty="0" smtClean="0"/>
              <a:t>4 </a:t>
            </a:r>
            <a:r>
              <a:rPr lang="pl-PL" sz="2400" dirty="0" smtClean="0"/>
              <a:t>below </a:t>
            </a:r>
            <a:r>
              <a:rPr lang="pl-PL" sz="2400" dirty="0" smtClean="0">
                <a:solidFill>
                  <a:srgbClr val="FFFF00"/>
                </a:solidFill>
              </a:rPr>
              <a:t>35 y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FFFF00"/>
                </a:solidFill>
              </a:rPr>
              <a:t>2 phd </a:t>
            </a:r>
            <a:r>
              <a:rPr lang="pl-PL" sz="3200" dirty="0" smtClean="0"/>
              <a:t>(SRC, IAUwr)</a:t>
            </a:r>
            <a:br>
              <a:rPr lang="pl-PL" sz="3200" dirty="0" smtClean="0"/>
            </a:br>
            <a:r>
              <a:rPr lang="pl-PL" sz="3200" dirty="0" smtClean="0"/>
              <a:t>		+ </a:t>
            </a:r>
            <a:r>
              <a:rPr lang="pl-PL" sz="2400" dirty="0" smtClean="0">
                <a:solidFill>
                  <a:srgbClr val="FFFF00"/>
                </a:solidFill>
              </a:rPr>
              <a:t>one PhD </a:t>
            </a:r>
            <a:r>
              <a:rPr lang="pl-PL" sz="2400" dirty="0">
                <a:solidFill>
                  <a:srgbClr val="FFFF00"/>
                </a:solidFill>
              </a:rPr>
              <a:t>opened </a:t>
            </a:r>
            <a:r>
              <a:rPr lang="pl-PL" sz="2400" dirty="0"/>
              <a:t>Warsaw </a:t>
            </a:r>
            <a:r>
              <a:rPr lang="pl-PL" sz="2400" dirty="0" smtClean="0"/>
              <a:t>Techical U.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132856"/>
            <a:ext cx="8280920" cy="4464496"/>
          </a:xfrm>
          <a:prstGeom prst="rect">
            <a:avLst/>
          </a:prstGeom>
        </p:spPr>
        <p:txBody>
          <a:bodyPr vert="horz" wrap="square" rtlCol="0" anchor="t">
            <a:normAutofit/>
          </a:bodyPr>
          <a:lstStyle/>
          <a:p>
            <a:pPr fontAlgn="auto">
              <a:spcAft>
                <a:spcPts val="0"/>
              </a:spcAft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Scientists: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2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x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dr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. 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h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ab.,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4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x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Times New Roman"/>
              </a:rPr>
              <a:t>dr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,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1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assistant, 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           	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err="1" smtClean="0">
                <a:latin typeface="Calibri"/>
                <a:ea typeface="Calibri"/>
                <a:cs typeface="Times New Roman"/>
              </a:rPr>
              <a:t>phd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student + </a:t>
            </a:r>
            <a:r>
              <a:rPr lang="pl-PL" sz="3200" dirty="0">
                <a:latin typeface="Calibri"/>
                <a:ea typeface="Calibri"/>
                <a:cs typeface="Times New Roman"/>
              </a:rPr>
              <a:t>1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full professor</a:t>
            </a:r>
            <a:endParaRPr lang="pl-PL" sz="32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Engineering staff: </a:t>
            </a:r>
            <a:r>
              <a:rPr kumimoji="0" lang="pl-PL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1 physicist, 1 mech. 			Constructor, 4</a:t>
            </a:r>
            <a:r>
              <a:rPr kumimoji="0" lang="pl-PL" sz="2800" b="0" i="0" u="none" strike="noStrike" kern="1200" cap="none" spc="-10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						electronic/software + 2 				modellers</a:t>
            </a:r>
            <a:endParaRPr lang="pl-PL" sz="32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</a:pPr>
            <a:r>
              <a:rPr lang="pl-PL" sz="3200" spc="-1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Support: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2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(one hired last March only, 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	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after 2y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negotiations with 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				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headquarters</a:t>
            </a:r>
            <a:r>
              <a:rPr lang="pl-PL" sz="3200" dirty="0" smtClean="0">
                <a:latin typeface="Calibri"/>
                <a:ea typeface="Calibri"/>
                <a:cs typeface="Times New Roman"/>
              </a:rPr>
              <a:t>…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)</a:t>
            </a:r>
            <a:endParaRPr kumimoji="0" lang="en-US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88840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14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92795"/>
            <a:ext cx="5833356" cy="43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 jazdy</a:t>
            </a:r>
            <a:endParaRPr lang="en-US" dirty="0"/>
          </a:p>
        </p:txBody>
      </p:sp>
      <p:sp>
        <p:nvSpPr>
          <p:cNvPr id="5" name="Strzałka w dół 4"/>
          <p:cNvSpPr/>
          <p:nvPr/>
        </p:nvSpPr>
        <p:spPr bwMode="auto">
          <a:xfrm>
            <a:off x="6959304" y="3573016"/>
            <a:ext cx="484632" cy="97840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STIX</a:t>
            </a:r>
          </a:p>
        </p:txBody>
      </p:sp>
      <p:sp>
        <p:nvSpPr>
          <p:cNvPr id="7" name="pole tekstowe 6"/>
          <p:cNvSpPr txBox="1"/>
          <p:nvPr/>
        </p:nvSpPr>
        <p:spPr>
          <a:xfrm rot="16200000">
            <a:off x="6371905" y="2399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STIX CHEMIX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trzałka w dół 8"/>
          <p:cNvSpPr/>
          <p:nvPr/>
        </p:nvSpPr>
        <p:spPr bwMode="auto">
          <a:xfrm>
            <a:off x="4795887" y="4106776"/>
            <a:ext cx="484632" cy="97840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 rot="16200000">
            <a:off x="4573974" y="436768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FF"/>
                </a:solidFill>
                <a:effectLst/>
                <a:uLnTx/>
                <a:uFillTx/>
              </a:rPr>
              <a:t>SphinX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2D2DFF"/>
              </a:solidFill>
              <a:effectLst/>
              <a:uLnTx/>
              <a:uFillTx/>
            </a:endParaRPr>
          </a:p>
        </p:txBody>
      </p:sp>
      <p:sp>
        <p:nvSpPr>
          <p:cNvPr id="11" name="Strzałka w dół 10"/>
          <p:cNvSpPr/>
          <p:nvPr/>
        </p:nvSpPr>
        <p:spPr bwMode="auto">
          <a:xfrm>
            <a:off x="3298117" y="1754551"/>
            <a:ext cx="484632" cy="97840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3101852" y="20084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FF"/>
                </a:solidFill>
                <a:effectLst/>
                <a:uLnTx/>
                <a:uFillTx/>
              </a:rPr>
              <a:t>RESIK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2D2DFF"/>
              </a:solidFill>
              <a:effectLst/>
              <a:uLnTx/>
              <a:uFillTx/>
            </a:endParaRPr>
          </a:p>
        </p:txBody>
      </p:sp>
      <p:sp>
        <p:nvSpPr>
          <p:cNvPr id="13" name="Strzałka w dół 12"/>
          <p:cNvSpPr/>
          <p:nvPr/>
        </p:nvSpPr>
        <p:spPr bwMode="auto">
          <a:xfrm>
            <a:off x="7111704" y="2435573"/>
            <a:ext cx="484632" cy="97840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ChemiX</a:t>
            </a:r>
            <a:endParaRPr kumimoji="0" lang="pl-PL" sz="9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5" name="Strzałka w dół 14"/>
          <p:cNvSpPr/>
          <p:nvPr/>
        </p:nvSpPr>
        <p:spPr bwMode="auto">
          <a:xfrm>
            <a:off x="6242543" y="2915942"/>
            <a:ext cx="484632" cy="114627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 rot="16200000">
            <a:off x="5930861" y="32293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FF"/>
                </a:solidFill>
                <a:effectLst/>
                <a:uLnTx/>
                <a:uFillTx/>
              </a:rPr>
              <a:t>SOLPEX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2D2DFF"/>
              </a:solidFill>
              <a:effectLst/>
              <a:uLnTx/>
              <a:uFillTx/>
            </a:endParaRPr>
          </a:p>
        </p:txBody>
      </p:sp>
      <p:sp>
        <p:nvSpPr>
          <p:cNvPr id="17" name="Strzałka w dół 16"/>
          <p:cNvSpPr/>
          <p:nvPr/>
        </p:nvSpPr>
        <p:spPr bwMode="auto">
          <a:xfrm>
            <a:off x="6532321" y="3514981"/>
            <a:ext cx="484632" cy="1146278"/>
          </a:xfrm>
          <a:prstGeom prst="downArrow">
            <a:avLst/>
          </a:prstGeom>
          <a:solidFill>
            <a:srgbClr val="4F81BD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8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</p:spPr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3514981"/>
            <a:ext cx="232129" cy="994139"/>
          </a:xfrm>
          <a:prstGeom prst="rect">
            <a:avLst/>
          </a:prstGeom>
        </p:spPr>
        <p:txBody>
          <a:bodyPr vert="horz" wrap="square" rtlCol="0" anchor="t">
            <a:normAutofit fontScale="3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Solpex</a:t>
            </a:r>
            <a:endParaRPr kumimoji="0" lang="en-US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42543" y="1935401"/>
            <a:ext cx="0" cy="3617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en-US" dirty="0"/>
          </a:p>
        </p:txBody>
      </p:sp>
      <p:pic>
        <p:nvPicPr>
          <p:cNvPr id="4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12"/>
          <p:cNvSpPr txBox="1">
            <a:spLocks/>
          </p:cNvSpPr>
          <p:nvPr/>
        </p:nvSpPr>
        <p:spPr bwMode="auto">
          <a:xfrm>
            <a:off x="608852" y="1268760"/>
            <a:ext cx="8148149" cy="5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3" pitchFamily="18" charset="2"/>
              <a:buChar char="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dirty="0"/>
              <a:t>ZFS </a:t>
            </a:r>
            <a:r>
              <a:rPr lang="pl-PL" dirty="0" smtClean="0"/>
              <a:t>w ramach CBK  </a:t>
            </a:r>
            <a:r>
              <a:rPr lang="pl-PL" dirty="0"/>
              <a:t>ma </a:t>
            </a:r>
            <a:r>
              <a:rPr lang="pl-PL" dirty="0" smtClean="0"/>
              <a:t>„pełen portfel” projektów w zakresie rentgenowskich badań Słońca</a:t>
            </a:r>
          </a:p>
          <a:p>
            <a:r>
              <a:rPr lang="pl-PL" dirty="0" smtClean="0"/>
              <a:t>Finansowanie projektu STIX wydaje się zagwarantowane, teraz poprzez PRODEX? Starac się będziemy w NCN o nowy grant</a:t>
            </a:r>
          </a:p>
          <a:p>
            <a:r>
              <a:rPr lang="pl-PL" dirty="0" smtClean="0"/>
              <a:t>Finansowanie SOLPEX – czekamy na decyzje</a:t>
            </a:r>
          </a:p>
          <a:p>
            <a:r>
              <a:rPr lang="pl-PL" dirty="0" smtClean="0"/>
              <a:t>budowane są spektrometry na rosyjskie misje</a:t>
            </a:r>
          </a:p>
          <a:p>
            <a:pPr lvl="1"/>
            <a:r>
              <a:rPr lang="pl-PL" dirty="0" smtClean="0"/>
              <a:t>Respect</a:t>
            </a:r>
          </a:p>
          <a:p>
            <a:r>
              <a:rPr lang="pl-PL" dirty="0" smtClean="0"/>
              <a:t>Będziemy powtarzac inicjatywe CubIXSS z USA</a:t>
            </a:r>
            <a:endParaRPr lang="en-US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258014" y="1268760"/>
            <a:ext cx="8706474" cy="51125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wrap="square" rtlCol="0" anchor="t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2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2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Dziękuję za uwagę</a:t>
            </a:r>
            <a:endParaRPr kumimoji="0" lang="en-US" sz="4400" b="0" i="0" u="none" strike="noStrike" kern="1200" cap="none" spc="-10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3568" y="6448251"/>
            <a:ext cx="8003232" cy="365125"/>
          </a:xfrm>
        </p:spPr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347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smtClean="0"/>
              <a:t>grants</a:t>
            </a:r>
            <a:r>
              <a:rPr lang="pl-PL" dirty="0" smtClean="0"/>
              <a:t>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8496944" cy="5040560"/>
          </a:xfrm>
          <a:prstGeom prst="rect">
            <a:avLst/>
          </a:prstGeom>
        </p:spPr>
        <p:txBody>
          <a:bodyPr vert="horz" wrap="square" rtlCol="0" anchor="t">
            <a:normAutofit fontScale="77500" lnSpcReduction="20000"/>
          </a:bodyPr>
          <a:lstStyle/>
          <a:p>
            <a:r>
              <a:rPr lang="pl-PL" sz="3200" dirty="0">
                <a:solidFill>
                  <a:srgbClr val="FFFF00"/>
                </a:solidFill>
              </a:rPr>
              <a:t>ChemiX</a:t>
            </a:r>
            <a:r>
              <a:rPr lang="pl-PL" sz="3200" dirty="0"/>
              <a:t> (Interhelioprobe) </a:t>
            </a:r>
            <a:r>
              <a:rPr lang="pl-PL" sz="3200" dirty="0" smtClean="0"/>
              <a:t>NCN funded, </a:t>
            </a:r>
          </a:p>
          <a:p>
            <a:r>
              <a:rPr lang="pl-PL" sz="3200" dirty="0"/>
              <a:t>	</a:t>
            </a:r>
            <a:r>
              <a:rPr lang="pl-PL" sz="3200" dirty="0" smtClean="0"/>
              <a:t>lead: </a:t>
            </a:r>
            <a:r>
              <a:rPr lang="pl-PL" sz="3200" dirty="0" smtClean="0">
                <a:solidFill>
                  <a:srgbClr val="FFFF00"/>
                </a:solidFill>
              </a:rPr>
              <a:t>Marek </a:t>
            </a:r>
            <a:r>
              <a:rPr lang="pl-PL" sz="3200" dirty="0">
                <a:solidFill>
                  <a:srgbClr val="FFFF00"/>
                </a:solidFill>
              </a:rPr>
              <a:t>Siarkowski</a:t>
            </a:r>
            <a:r>
              <a:rPr lang="pl-PL" sz="3200" dirty="0"/>
              <a:t>, ends 2014</a:t>
            </a:r>
          </a:p>
          <a:p>
            <a:r>
              <a:rPr lang="en-US" sz="3200" dirty="0">
                <a:solidFill>
                  <a:srgbClr val="FFFF00"/>
                </a:solidFill>
              </a:rPr>
              <a:t>STIX</a:t>
            </a:r>
            <a:r>
              <a:rPr lang="en-US" sz="3200" dirty="0"/>
              <a:t> (Solar Orbiter) </a:t>
            </a:r>
            <a:r>
              <a:rPr lang="pl-PL" sz="3200" dirty="0"/>
              <a:t>NCN funded</a:t>
            </a:r>
            <a:r>
              <a:rPr lang="en-US" sz="3200" dirty="0" smtClean="0"/>
              <a:t>, </a:t>
            </a:r>
            <a:endParaRPr lang="pl-PL" sz="3200" dirty="0" smtClean="0"/>
          </a:p>
          <a:p>
            <a:r>
              <a:rPr lang="pl-PL" sz="3200" dirty="0"/>
              <a:t>	</a:t>
            </a:r>
            <a:r>
              <a:rPr lang="pl-PL" sz="3200" dirty="0" smtClean="0"/>
              <a:t>lead: </a:t>
            </a:r>
            <a:r>
              <a:rPr lang="en-US" sz="3200" dirty="0" err="1">
                <a:solidFill>
                  <a:srgbClr val="FFFF00"/>
                </a:solidFill>
              </a:rPr>
              <a:t>Tomek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Mrozek</a:t>
            </a:r>
            <a:r>
              <a:rPr lang="pl-PL" sz="3200" dirty="0" smtClean="0">
                <a:solidFill>
                  <a:srgbClr val="FFFF00"/>
                </a:solidFill>
              </a:rPr>
              <a:t> </a:t>
            </a:r>
            <a:r>
              <a:rPr lang="pl-PL" sz="1300" dirty="0" smtClean="0"/>
              <a:t>formally</a:t>
            </a:r>
            <a:r>
              <a:rPr lang="pl-PL" sz="1300" dirty="0" smtClean="0">
                <a:solidFill>
                  <a:srgbClr val="FFFF00"/>
                </a:solidFill>
              </a:rPr>
              <a:t> </a:t>
            </a:r>
            <a:r>
              <a:rPr lang="en-US" sz="1300" dirty="0" err="1" smtClean="0"/>
              <a:t>Janusz</a:t>
            </a:r>
            <a:r>
              <a:rPr lang="en-US" sz="1300" dirty="0" smtClean="0"/>
              <a:t> </a:t>
            </a:r>
            <a:r>
              <a:rPr lang="en-US" sz="1300" dirty="0" err="1"/>
              <a:t>Sylwester</a:t>
            </a:r>
            <a:r>
              <a:rPr lang="en-US" sz="3200" dirty="0" smtClean="0"/>
              <a:t>,</a:t>
            </a:r>
            <a:r>
              <a:rPr lang="pl-PL" sz="3200" dirty="0" smtClean="0"/>
              <a:t> </a:t>
            </a:r>
            <a:r>
              <a:rPr lang="pl-PL" sz="3000" dirty="0" smtClean="0"/>
              <a:t>ends</a:t>
            </a:r>
            <a:r>
              <a:rPr lang="en-US" sz="3000" dirty="0" smtClean="0"/>
              <a:t> </a:t>
            </a:r>
            <a:r>
              <a:rPr lang="en-US" sz="3000" dirty="0"/>
              <a:t>2014</a:t>
            </a:r>
            <a:endParaRPr lang="pl-PL" sz="3000" dirty="0"/>
          </a:p>
          <a:p>
            <a:r>
              <a:rPr lang="en-US" sz="3200" dirty="0">
                <a:solidFill>
                  <a:srgbClr val="FFFF00"/>
                </a:solidFill>
              </a:rPr>
              <a:t>STIX</a:t>
            </a:r>
            <a:r>
              <a:rPr lang="pl-PL" sz="3200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PECS</a:t>
            </a:r>
            <a:r>
              <a:rPr lang="pl-PL" sz="3200" dirty="0">
                <a:solidFill>
                  <a:srgbClr val="FFFF00"/>
                </a:solidFill>
              </a:rPr>
              <a:t> :</a:t>
            </a:r>
            <a:r>
              <a:rPr lang="en-US" sz="3200" dirty="0"/>
              <a:t> </a:t>
            </a:r>
            <a:endParaRPr lang="pl-PL" sz="3200" dirty="0"/>
          </a:p>
          <a:p>
            <a:r>
              <a:rPr lang="pl-PL" sz="3200" dirty="0"/>
              <a:t>	Wroclaw lead: </a:t>
            </a:r>
            <a:r>
              <a:rPr lang="pl-PL" sz="3200" dirty="0">
                <a:solidFill>
                  <a:srgbClr val="FFFF00"/>
                </a:solidFill>
              </a:rPr>
              <a:t>Mirek Kowalinski, </a:t>
            </a:r>
            <a:r>
              <a:rPr lang="pl-PL" sz="3200" dirty="0"/>
              <a:t>engineering 	part f	unded in collaboration with SRC main body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RESIK</a:t>
            </a:r>
            <a:r>
              <a:rPr lang="en-US" sz="3200" dirty="0" smtClean="0"/>
              <a:t> </a:t>
            </a:r>
            <a:r>
              <a:rPr lang="en-US" sz="3200" dirty="0"/>
              <a:t>(Coronas-F) </a:t>
            </a:r>
            <a:r>
              <a:rPr lang="en-US" sz="3200" dirty="0" smtClean="0"/>
              <a:t>NCN</a:t>
            </a:r>
            <a:r>
              <a:rPr lang="pl-PL" sz="3200" dirty="0" smtClean="0"/>
              <a:t> funded</a:t>
            </a:r>
            <a:r>
              <a:rPr lang="en-US" sz="3200" dirty="0" smtClean="0"/>
              <a:t>, </a:t>
            </a:r>
            <a:endParaRPr lang="pl-PL" sz="3200" dirty="0" smtClean="0"/>
          </a:p>
          <a:p>
            <a:r>
              <a:rPr lang="pl-PL" sz="3200" dirty="0"/>
              <a:t>	</a:t>
            </a:r>
            <a:r>
              <a:rPr lang="pl-PL" sz="3200" dirty="0" smtClean="0"/>
              <a:t>lead: </a:t>
            </a:r>
            <a:r>
              <a:rPr lang="en-US" sz="3200" dirty="0" smtClean="0">
                <a:solidFill>
                  <a:srgbClr val="FFFF00"/>
                </a:solidFill>
              </a:rPr>
              <a:t>Barbara </a:t>
            </a:r>
            <a:r>
              <a:rPr lang="en-US" sz="3200" dirty="0" err="1">
                <a:solidFill>
                  <a:srgbClr val="FFFF00"/>
                </a:solidFill>
              </a:rPr>
              <a:t>Sylwester</a:t>
            </a:r>
            <a:r>
              <a:rPr lang="en-US" sz="3200" dirty="0"/>
              <a:t>, ends, 2014</a:t>
            </a:r>
            <a:endParaRPr lang="pl-PL" sz="3200" dirty="0"/>
          </a:p>
          <a:p>
            <a:r>
              <a:rPr lang="en-US" sz="3200" dirty="0">
                <a:solidFill>
                  <a:srgbClr val="FFFF00"/>
                </a:solidFill>
              </a:rPr>
              <a:t>eHeroes</a:t>
            </a:r>
            <a:r>
              <a:rPr lang="en-US" sz="3200" dirty="0"/>
              <a:t> (7FP), </a:t>
            </a:r>
            <a:endParaRPr lang="pl-PL" sz="3200" dirty="0" smtClean="0"/>
          </a:p>
          <a:p>
            <a:pPr lvl="0"/>
            <a:r>
              <a:rPr lang="pl-PL" sz="3200" dirty="0"/>
              <a:t>	</a:t>
            </a:r>
            <a:r>
              <a:rPr lang="pl-PL" sz="3200" dirty="0" smtClean="0"/>
              <a:t>lead: </a:t>
            </a:r>
            <a:r>
              <a:rPr lang="en-US" sz="3200" dirty="0" err="1" smtClean="0">
                <a:solidFill>
                  <a:srgbClr val="FFFF00"/>
                </a:solidFill>
              </a:rPr>
              <a:t>Szymon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Gburek</a:t>
            </a:r>
            <a:r>
              <a:rPr lang="pl-PL" sz="3200" dirty="0" smtClean="0">
                <a:solidFill>
                  <a:srgbClr val="FFFF00"/>
                </a:solidFill>
              </a:rPr>
              <a:t> </a:t>
            </a:r>
            <a:r>
              <a:rPr lang="pl-PL" sz="1300" dirty="0">
                <a:solidFill>
                  <a:prstClr val="white"/>
                </a:solidFill>
              </a:rPr>
              <a:t>formally</a:t>
            </a:r>
            <a:r>
              <a:rPr lang="pl-PL" sz="1300" dirty="0">
                <a:solidFill>
                  <a:srgbClr val="FFFF00"/>
                </a:solidFill>
              </a:rPr>
              <a:t> </a:t>
            </a:r>
            <a:r>
              <a:rPr lang="en-US" sz="1300" dirty="0" err="1">
                <a:solidFill>
                  <a:prstClr val="white"/>
                </a:solidFill>
              </a:rPr>
              <a:t>Janusz</a:t>
            </a:r>
            <a:r>
              <a:rPr lang="en-US" sz="1300" dirty="0">
                <a:solidFill>
                  <a:prstClr val="white"/>
                </a:solidFill>
              </a:rPr>
              <a:t> </a:t>
            </a:r>
            <a:r>
              <a:rPr lang="en-US" sz="1300" dirty="0" err="1">
                <a:solidFill>
                  <a:prstClr val="white"/>
                </a:solidFill>
              </a:rPr>
              <a:t>Sylwester</a:t>
            </a:r>
            <a:r>
              <a:rPr lang="en-US" sz="3200" dirty="0">
                <a:solidFill>
                  <a:prstClr val="white"/>
                </a:solidFill>
              </a:rPr>
              <a:t>,</a:t>
            </a:r>
            <a:r>
              <a:rPr lang="pl-PL" sz="3200" dirty="0">
                <a:solidFill>
                  <a:prstClr val="white"/>
                </a:solidFill>
              </a:rPr>
              <a:t> </a:t>
            </a:r>
            <a:r>
              <a:rPr lang="pl-PL" sz="2600" dirty="0">
                <a:solidFill>
                  <a:prstClr val="white"/>
                </a:solidFill>
              </a:rPr>
              <a:t>ends</a:t>
            </a:r>
            <a:r>
              <a:rPr lang="en-US" sz="2600" dirty="0">
                <a:solidFill>
                  <a:prstClr val="white"/>
                </a:solidFill>
              </a:rPr>
              <a:t> 2014</a:t>
            </a:r>
            <a:endParaRPr lang="pl-PL" sz="2600" dirty="0">
              <a:solidFill>
                <a:prstClr val="white"/>
              </a:solidFill>
            </a:endParaRPr>
          </a:p>
          <a:p>
            <a:r>
              <a:rPr lang="pl-PL" sz="3200" dirty="0" smtClean="0"/>
              <a:t>		+ respective </a:t>
            </a:r>
            <a:r>
              <a:rPr lang="en-US" sz="3200" dirty="0" smtClean="0"/>
              <a:t>SPUB</a:t>
            </a:r>
            <a:r>
              <a:rPr lang="pl-PL" sz="3200" dirty="0" smtClean="0"/>
              <a:t> ends </a:t>
            </a:r>
            <a:r>
              <a:rPr lang="en-US" sz="3200" dirty="0" smtClean="0"/>
              <a:t>2015 March</a:t>
            </a:r>
            <a:endParaRPr lang="pl-PL" sz="3200" dirty="0"/>
          </a:p>
          <a:p>
            <a:r>
              <a:rPr lang="pl-PL" sz="3200" dirty="0" smtClean="0">
                <a:solidFill>
                  <a:srgbClr val="FFFF00"/>
                </a:solidFill>
              </a:rPr>
              <a:t>ISSI (</a:t>
            </a:r>
            <a:r>
              <a:rPr lang="pl-PL" sz="3200" dirty="0" smtClean="0">
                <a:solidFill>
                  <a:srgbClr val="FF0000"/>
                </a:solidFill>
              </a:rPr>
              <a:t>Bern</a:t>
            </a:r>
            <a:r>
              <a:rPr lang="pl-PL" sz="3200" dirty="0" smtClean="0">
                <a:solidFill>
                  <a:srgbClr val="FFFF00"/>
                </a:solidFill>
              </a:rPr>
              <a:t>):  </a:t>
            </a:r>
            <a:r>
              <a:rPr lang="en-US" sz="3100" dirty="0" smtClean="0"/>
              <a:t>Non-Equilibrium </a:t>
            </a:r>
            <a:r>
              <a:rPr lang="en-US" sz="3100" dirty="0"/>
              <a:t>Processes in the Solar </a:t>
            </a:r>
            <a:r>
              <a:rPr lang="pl-PL" sz="3100" dirty="0" smtClean="0"/>
              <a:t>	</a:t>
            </a:r>
            <a:r>
              <a:rPr lang="en-US" sz="3100" dirty="0" smtClean="0"/>
              <a:t>Corona and their </a:t>
            </a:r>
            <a:r>
              <a:rPr lang="en-US" sz="3100" dirty="0"/>
              <a:t>Connection to the Solar </a:t>
            </a:r>
            <a:r>
              <a:rPr lang="en-US" sz="3100" dirty="0" smtClean="0"/>
              <a:t>Wind</a:t>
            </a:r>
            <a:r>
              <a:rPr lang="pl-PL" sz="3100" dirty="0" smtClean="0"/>
              <a:t> 	</a:t>
            </a: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</a:rPr>
              <a:t>Team 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276 </a:t>
            </a:r>
            <a:r>
              <a:rPr lang="pl-PL" sz="3100" dirty="0" smtClean="0"/>
              <a:t>, 	</a:t>
            </a:r>
          </a:p>
          <a:p>
            <a:r>
              <a:rPr lang="pl-PL" sz="3100" dirty="0"/>
              <a:t>	</a:t>
            </a:r>
            <a:r>
              <a:rPr lang="pl-PL" sz="3100" dirty="0" smtClean="0"/>
              <a:t>lead: </a:t>
            </a:r>
            <a:r>
              <a:rPr lang="pl-PL" sz="3100" dirty="0" smtClean="0">
                <a:solidFill>
                  <a:srgbClr val="FFFF00"/>
                </a:solidFill>
              </a:rPr>
              <a:t>Barbara &amp; Janusz Sylwester</a:t>
            </a:r>
            <a:endParaRPr lang="pl-PL" sz="3100" dirty="0">
              <a:solidFill>
                <a:srgbClr val="FFFF00"/>
              </a:solidFill>
            </a:endParaRPr>
          </a:p>
        </p:txBody>
      </p:sp>
      <p:pic>
        <p:nvPicPr>
          <p:cNvPr id="6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7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New </a:t>
            </a:r>
            <a:r>
              <a:rPr lang="en-US" sz="3600" dirty="0" smtClean="0"/>
              <a:t>grant</a:t>
            </a:r>
            <a:r>
              <a:rPr lang="pl-PL" sz="3600" dirty="0" smtClean="0"/>
              <a:t> application submitted: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437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556792"/>
            <a:ext cx="7632848" cy="648072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6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under present analysis: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8496944" cy="5040560"/>
          </a:xfrm>
          <a:prstGeom prst="rect">
            <a:avLst/>
          </a:prstGeom>
        </p:spPr>
        <p:txBody>
          <a:bodyPr vert="horz" wrap="square" rtlCol="0" anchor="t"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Our: 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RESIK </a:t>
            </a:r>
            <a:r>
              <a:rPr lang="en-US" sz="3200" dirty="0" smtClean="0"/>
              <a:t>–</a:t>
            </a:r>
            <a:r>
              <a:rPr lang="pl-PL" sz="3200" dirty="0" smtClean="0"/>
              <a:t> </a:t>
            </a:r>
            <a:r>
              <a:rPr lang="pl-PL" sz="2400" dirty="0" smtClean="0"/>
              <a:t>20 % of good flare spectra analysed (out of </a:t>
            </a:r>
            <a:r>
              <a:rPr lang="pl-PL" sz="2400" dirty="0"/>
              <a:t>2mln) </a:t>
            </a:r>
            <a:r>
              <a:rPr lang="pl-PL" sz="2100" dirty="0">
                <a:hlinkClick r:id="rId3"/>
              </a:rPr>
              <a:t>http://</a:t>
            </a:r>
            <a:r>
              <a:rPr lang="pl-PL" sz="2100" dirty="0" smtClean="0">
                <a:hlinkClick r:id="rId3"/>
              </a:rPr>
              <a:t>www.cbk.pan.wroc.pl/experiments/resik/RESIK_Level2/index.html</a:t>
            </a:r>
            <a:r>
              <a:rPr lang="pl-PL" sz="2100" dirty="0" smtClean="0"/>
              <a:t> </a:t>
            </a:r>
          </a:p>
          <a:p>
            <a:pPr lvl="1"/>
            <a:endParaRPr lang="pl-PL" sz="21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DIOGENESS</a:t>
            </a:r>
            <a:r>
              <a:rPr lang="en-US" sz="3200" dirty="0" smtClean="0"/>
              <a:t>- </a:t>
            </a:r>
            <a:r>
              <a:rPr lang="en-US" sz="3200" dirty="0"/>
              <a:t>FITS database </a:t>
            </a:r>
            <a:r>
              <a:rPr lang="en-US" sz="3200" dirty="0" smtClean="0"/>
              <a:t>created</a:t>
            </a:r>
            <a:r>
              <a:rPr lang="pl-PL" sz="3200" dirty="0" smtClean="0"/>
              <a:t> </a:t>
            </a:r>
            <a:r>
              <a:rPr lang="en-US" sz="3200" dirty="0" smtClean="0"/>
              <a:t>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Eheroes</a:t>
            </a:r>
            <a:r>
              <a:rPr lang="en-US" sz="3200" dirty="0" smtClean="0"/>
              <a:t>)</a:t>
            </a:r>
            <a:endParaRPr lang="pl-PL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SphinX</a:t>
            </a:r>
            <a:r>
              <a:rPr lang="en-US" sz="3200" dirty="0" smtClean="0"/>
              <a:t> –</a:t>
            </a:r>
            <a:r>
              <a:rPr lang="pl-PL" sz="3200" dirty="0" smtClean="0"/>
              <a:t> </a:t>
            </a:r>
            <a:r>
              <a:rPr lang="en-US" sz="3200" dirty="0" smtClean="0"/>
              <a:t>list </a:t>
            </a:r>
            <a:r>
              <a:rPr lang="en-US" sz="3200" dirty="0"/>
              <a:t>of events </a:t>
            </a:r>
            <a:r>
              <a:rPr lang="pl-PL" sz="3200" dirty="0" smtClean="0"/>
              <a:t>	</a:t>
            </a:r>
            <a:r>
              <a:rPr lang="en-US" sz="3200" dirty="0" smtClean="0"/>
              <a:t>(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Eheroes</a:t>
            </a:r>
            <a:r>
              <a:rPr lang="en-US" sz="3200" dirty="0" smtClean="0"/>
              <a:t>)</a:t>
            </a:r>
            <a:endParaRPr lang="pl-PL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NASA:</a:t>
            </a:r>
            <a:endParaRPr lang="pl-PL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Messenger</a:t>
            </a:r>
            <a:r>
              <a:rPr lang="en-US" sz="3200" dirty="0" smtClean="0"/>
              <a:t> </a:t>
            </a:r>
            <a:r>
              <a:rPr lang="en-US" sz="3200" dirty="0"/>
              <a:t>XRS, </a:t>
            </a:r>
            <a:r>
              <a:rPr lang="pl-PL" sz="3200" dirty="0" smtClean="0"/>
              <a:t> soft X-ray spectra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rgbClr val="FFFF00"/>
                </a:solidFill>
              </a:rPr>
              <a:t>Hinode</a:t>
            </a:r>
            <a:r>
              <a:rPr lang="en-US" sz="3200" dirty="0" smtClean="0"/>
              <a:t> </a:t>
            </a:r>
            <a:r>
              <a:rPr lang="en-US" sz="3200" dirty="0"/>
              <a:t>XRT, </a:t>
            </a:r>
            <a:r>
              <a:rPr lang="pl-PL" sz="3200" dirty="0" smtClean="0"/>
              <a:t>soft x-ray images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00"/>
                </a:solidFill>
              </a:rPr>
              <a:t>RHESSI</a:t>
            </a:r>
            <a:r>
              <a:rPr lang="en-US" sz="3200" dirty="0" smtClean="0"/>
              <a:t> </a:t>
            </a:r>
            <a:r>
              <a:rPr lang="pl-PL" sz="3200" dirty="0" smtClean="0"/>
              <a:t>hard x-ray spectra &amp; images (good understanding)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 smtClean="0"/>
              <a:t>Russian measurements of particle environment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rgbClr val="FFFF00"/>
                </a:solidFill>
              </a:rPr>
              <a:t>Skobeltsyn Institute </a:t>
            </a:r>
            <a:r>
              <a:rPr lang="pl-PL" sz="3200" dirty="0" smtClean="0"/>
              <a:t>(MGU)</a:t>
            </a:r>
            <a:endParaRPr lang="pl-PL" sz="3200" dirty="0"/>
          </a:p>
          <a:p>
            <a:r>
              <a:rPr lang="en-US" sz="3200" dirty="0"/>
              <a:t> </a:t>
            </a:r>
            <a:endParaRPr lang="pl-PL" sz="3200" dirty="0"/>
          </a:p>
          <a:p>
            <a:endParaRPr lang="pl-PL" sz="3200" dirty="0"/>
          </a:p>
        </p:txBody>
      </p:sp>
      <p:pic>
        <p:nvPicPr>
          <p:cNvPr id="6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80728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0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International collaborations: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24744"/>
            <a:ext cx="8496944" cy="5688632"/>
          </a:xfrm>
          <a:prstGeom prst="rect">
            <a:avLst/>
          </a:prstGeom>
        </p:spPr>
        <p:txBody>
          <a:bodyPr vert="horz" wrap="square" rtlCol="0" anchor="t"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Russia: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IZMIRAN</a:t>
            </a:r>
            <a:r>
              <a:rPr lang="en-US" sz="2800" dirty="0"/>
              <a:t>: </a:t>
            </a:r>
            <a:r>
              <a:rPr lang="en-US" sz="2800" dirty="0" smtClean="0"/>
              <a:t>Coronas-F</a:t>
            </a:r>
            <a:r>
              <a:rPr lang="pl-PL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FF00"/>
                </a:solidFill>
              </a:rPr>
              <a:t>RESIK</a:t>
            </a:r>
            <a:r>
              <a:rPr lang="en-US" sz="2800" dirty="0"/>
              <a:t>, </a:t>
            </a:r>
            <a:r>
              <a:rPr lang="en-US" sz="2800" dirty="0" smtClean="0">
                <a:solidFill>
                  <a:srgbClr val="00B0F0"/>
                </a:solidFill>
              </a:rPr>
              <a:t>CHEMIX</a:t>
            </a:r>
            <a:endParaRPr lang="pl-PL" sz="2800" dirty="0">
              <a:solidFill>
                <a:srgbClr val="00B0F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FIAN</a:t>
            </a:r>
            <a:r>
              <a:rPr lang="en-US" sz="2800" dirty="0"/>
              <a:t>: </a:t>
            </a:r>
            <a:endParaRPr lang="pl-PL" sz="28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Coronas-F data,</a:t>
            </a:r>
            <a:endParaRPr lang="pl-PL" sz="28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RESPECT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Spectrophotometr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SOLPEX-KORTEZ,</a:t>
            </a:r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dirty="0" smtClean="0">
                <a:solidFill>
                  <a:srgbClr val="FFFF00"/>
                </a:solidFill>
              </a:rPr>
              <a:t>Skobeltsyn Institute 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(MGU), RESIK particle data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Czech Rep.:</a:t>
            </a:r>
            <a:endParaRPr lang="pl-PL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AI </a:t>
            </a:r>
            <a:r>
              <a:rPr lang="en-US" sz="2800" dirty="0">
                <a:solidFill>
                  <a:srgbClr val="FFFF00"/>
                </a:solidFill>
              </a:rPr>
              <a:t>CAS</a:t>
            </a:r>
            <a:r>
              <a:rPr lang="en-US" sz="2800" dirty="0"/>
              <a:t>: </a:t>
            </a:r>
            <a:r>
              <a:rPr lang="en-US" sz="2800" dirty="0" err="1" smtClean="0"/>
              <a:t>Diogeness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Italy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AO </a:t>
            </a:r>
            <a:r>
              <a:rPr lang="en-US" sz="2800" dirty="0">
                <a:solidFill>
                  <a:srgbClr val="FFFF00"/>
                </a:solidFill>
              </a:rPr>
              <a:t>Palermo: </a:t>
            </a:r>
            <a:r>
              <a:rPr lang="en-US" sz="2800" dirty="0"/>
              <a:t>SphinX data analysis,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PH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modelling</a:t>
            </a:r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Ukraine: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FFFF00"/>
                </a:solidFill>
              </a:rPr>
              <a:t>Kharkiv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University</a:t>
            </a:r>
            <a:r>
              <a:rPr lang="en-US" sz="2800" dirty="0"/>
              <a:t>: SphinX particle data interpretation,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ChemiX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particle detector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unit</a:t>
            </a:r>
            <a:endParaRPr lang="pl-PL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UK,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UCL</a:t>
            </a:r>
            <a:r>
              <a:rPr lang="en-US" sz="2800" dirty="0" smtClean="0"/>
              <a:t> :RESIK </a:t>
            </a:r>
            <a:r>
              <a:rPr lang="en-US" sz="2800" dirty="0"/>
              <a:t>data </a:t>
            </a:r>
            <a:r>
              <a:rPr lang="en-US" sz="2800" dirty="0" smtClean="0"/>
              <a:t>interpretation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 smtClean="0"/>
              <a:t>Poland: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AI </a:t>
            </a:r>
            <a:r>
              <a:rPr lang="en-US" sz="2800" dirty="0" err="1">
                <a:solidFill>
                  <a:srgbClr val="FFFF00"/>
                </a:solidFill>
              </a:rPr>
              <a:t>WrU</a:t>
            </a:r>
            <a:r>
              <a:rPr lang="en-US" sz="2800" dirty="0"/>
              <a:t>: common data interpretation,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PH modelling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sz="2800" dirty="0" smtClean="0"/>
              <a:t>		</a:t>
            </a:r>
            <a:r>
              <a:rPr lang="en-US" sz="2800" dirty="0" smtClean="0"/>
              <a:t>STIX collaboration</a:t>
            </a:r>
            <a:endParaRPr lang="pl-P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CERN </a:t>
            </a:r>
            <a:r>
              <a:rPr lang="pl-PL" sz="2800" dirty="0" smtClean="0"/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Patras</a:t>
            </a:r>
            <a:r>
              <a:rPr lang="pl-PL" sz="2800" dirty="0" smtClean="0">
                <a:solidFill>
                  <a:srgbClr val="FFFF00"/>
                </a:solidFill>
              </a:rPr>
              <a:t> Consortium</a:t>
            </a:r>
            <a:r>
              <a:rPr lang="pl-PL" sz="2800" dirty="0" smtClean="0"/>
              <a:t>)</a:t>
            </a:r>
            <a:r>
              <a:rPr lang="en-US" sz="2800" dirty="0" smtClean="0"/>
              <a:t>: SphinX</a:t>
            </a:r>
            <a:r>
              <a:rPr lang="pl-PL" sz="2800" dirty="0" smtClean="0"/>
              <a:t> &amp; </a:t>
            </a:r>
            <a:r>
              <a:rPr lang="en-US" sz="2800" dirty="0" smtClean="0"/>
              <a:t>XRT </a:t>
            </a:r>
            <a:r>
              <a:rPr lang="en-US" sz="2800" dirty="0"/>
              <a:t>in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Axion</a:t>
            </a:r>
            <a:r>
              <a:rPr lang="pl-PL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detection context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D:\PRESENTATIONS\SZablony\Linie_rozne\line-12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2867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87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RESIK</a:t>
            </a:r>
            <a:r>
              <a:rPr lang="pl-PL" dirty="0" smtClean="0"/>
              <a:t> data analysis results (Barbara &amp; Janusz Sylwester)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15397" cy="504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AbuOpt</a:t>
            </a:r>
            <a:r>
              <a:rPr lang="pl-PL" dirty="0" smtClean="0"/>
              <a:t> essentially new approach</a:t>
            </a:r>
            <a:br>
              <a:rPr lang="pl-PL" dirty="0" smtClean="0"/>
            </a:br>
            <a:r>
              <a:rPr lang="pl-PL" dirty="0" smtClean="0"/>
              <a:t>&amp; tool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5202659" cy="54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" y="2564904"/>
            <a:ext cx="3973513" cy="1301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l-PL" sz="3600" dirty="0" smtClean="0"/>
              <a:t>That allows to study </a:t>
            </a:r>
            <a:r>
              <a:rPr lang="pl-PL" sz="3600" dirty="0" smtClean="0">
                <a:solidFill>
                  <a:srgbClr val="FFFF00"/>
                </a:solidFill>
              </a:rPr>
              <a:t>time-dependence </a:t>
            </a:r>
            <a:r>
              <a:rPr lang="pl-PL" sz="3600" dirty="0" smtClean="0"/>
              <a:t>of plasma composition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Spotkanie  Rady Naukowej CBK PAN, Warszawa, 26 lutego 2014        J. Sylwester ZFS Wrocław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99844" cy="512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/>
      <a:bodyPr vert="horz" rtlCol="0" anchor="t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-100" normalizeH="0" baseline="0" noProof="0" dirty="0" smtClean="0">
            <a:ln>
              <a:noFill/>
            </a:ln>
            <a:solidFill>
              <a:srgbClr val="FFFF0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6593</TotalTime>
  <Words>937</Words>
  <Application>Microsoft Office PowerPoint</Application>
  <PresentationFormat>On-screen Show (4:3)</PresentationFormat>
  <Paragraphs>160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Metro</vt:lpstr>
      <vt:lpstr>Custom Design</vt:lpstr>
      <vt:lpstr>Wrocław Solar Physics Division report for 2013 (raport ZFS CBK) Janusz Sylwester</vt:lpstr>
      <vt:lpstr>Staff: 19 on permanent positions (av. 46 y)   4 below 35 y, 2 phd (SRC, IAUwr)   + one PhD opened Warsaw Techical U.</vt:lpstr>
      <vt:lpstr>Running grants:</vt:lpstr>
      <vt:lpstr>New grant application submitted:</vt:lpstr>
      <vt:lpstr>Data under present analysis:</vt:lpstr>
      <vt:lpstr>International collaborations:</vt:lpstr>
      <vt:lpstr>RESIK data analysis results (Barbara &amp; Janusz Sylwester)</vt:lpstr>
      <vt:lpstr>AbuOpt essentially new approach &amp; tool</vt:lpstr>
      <vt:lpstr>That allows to study time-dependence of plasma composition</vt:lpstr>
      <vt:lpstr>SphinX: zapis poziomu pr. rentgenowskiego  w głębokim minimum aktywnosci ~2 mln widm </vt:lpstr>
      <vt:lpstr>Combination of SphinX &amp; XRT observation:  3 components on EM @ various times at the minimum level of activity</vt:lpstr>
      <vt:lpstr>XRT filter ratio analysis results (Marek Siarkowski) under consideration for Nature</vt:lpstr>
      <vt:lpstr>Particle environment on polar orbits (Kowalinski, Podgorski, Gburek)</vt:lpstr>
      <vt:lpstr>STIX for Solar Orbiter</vt:lpstr>
      <vt:lpstr>Enineering &amp; Hardware modelling</vt:lpstr>
      <vt:lpstr>EGSE for STIX (ESA) (Mirek Kowalinski)</vt:lpstr>
      <vt:lpstr>Hardware: Detector Simulator  system (STIX)</vt:lpstr>
      <vt:lpstr>Overall summary for 2013</vt:lpstr>
      <vt:lpstr>Plans:</vt:lpstr>
      <vt:lpstr>Rozkład jazdy</vt:lpstr>
      <vt:lpstr>Podsumowanie</vt:lpstr>
    </vt:vector>
  </TitlesOfParts>
  <Company>CBK 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Janusz Sylwester</dc:creator>
  <cp:lastModifiedBy>JS</cp:lastModifiedBy>
  <cp:revision>566</cp:revision>
  <dcterms:created xsi:type="dcterms:W3CDTF">2008-02-28T10:33:51Z</dcterms:created>
  <dcterms:modified xsi:type="dcterms:W3CDTF">2014-02-26T07:50:31Z</dcterms:modified>
</cp:coreProperties>
</file>