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8" r:id="rId5"/>
    <p:sldId id="268" r:id="rId6"/>
    <p:sldId id="272" r:id="rId7"/>
    <p:sldId id="273" r:id="rId8"/>
    <p:sldId id="274" r:id="rId9"/>
    <p:sldId id="276" r:id="rId10"/>
    <p:sldId id="275" r:id="rId11"/>
    <p:sldId id="277" r:id="rId12"/>
    <p:sldId id="270" r:id="rId13"/>
    <p:sldId id="261" r:id="rId14"/>
    <p:sldId id="262" r:id="rId15"/>
    <p:sldId id="279" r:id="rId16"/>
    <p:sldId id="263" r:id="rId17"/>
    <p:sldId id="26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D9F5-CD33-4488-A7CD-B7AD8AC2E724}" type="datetimeFigureOut">
              <a:rPr lang="pl-PL" smtClean="0"/>
              <a:pPr/>
              <a:t>2007-05-31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446F-9EE4-479F-93C8-E68F897979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1472" y="181755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Low energy payload of </a:t>
            </a:r>
            <a:endParaRPr lang="pl-PL" sz="3600" b="1" dirty="0" smtClean="0"/>
          </a:p>
          <a:p>
            <a:pPr algn="ctr"/>
            <a:r>
              <a:rPr lang="en-US" sz="3600" b="1" dirty="0" smtClean="0"/>
              <a:t>Solar X-ray Spectrometer (SOXS) mission</a:t>
            </a:r>
            <a:r>
              <a:rPr lang="pl-PL" sz="3600" b="1" dirty="0" smtClean="0"/>
              <a:t>:</a:t>
            </a:r>
            <a:r>
              <a:rPr lang="en-US" sz="3600" b="1" dirty="0" smtClean="0"/>
              <a:t> </a:t>
            </a:r>
          </a:p>
          <a:p>
            <a:pPr algn="ctr"/>
            <a:r>
              <a:rPr lang="pl-PL" sz="3600" b="1" dirty="0"/>
              <a:t>i</a:t>
            </a:r>
            <a:r>
              <a:rPr lang="en-US" sz="3600" b="1" dirty="0" err="1" smtClean="0"/>
              <a:t>nstrument</a:t>
            </a:r>
            <a:r>
              <a:rPr lang="en-US" sz="3600" b="1" dirty="0" smtClean="0"/>
              <a:t> description and first results</a:t>
            </a:r>
            <a:endParaRPr lang="pl-PL" sz="3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86116" y="4500570"/>
            <a:ext cx="2309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Dr</a:t>
            </a:r>
            <a:r>
              <a:rPr lang="pl-PL" dirty="0" smtClean="0"/>
              <a:t>. Tomasz Mrozek</a:t>
            </a:r>
          </a:p>
          <a:p>
            <a:pPr algn="ctr"/>
            <a:r>
              <a:rPr lang="pl-PL" dirty="0" err="1" smtClean="0"/>
              <a:t>Astronomical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endParaRPr lang="pl-PL" dirty="0" smtClean="0"/>
          </a:p>
          <a:p>
            <a:pPr algn="ctr"/>
            <a:r>
              <a:rPr lang="pl-PL" dirty="0" err="1" smtClean="0"/>
              <a:t>University</a:t>
            </a:r>
            <a:r>
              <a:rPr lang="pl-PL" dirty="0" smtClean="0"/>
              <a:t> of Wrocław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First </a:t>
            </a:r>
            <a:r>
              <a:rPr lang="pl-PL" sz="3600" dirty="0" err="1" smtClean="0"/>
              <a:t>light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214842" cy="495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4643438" y="2285992"/>
            <a:ext cx="428328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First </a:t>
            </a:r>
            <a:r>
              <a:rPr lang="pl-PL" sz="2000" b="1" dirty="0" err="1" smtClean="0"/>
              <a:t>light</a:t>
            </a:r>
            <a:r>
              <a:rPr lang="pl-PL" sz="2000" b="1" dirty="0" smtClean="0"/>
              <a:t> was </a:t>
            </a:r>
            <a:r>
              <a:rPr lang="pl-PL" sz="2000" b="1" dirty="0" err="1" smtClean="0"/>
              <a:t>obtained</a:t>
            </a:r>
            <a:r>
              <a:rPr lang="pl-PL" sz="2000" b="1" dirty="0" smtClean="0"/>
              <a:t> on 08 </a:t>
            </a:r>
            <a:r>
              <a:rPr lang="pl-PL" sz="2000" b="1" dirty="0" err="1" smtClean="0"/>
              <a:t>jun</a:t>
            </a:r>
            <a:r>
              <a:rPr lang="pl-PL" sz="2000" b="1" dirty="0" smtClean="0"/>
              <a:t> 2003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Both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detectors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very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sensitive</a:t>
            </a:r>
            <a:r>
              <a:rPr lang="pl-PL" sz="2000" b="1" dirty="0" smtClean="0"/>
              <a:t> to </a:t>
            </a:r>
          </a:p>
          <a:p>
            <a:r>
              <a:rPr lang="pl-PL" sz="2000" b="1" dirty="0" err="1" smtClean="0"/>
              <a:t>observe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even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very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weak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flares</a:t>
            </a:r>
            <a:r>
              <a:rPr lang="pl-PL" sz="2000" b="1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RHESSI </a:t>
            </a:r>
            <a:r>
              <a:rPr lang="pl-PL" sz="3600" dirty="0" err="1" smtClean="0"/>
              <a:t>lightcurves</a:t>
            </a:r>
            <a:endParaRPr lang="pl-PL" sz="3600" dirty="0"/>
          </a:p>
        </p:txBody>
      </p:sp>
      <p:pic>
        <p:nvPicPr>
          <p:cNvPr id="7" name="Obraz 6" descr="8jun2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83" y="1568236"/>
            <a:ext cx="4227459" cy="471828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1434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Energy resolution</a:t>
            </a:r>
            <a:endParaRPr lang="pl-P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2689297" cy="42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806" y="1926336"/>
            <a:ext cx="2689297" cy="42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254294" y="142873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Si</a:t>
            </a:r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103004" y="142873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CZT</a:t>
            </a:r>
            <a:endParaRPr lang="pl-PL" sz="24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786446" y="2071678"/>
            <a:ext cx="34236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Gaussian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fits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observed</a:t>
            </a:r>
            <a:endParaRPr lang="pl-PL" sz="2000" b="1" dirty="0" smtClean="0"/>
          </a:p>
          <a:p>
            <a:r>
              <a:rPr lang="pl-PL" sz="2000" b="1" dirty="0" err="1" smtClean="0"/>
              <a:t>count</a:t>
            </a:r>
            <a:r>
              <a:rPr lang="pl-PL" sz="2000" b="1" dirty="0" smtClean="0"/>
              <a:t> spectra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Si </a:t>
            </a:r>
            <a:r>
              <a:rPr lang="pl-PL" sz="2000" b="1" dirty="0" err="1" smtClean="0"/>
              <a:t>reveals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sub-keV</a:t>
            </a:r>
            <a:r>
              <a:rPr lang="pl-PL" sz="2000" b="1" dirty="0" smtClean="0"/>
              <a:t> (.7-.8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)</a:t>
            </a:r>
          </a:p>
          <a:p>
            <a:r>
              <a:rPr lang="pl-PL" sz="2000" b="1" dirty="0" smtClean="0"/>
              <a:t>energy resolution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CZT </a:t>
            </a:r>
            <a:r>
              <a:rPr lang="pl-PL" sz="2000" b="1" dirty="0" err="1" smtClean="0"/>
              <a:t>have</a:t>
            </a:r>
            <a:r>
              <a:rPr lang="pl-PL" sz="2000" b="1" dirty="0" smtClean="0"/>
              <a:t> energy resolution </a:t>
            </a:r>
          </a:p>
          <a:p>
            <a:r>
              <a:rPr lang="pl-PL" sz="2000" b="1" dirty="0" smtClean="0"/>
              <a:t>of 1.7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(a</a:t>
            </a:r>
            <a:r>
              <a:rPr lang="pl-PL" sz="2000" b="1" dirty="0" smtClean="0"/>
              <a:t>t 6.7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) and </a:t>
            </a:r>
          </a:p>
          <a:p>
            <a:r>
              <a:rPr lang="pl-PL" sz="2000" b="1" dirty="0" smtClean="0"/>
              <a:t>2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(a</a:t>
            </a:r>
            <a:r>
              <a:rPr lang="pl-PL" sz="2000" b="1" dirty="0" smtClean="0"/>
              <a:t>t 22.2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)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These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values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agreement</a:t>
            </a:r>
            <a:endParaRPr lang="pl-PL" sz="2000" b="1" dirty="0" smtClean="0"/>
          </a:p>
          <a:p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pre-flare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calibrations</a:t>
            </a:r>
            <a:endParaRPr lang="pl-PL" sz="2000" b="1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Other</a:t>
            </a:r>
            <a:r>
              <a:rPr lang="pl-PL" sz="3600" dirty="0" smtClean="0"/>
              <a:t> </a:t>
            </a:r>
            <a:r>
              <a:rPr lang="pl-PL" sz="3600" dirty="0" err="1" smtClean="0"/>
              <a:t>issues</a:t>
            </a:r>
            <a:endParaRPr lang="pl-P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86901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3929058" y="1857364"/>
            <a:ext cx="528317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Instrumental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response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diagonal (no Compton </a:t>
            </a:r>
          </a:p>
          <a:p>
            <a:r>
              <a:rPr lang="pl-PL" sz="2000" b="1" dirty="0" smtClean="0"/>
              <a:t>	</a:t>
            </a:r>
            <a:r>
              <a:rPr lang="pl-PL" sz="2000" b="1" dirty="0" err="1" smtClean="0"/>
              <a:t>scattering</a:t>
            </a:r>
            <a:r>
              <a:rPr lang="pl-PL" sz="2000" b="1" dirty="0" smtClean="0"/>
              <a:t> etc.)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Preflare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background</a:t>
            </a:r>
            <a:r>
              <a:rPr lang="pl-PL" sz="2000" b="1" dirty="0" smtClean="0"/>
              <a:t> was </a:t>
            </a:r>
            <a:r>
              <a:rPr lang="pl-PL" sz="2000" b="1" dirty="0" err="1" smtClean="0"/>
              <a:t>estimated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to be &lt;3000 </a:t>
            </a:r>
            <a:r>
              <a:rPr lang="pl-PL" sz="2000" b="1" dirty="0" err="1" smtClean="0"/>
              <a:t>cts</a:t>
            </a:r>
            <a:r>
              <a:rPr lang="pl-PL" sz="2000" b="1" dirty="0" smtClean="0"/>
              <a:t> s</a:t>
            </a:r>
            <a:r>
              <a:rPr lang="pl-PL" sz="2000" b="1" baseline="30000" dirty="0" smtClean="0"/>
              <a:t>-1</a:t>
            </a:r>
            <a:r>
              <a:rPr lang="pl-PL" sz="2000" b="1" dirty="0" smtClean="0"/>
              <a:t>. In-situ </a:t>
            </a:r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shows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that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significantly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lower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i.e</a:t>
            </a:r>
            <a:r>
              <a:rPr lang="pl-PL" sz="2000" b="1" dirty="0" smtClean="0"/>
              <a:t>. &lt;1500 </a:t>
            </a:r>
            <a:r>
              <a:rPr lang="pl-PL" sz="2000" b="1" dirty="0" err="1" smtClean="0"/>
              <a:t>cts</a:t>
            </a:r>
            <a:r>
              <a:rPr lang="pl-PL" sz="2000" b="1" dirty="0" smtClean="0"/>
              <a:t> s</a:t>
            </a:r>
            <a:r>
              <a:rPr lang="pl-PL" sz="2000" b="1" baseline="30000" dirty="0" smtClean="0"/>
              <a:t>-1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Developed</a:t>
            </a:r>
            <a:r>
              <a:rPr lang="pl-PL" sz="2000" b="1" dirty="0" smtClean="0"/>
              <a:t> electronics </a:t>
            </a:r>
            <a:r>
              <a:rPr lang="pl-PL" sz="2000" b="1" dirty="0" err="1" smtClean="0"/>
              <a:t>rejects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pileup</a:t>
            </a:r>
            <a:r>
              <a:rPr lang="pl-PL" sz="2000" b="1" dirty="0" smtClean="0"/>
              <a:t> problem </a:t>
            </a:r>
          </a:p>
          <a:p>
            <a:r>
              <a:rPr lang="pl-PL" sz="2000" b="1" dirty="0" smtClean="0"/>
              <a:t>for </a:t>
            </a:r>
            <a:r>
              <a:rPr lang="pl-PL" sz="2000" b="1" dirty="0" err="1" smtClean="0"/>
              <a:t>moderate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count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rates</a:t>
            </a:r>
            <a:r>
              <a:rPr lang="pl-PL" sz="2000" b="1" dirty="0" smtClean="0"/>
              <a:t> (&lt;20 000 </a:t>
            </a:r>
            <a:r>
              <a:rPr lang="pl-PL" sz="2000" b="1" dirty="0" err="1" smtClean="0"/>
              <a:t>cts</a:t>
            </a:r>
            <a:r>
              <a:rPr lang="pl-PL" sz="2000" b="1" dirty="0" smtClean="0"/>
              <a:t> s</a:t>
            </a:r>
            <a:r>
              <a:rPr lang="pl-PL" sz="2000" b="1" baseline="30000" dirty="0" smtClean="0"/>
              <a:t>-1</a:t>
            </a:r>
            <a:r>
              <a:rPr lang="pl-PL" sz="2000" b="1" dirty="0" smtClean="0"/>
              <a:t>).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For high </a:t>
            </a:r>
            <a:r>
              <a:rPr lang="pl-PL" sz="2000" b="1" dirty="0" err="1" smtClean="0"/>
              <a:t>count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rate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events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software </a:t>
            </a:r>
          </a:p>
          <a:p>
            <a:r>
              <a:rPr lang="pl-PL" sz="2000" b="1" dirty="0" err="1" smtClean="0"/>
              <a:t>technique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developed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which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helps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avoid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smtClean="0"/>
              <a:t>problem of </a:t>
            </a:r>
            <a:r>
              <a:rPr lang="pl-PL" sz="2000" b="1" dirty="0" err="1" smtClean="0"/>
              <a:t>pileup</a:t>
            </a:r>
            <a:r>
              <a:rPr lang="pl-PL" sz="2000" b="1" dirty="0" smtClean="0"/>
              <a:t>.</a:t>
            </a:r>
            <a:endParaRPr lang="pl-PL" sz="2000" b="1" dirty="0" smtClean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571604" y="353777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Photon</a:t>
            </a:r>
            <a:r>
              <a:rPr lang="pl-PL" sz="3600" dirty="0" smtClean="0"/>
              <a:t> spectra</a:t>
            </a:r>
            <a:endParaRPr lang="pl-PL" sz="3600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  <p:pic>
        <p:nvPicPr>
          <p:cNvPr id="10" name="Obraz 9" descr="plot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357298"/>
            <a:ext cx="5143536" cy="514353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10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572132" y="4572008"/>
          <a:ext cx="3357555" cy="196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7256"/>
                <a:gridCol w="1000132"/>
                <a:gridCol w="1500167"/>
              </a:tblGrid>
              <a:tr h="39211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 [10</a:t>
                      </a:r>
                      <a:r>
                        <a:rPr lang="pl-PL" baseline="30000" dirty="0" smtClean="0"/>
                        <a:t>6 </a:t>
                      </a:r>
                      <a:r>
                        <a:rPr lang="pl-PL" dirty="0" smtClean="0"/>
                        <a:t>K]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EM[10</a:t>
                      </a:r>
                      <a:r>
                        <a:rPr lang="pl-PL" baseline="30000" dirty="0" smtClean="0"/>
                        <a:t>49</a:t>
                      </a:r>
                      <a:r>
                        <a:rPr lang="pl-PL" dirty="0" smtClean="0"/>
                        <a:t> cm</a:t>
                      </a:r>
                      <a:r>
                        <a:rPr lang="pl-PL" baseline="30000" dirty="0" smtClean="0"/>
                        <a:t>-3</a:t>
                      </a:r>
                      <a:r>
                        <a:rPr lang="pl-PL" dirty="0" smtClean="0"/>
                        <a:t>]</a:t>
                      </a:r>
                      <a:endParaRPr lang="pl-PL" dirty="0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RHESSI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21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0.6</a:t>
                      </a:r>
                      <a:endParaRPr lang="pl-PL" b="1" dirty="0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49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0.003</a:t>
                      </a:r>
                      <a:endParaRPr lang="pl-PL" b="1" dirty="0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r>
                        <a:rPr lang="pl-PL" b="1" dirty="0" smtClean="0"/>
                        <a:t>SOXS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25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1.8</a:t>
                      </a:r>
                      <a:endParaRPr lang="pl-PL" b="1" dirty="0"/>
                    </a:p>
                  </a:txBody>
                  <a:tcPr/>
                </a:tc>
              </a:tr>
              <a:tr h="392112">
                <a:tc>
                  <a:txBody>
                    <a:bodyPr/>
                    <a:lstStyle/>
                    <a:p>
                      <a:endParaRPr lang="pl-P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40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0.2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71604" y="14285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Relation</a:t>
            </a:r>
            <a:r>
              <a:rPr lang="pl-PL" sz="3600" dirty="0" smtClean="0"/>
              <a:t> </a:t>
            </a:r>
            <a:r>
              <a:rPr lang="pl-PL" sz="3600" dirty="0" err="1" smtClean="0"/>
              <a:t>between</a:t>
            </a:r>
            <a:r>
              <a:rPr lang="pl-PL" sz="3600" dirty="0" smtClean="0"/>
              <a:t> </a:t>
            </a:r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equivalent</a:t>
            </a:r>
            <a:r>
              <a:rPr lang="pl-PL" sz="3600" dirty="0" smtClean="0"/>
              <a:t> </a:t>
            </a:r>
          </a:p>
          <a:p>
            <a:pPr algn="ctr"/>
            <a:r>
              <a:rPr lang="pl-PL" sz="3600" dirty="0" err="1" smtClean="0"/>
              <a:t>width</a:t>
            </a:r>
            <a:r>
              <a:rPr lang="pl-PL" sz="3600" dirty="0" smtClean="0"/>
              <a:t> of Fe </a:t>
            </a:r>
            <a:r>
              <a:rPr lang="pl-PL" sz="3600" dirty="0" err="1" smtClean="0"/>
              <a:t>line</a:t>
            </a:r>
            <a:r>
              <a:rPr lang="pl-PL" sz="3600" dirty="0" smtClean="0"/>
              <a:t> and </a:t>
            </a:r>
            <a:r>
              <a:rPr lang="pl-PL" sz="3600" dirty="0" err="1" smtClean="0"/>
              <a:t>temperature</a:t>
            </a:r>
            <a:endParaRPr lang="pl-P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9" y="1643050"/>
            <a:ext cx="3357555" cy="292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3643338" cy="32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3543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1000100" y="5143512"/>
            <a:ext cx="27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Phillips</a:t>
            </a:r>
            <a:r>
              <a:rPr lang="pl-PL" b="1" dirty="0" smtClean="0"/>
              <a:t> 2004, </a:t>
            </a:r>
            <a:r>
              <a:rPr lang="pl-PL" b="1" dirty="0" err="1" smtClean="0"/>
              <a:t>ApJ</a:t>
            </a:r>
            <a:r>
              <a:rPr lang="pl-PL" b="1" dirty="0" smtClean="0"/>
              <a:t> 605, 921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4714876" y="5131370"/>
            <a:ext cx="362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Jain</a:t>
            </a:r>
            <a:r>
              <a:rPr lang="pl-PL" b="1" dirty="0" smtClean="0"/>
              <a:t> 2006, J. </a:t>
            </a:r>
            <a:r>
              <a:rPr lang="pl-PL" b="1" dirty="0" err="1" smtClean="0"/>
              <a:t>Astrophys</a:t>
            </a:r>
            <a:r>
              <a:rPr lang="pl-PL" b="1" dirty="0" smtClean="0"/>
              <a:t>. Astr. 27, 175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71604" y="14285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Relation</a:t>
            </a:r>
            <a:r>
              <a:rPr lang="pl-PL" sz="3600" dirty="0" smtClean="0"/>
              <a:t> </a:t>
            </a:r>
            <a:r>
              <a:rPr lang="pl-PL" sz="3600" dirty="0" err="1" smtClean="0"/>
              <a:t>between</a:t>
            </a:r>
            <a:r>
              <a:rPr lang="pl-PL" sz="3600" dirty="0" smtClean="0"/>
              <a:t> </a:t>
            </a:r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equivalent</a:t>
            </a:r>
            <a:r>
              <a:rPr lang="pl-PL" sz="3600" dirty="0" smtClean="0"/>
              <a:t> </a:t>
            </a:r>
          </a:p>
          <a:p>
            <a:pPr algn="ctr"/>
            <a:r>
              <a:rPr lang="pl-PL" sz="3600" dirty="0" err="1" smtClean="0"/>
              <a:t>width</a:t>
            </a:r>
            <a:r>
              <a:rPr lang="pl-PL" sz="3600" dirty="0" smtClean="0"/>
              <a:t> and </a:t>
            </a:r>
            <a:r>
              <a:rPr lang="pl-PL" sz="3600" dirty="0" err="1" smtClean="0"/>
              <a:t>temperature</a:t>
            </a:r>
            <a:endParaRPr lang="pl-PL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5857916" cy="40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714480" y="5786454"/>
            <a:ext cx="27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Phillips</a:t>
            </a:r>
            <a:r>
              <a:rPr lang="pl-PL" b="1" dirty="0" smtClean="0"/>
              <a:t> 2004, </a:t>
            </a:r>
            <a:r>
              <a:rPr lang="pl-PL" b="1" dirty="0" err="1" smtClean="0"/>
              <a:t>ApJ</a:t>
            </a:r>
            <a:r>
              <a:rPr lang="pl-PL" b="1" dirty="0" smtClean="0"/>
              <a:t> 605, 921</a:t>
            </a:r>
            <a:endParaRPr lang="pl-PL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71678"/>
            <a:ext cx="3286148" cy="292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Conclusions</a:t>
            </a:r>
            <a:endParaRPr lang="pl-PL" sz="36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	        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5786" y="2357430"/>
            <a:ext cx="75020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PIN </a:t>
            </a:r>
            <a:r>
              <a:rPr lang="pl-PL" sz="2000" b="1" dirty="0" err="1" smtClean="0"/>
              <a:t>detector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works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fine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geostationary</a:t>
            </a:r>
            <a:r>
              <a:rPr lang="pl-PL" sz="2000" b="1" dirty="0" smtClean="0"/>
              <a:t> orbit 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Senstitivity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enough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measuring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flux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weak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flares</a:t>
            </a:r>
            <a:r>
              <a:rPr lang="pl-PL" sz="2000" b="1" dirty="0" smtClean="0"/>
              <a:t>. 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Temporal</a:t>
            </a:r>
            <a:r>
              <a:rPr lang="pl-PL" sz="2000" b="1" dirty="0" smtClean="0"/>
              <a:t> and energy </a:t>
            </a:r>
            <a:r>
              <a:rPr lang="pl-PL" sz="2000" b="1" dirty="0" err="1" smtClean="0"/>
              <a:t>resolutions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consistent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expectations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err="1" smtClean="0"/>
              <a:t>Several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issues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suggesting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problems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absolute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calibration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Photon</a:t>
            </a:r>
            <a:endParaRPr lang="pl-PL" sz="2000" b="1" dirty="0" smtClean="0"/>
          </a:p>
          <a:p>
            <a:r>
              <a:rPr lang="pl-PL" sz="2000" b="1" dirty="0" err="1" smtClean="0"/>
              <a:t>sepctra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seem</a:t>
            </a:r>
            <a:r>
              <a:rPr lang="pl-PL" sz="2000" b="1" dirty="0" smtClean="0"/>
              <a:t> to be </a:t>
            </a:r>
            <a:r>
              <a:rPr lang="pl-PL" sz="2000" b="1" dirty="0" err="1" smtClean="0"/>
              <a:t>overestimated</a:t>
            </a:r>
            <a:r>
              <a:rPr lang="pl-PL" sz="2000" b="1" dirty="0" smtClean="0"/>
              <a:t> of an order of </a:t>
            </a:r>
            <a:r>
              <a:rPr lang="pl-PL" sz="2000" b="1" dirty="0" err="1" smtClean="0"/>
              <a:t>magnitude</a:t>
            </a:r>
            <a:endParaRPr lang="pl-P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Solar</a:t>
            </a:r>
            <a:r>
              <a:rPr lang="pl-PL" sz="3600" dirty="0" smtClean="0"/>
              <a:t> </a:t>
            </a:r>
            <a:r>
              <a:rPr lang="pl-PL" sz="3600" dirty="0" err="1" smtClean="0"/>
              <a:t>X-ray</a:t>
            </a:r>
            <a:r>
              <a:rPr lang="pl-PL" sz="3600" dirty="0" smtClean="0"/>
              <a:t> </a:t>
            </a:r>
            <a:r>
              <a:rPr lang="pl-PL" sz="3600" dirty="0" err="1" smtClean="0"/>
              <a:t>Spectrometer</a:t>
            </a:r>
            <a:r>
              <a:rPr lang="pl-PL" sz="3600" dirty="0" smtClean="0"/>
              <a:t> (</a:t>
            </a:r>
            <a:r>
              <a:rPr lang="pl-PL" sz="3600" dirty="0" err="1" smtClean="0"/>
              <a:t>SoXS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35828" y="1928802"/>
            <a:ext cx="47796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First Indian </a:t>
            </a:r>
            <a:r>
              <a:rPr lang="pl-PL" sz="2000" b="1" dirty="0" err="1" smtClean="0"/>
              <a:t>space-borne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solar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         </a:t>
            </a:r>
            <a:r>
              <a:rPr lang="pl-PL" sz="2000" b="1" dirty="0" err="1" smtClean="0"/>
              <a:t>physics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experiment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err="1" smtClean="0"/>
              <a:t>Launched</a:t>
            </a:r>
            <a:r>
              <a:rPr lang="pl-PL" sz="2000" b="1" dirty="0" smtClean="0"/>
              <a:t> on 8 May 2003 by </a:t>
            </a:r>
          </a:p>
          <a:p>
            <a:r>
              <a:rPr lang="pl-PL" sz="2000" b="1" dirty="0" smtClean="0"/>
              <a:t>		GSLV-D2 </a:t>
            </a:r>
            <a:r>
              <a:rPr lang="pl-PL" sz="2000" b="1" dirty="0" err="1" smtClean="0"/>
              <a:t>rocket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i="1" dirty="0" smtClean="0"/>
              <a:t>„</a:t>
            </a:r>
            <a:r>
              <a:rPr lang="pl-PL" sz="2000" b="1" i="1" dirty="0" err="1" smtClean="0"/>
              <a:t>Payload</a:t>
            </a:r>
            <a:r>
              <a:rPr lang="pl-PL" sz="2000" b="1" i="1" dirty="0" smtClean="0"/>
              <a:t> of </a:t>
            </a:r>
            <a:r>
              <a:rPr lang="pl-PL" sz="2000" b="1" i="1" dirty="0" err="1" smtClean="0"/>
              <a:t>opportunity</a:t>
            </a:r>
            <a:r>
              <a:rPr lang="pl-PL" sz="2000" b="1" i="1" dirty="0" smtClean="0"/>
              <a:t>”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onboard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</a:t>
            </a:r>
            <a:r>
              <a:rPr lang="pl-PL" sz="2000" b="1" dirty="0" err="1" smtClean="0"/>
              <a:t>geostationary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satellite</a:t>
            </a:r>
            <a:r>
              <a:rPr lang="pl-PL" sz="2000" b="1" dirty="0" smtClean="0"/>
              <a:t> GSAT-2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It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composed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two</a:t>
            </a:r>
            <a:r>
              <a:rPr lang="pl-PL" sz="2000" b="1" dirty="0" smtClean="0"/>
              <a:t> independent </a:t>
            </a:r>
          </a:p>
          <a:p>
            <a:r>
              <a:rPr lang="pl-PL" sz="2000" b="1" dirty="0" err="1" smtClean="0"/>
              <a:t>modules</a:t>
            </a:r>
            <a:r>
              <a:rPr lang="pl-PL" sz="2000" b="1" dirty="0" smtClean="0"/>
              <a:t>:</a:t>
            </a:r>
          </a:p>
          <a:p>
            <a:r>
              <a:rPr lang="pl-PL" sz="2000" b="1" dirty="0" smtClean="0"/>
              <a:t>	- SOXS </a:t>
            </a:r>
            <a:r>
              <a:rPr lang="pl-PL" sz="2000" b="1" dirty="0" err="1" smtClean="0"/>
              <a:t>Low-energy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Detector</a:t>
            </a:r>
            <a:r>
              <a:rPr lang="pl-PL" sz="2000" b="1" dirty="0" smtClean="0"/>
              <a:t> (SLD)</a:t>
            </a:r>
          </a:p>
          <a:p>
            <a:r>
              <a:rPr lang="pl-PL" sz="2000" b="1" dirty="0" smtClean="0"/>
              <a:t>	- SOXS High-energy </a:t>
            </a:r>
            <a:r>
              <a:rPr lang="pl-PL" sz="2000" b="1" dirty="0" err="1" smtClean="0"/>
              <a:t>Detector</a:t>
            </a:r>
            <a:r>
              <a:rPr lang="pl-PL" sz="2000" b="1" dirty="0" smtClean="0"/>
              <a:t> (SHD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12858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643050"/>
            <a:ext cx="3357586" cy="26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78174" y="4022562"/>
            <a:ext cx="2138351" cy="20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The</a:t>
            </a:r>
            <a:r>
              <a:rPr lang="pl-PL" sz="3600" dirty="0" smtClean="0"/>
              <a:t> SLD module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1339" y="1900307"/>
            <a:ext cx="4162937" cy="40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282966" y="2571744"/>
            <a:ext cx="46838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Consists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four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subsystems</a:t>
            </a:r>
            <a:r>
              <a:rPr lang="pl-PL" sz="2000" b="1" dirty="0" smtClean="0"/>
              <a:t>: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	- </a:t>
            </a:r>
            <a:r>
              <a:rPr lang="pl-PL" sz="2000" b="1" dirty="0" err="1" smtClean="0"/>
              <a:t>Low</a:t>
            </a:r>
            <a:r>
              <a:rPr lang="pl-PL" sz="2000" b="1" dirty="0" smtClean="0"/>
              <a:t> Energy </a:t>
            </a:r>
            <a:r>
              <a:rPr lang="pl-PL" sz="2000" b="1" dirty="0" err="1" smtClean="0"/>
              <a:t>Detector</a:t>
            </a:r>
            <a:r>
              <a:rPr lang="pl-PL" sz="2000" b="1" dirty="0" smtClean="0"/>
              <a:t> (SLED)</a:t>
            </a:r>
          </a:p>
          <a:p>
            <a:r>
              <a:rPr lang="pl-PL" sz="2000" b="1" dirty="0" smtClean="0"/>
              <a:t>	- Sun </a:t>
            </a:r>
            <a:r>
              <a:rPr lang="pl-PL" sz="2000" b="1" dirty="0" err="1" smtClean="0"/>
              <a:t>Tracking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Mechanism</a:t>
            </a:r>
            <a:r>
              <a:rPr lang="pl-PL" sz="2000" b="1" dirty="0" smtClean="0"/>
              <a:t> (SSTM)</a:t>
            </a:r>
          </a:p>
          <a:p>
            <a:r>
              <a:rPr lang="pl-PL" sz="2000" b="1" dirty="0" smtClean="0"/>
              <a:t>	- </a:t>
            </a:r>
            <a:r>
              <a:rPr lang="pl-PL" sz="2000" b="1" dirty="0" err="1" smtClean="0"/>
              <a:t>Low</a:t>
            </a:r>
            <a:r>
              <a:rPr lang="pl-PL" sz="2000" b="1" dirty="0" smtClean="0"/>
              <a:t> Energy </a:t>
            </a:r>
            <a:r>
              <a:rPr lang="pl-PL" sz="2000" b="1" dirty="0" err="1" smtClean="0"/>
              <a:t>Processing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Electronics (SLE)</a:t>
            </a:r>
          </a:p>
          <a:p>
            <a:r>
              <a:rPr lang="pl-PL" sz="2000" b="1" dirty="0" smtClean="0"/>
              <a:t>	- </a:t>
            </a:r>
            <a:r>
              <a:rPr lang="pl-PL" sz="2000" b="1" dirty="0" err="1" smtClean="0"/>
              <a:t>Common</a:t>
            </a:r>
            <a:r>
              <a:rPr lang="pl-PL" sz="2000" b="1" dirty="0" smtClean="0"/>
              <a:t> Electronics (SCE)</a:t>
            </a:r>
            <a:endParaRPr lang="pl-PL" sz="2000" b="1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The</a:t>
            </a:r>
            <a:r>
              <a:rPr lang="pl-PL" sz="3600" dirty="0" smtClean="0"/>
              <a:t> SLED </a:t>
            </a:r>
            <a:r>
              <a:rPr lang="pl-PL" sz="3600" dirty="0" err="1" smtClean="0"/>
              <a:t>package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1339" y="1900307"/>
            <a:ext cx="4162937" cy="40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357686" y="2214554"/>
            <a:ext cx="471205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SOXS </a:t>
            </a:r>
            <a:r>
              <a:rPr lang="pl-PL" sz="2000" b="1" dirty="0" err="1" smtClean="0"/>
              <a:t>Low</a:t>
            </a:r>
            <a:r>
              <a:rPr lang="pl-PL" sz="2000" b="1" dirty="0" smtClean="0"/>
              <a:t> Energy </a:t>
            </a:r>
            <a:r>
              <a:rPr lang="pl-PL" sz="2000" b="1" dirty="0" err="1" smtClean="0"/>
              <a:t>Detector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package</a:t>
            </a:r>
            <a:r>
              <a:rPr lang="pl-PL" sz="2000" b="1" dirty="0" smtClean="0"/>
              <a:t>:</a:t>
            </a:r>
          </a:p>
          <a:p>
            <a:r>
              <a:rPr lang="pl-PL" sz="2000" b="1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b="1" dirty="0" err="1" smtClean="0"/>
              <a:t>two</a:t>
            </a:r>
            <a:r>
              <a:rPr lang="pl-PL" sz="2000" b="1" dirty="0" smtClean="0"/>
              <a:t> solid state </a:t>
            </a:r>
            <a:r>
              <a:rPr lang="pl-PL" sz="2000" b="1" dirty="0" err="1" smtClean="0"/>
              <a:t>detectors</a:t>
            </a:r>
            <a:r>
              <a:rPr lang="pl-PL" sz="2000" b="1" dirty="0" smtClean="0"/>
              <a:t> – CZT and Si PIN</a:t>
            </a:r>
          </a:p>
          <a:p>
            <a:r>
              <a:rPr lang="pl-PL" sz="2000" b="1" dirty="0" smtClean="0"/>
              <a:t>	(</a:t>
            </a:r>
            <a:r>
              <a:rPr lang="pl-PL" sz="2000" b="1" dirty="0" err="1" smtClean="0"/>
              <a:t>hermetic</a:t>
            </a:r>
            <a:r>
              <a:rPr lang="pl-PL" sz="2000" b="1" dirty="0" smtClean="0"/>
              <a:t> TO-8 </a:t>
            </a:r>
            <a:r>
              <a:rPr lang="pl-PL" sz="2000" b="1" dirty="0" err="1" smtClean="0"/>
              <a:t>package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</a:t>
            </a:r>
            <a:r>
              <a:rPr lang="pl-PL" sz="2000" b="1" dirty="0" err="1" smtClean="0"/>
              <a:t>from</a:t>
            </a:r>
            <a:r>
              <a:rPr lang="pl-PL" sz="2000" b="1" dirty="0" smtClean="0"/>
              <a:t> </a:t>
            </a:r>
            <a:r>
              <a:rPr lang="pl-PL" sz="2000" b="1" dirty="0" smtClean="0"/>
              <a:t>AMPTEK)</a:t>
            </a:r>
            <a:endParaRPr lang="pl-PL" sz="2000" b="1" dirty="0" smtClean="0"/>
          </a:p>
          <a:p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b="1" dirty="0" err="1" smtClean="0"/>
              <a:t>collimators</a:t>
            </a:r>
            <a:r>
              <a:rPr lang="pl-PL" sz="2000" b="1" dirty="0" smtClean="0"/>
              <a:t> – aluminium </a:t>
            </a:r>
            <a:r>
              <a:rPr lang="pl-PL" sz="2000" b="1" dirty="0" err="1" smtClean="0"/>
              <a:t>nickel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tubes</a:t>
            </a: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endParaRPr lang="pl-PL" sz="2000" b="1" dirty="0" smtClean="0"/>
          </a:p>
          <a:p>
            <a:pPr>
              <a:buFont typeface="Arial" pitchFamily="34" charset="0"/>
              <a:buChar char="•"/>
            </a:pPr>
            <a:r>
              <a:rPr lang="pl-PL" sz="2000" b="1" dirty="0" smtClean="0"/>
              <a:t> </a:t>
            </a:r>
            <a:r>
              <a:rPr lang="pl-PL" sz="2000" b="1" dirty="0" err="1" smtClean="0"/>
              <a:t>filters</a:t>
            </a:r>
            <a:r>
              <a:rPr lang="pl-PL" sz="2000" b="1" dirty="0" smtClean="0"/>
              <a:t> – Be </a:t>
            </a:r>
            <a:r>
              <a:rPr lang="pl-PL" sz="2000" b="1" dirty="0" err="1" smtClean="0"/>
              <a:t>windows</a:t>
            </a:r>
            <a:r>
              <a:rPr lang="pl-PL" sz="2000" b="1" dirty="0" smtClean="0"/>
              <a:t> plus aluminium </a:t>
            </a:r>
            <a:endParaRPr lang="pl-PL" sz="2000" b="1" dirty="0"/>
          </a:p>
          <a:p>
            <a:r>
              <a:rPr lang="pl-PL" sz="2000" b="1" dirty="0" smtClean="0"/>
              <a:t>	and </a:t>
            </a:r>
            <a:r>
              <a:rPr lang="pl-PL" sz="2000" b="1" dirty="0" err="1" smtClean="0"/>
              <a:t>kapton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polyamide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cut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</a:t>
            </a:r>
            <a:r>
              <a:rPr lang="pl-PL" sz="2000" b="1" dirty="0" err="1" smtClean="0"/>
              <a:t>photons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below</a:t>
            </a:r>
            <a:r>
              <a:rPr lang="pl-PL" sz="2000" b="1" dirty="0" smtClean="0"/>
              <a:t> 4 </a:t>
            </a:r>
            <a:r>
              <a:rPr lang="pl-PL" sz="2000" b="1" dirty="0" err="1" smtClean="0"/>
              <a:t>keV</a:t>
            </a:r>
            <a:endParaRPr lang="pl-PL" sz="2000" b="1" dirty="0" smtClean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The</a:t>
            </a:r>
            <a:r>
              <a:rPr lang="pl-PL" sz="3600" dirty="0" smtClean="0"/>
              <a:t> SLED </a:t>
            </a:r>
            <a:r>
              <a:rPr lang="pl-PL" sz="3600" dirty="0" err="1" smtClean="0"/>
              <a:t>package</a:t>
            </a:r>
            <a:endParaRPr lang="pl-PL" sz="36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57157" y="1643400"/>
          <a:ext cx="8429685" cy="4643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err="1" smtClean="0"/>
                        <a:t>Characteristics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CZT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Si  PIN</a:t>
                      </a:r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Material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Cadmium-Telluride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crystal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doped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with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zinc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N </a:t>
                      </a:r>
                      <a:r>
                        <a:rPr lang="pl-PL" b="1" dirty="0" err="1" smtClean="0"/>
                        <a:t>type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silicon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wafer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doped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with</a:t>
                      </a:r>
                      <a:r>
                        <a:rPr lang="pl-PL" b="1" dirty="0" smtClean="0"/>
                        <a:t> P </a:t>
                      </a:r>
                      <a:r>
                        <a:rPr lang="pl-PL" b="1" dirty="0" err="1" smtClean="0"/>
                        <a:t>type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material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Size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 mm x 5 mm x 2</a:t>
                      </a:r>
                      <a:r>
                        <a:rPr lang="pl-PL" b="1" baseline="0" dirty="0" smtClean="0"/>
                        <a:t> mm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3.6 mm x 3.6 mm x 0.3 mm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Collimator</a:t>
                      </a:r>
                      <a:r>
                        <a:rPr lang="pl-PL" b="1" dirty="0" smtClean="0"/>
                        <a:t> (3.4</a:t>
                      </a:r>
                      <a:r>
                        <a:rPr lang="pl-PL" sz="2400" b="1" baseline="30000" dirty="0" smtClean="0">
                          <a:latin typeface="Times New Roman"/>
                          <a:cs typeface="Times New Roman"/>
                        </a:rPr>
                        <a:t>◦</a:t>
                      </a:r>
                      <a:r>
                        <a:rPr lang="pl-PL" b="1" dirty="0" smtClean="0">
                          <a:latin typeface="Times New Roman"/>
                          <a:cs typeface="Times New Roman"/>
                        </a:rPr>
                        <a:t> FOV)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81.5 mm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56 mm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/>
                        <a:t>Be </a:t>
                      </a:r>
                      <a:r>
                        <a:rPr lang="pl-PL" b="1" dirty="0" err="1" smtClean="0"/>
                        <a:t>window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thickness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0.25 mm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0.025 mm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/>
                        <a:t>Energy </a:t>
                      </a:r>
                      <a:r>
                        <a:rPr lang="pl-PL" b="1" dirty="0" err="1" smtClean="0"/>
                        <a:t>range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4-60 </a:t>
                      </a:r>
                      <a:r>
                        <a:rPr lang="pl-PL" b="1" dirty="0" err="1" smtClean="0"/>
                        <a:t>keV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4-25 </a:t>
                      </a:r>
                      <a:r>
                        <a:rPr lang="pl-PL" b="1" dirty="0" err="1" smtClean="0"/>
                        <a:t>keV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/>
                        <a:t>Energy resolution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1.2 </a:t>
                      </a:r>
                      <a:r>
                        <a:rPr lang="pl-PL" b="1" dirty="0" err="1" smtClean="0"/>
                        <a:t>keV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at</a:t>
                      </a:r>
                      <a:r>
                        <a:rPr lang="pl-PL" b="1" dirty="0" smtClean="0"/>
                        <a:t> 5.9 </a:t>
                      </a:r>
                      <a:r>
                        <a:rPr lang="pl-PL" b="1" dirty="0" err="1" smtClean="0"/>
                        <a:t>keV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700 </a:t>
                      </a:r>
                      <a:r>
                        <a:rPr lang="pl-PL" b="1" dirty="0" err="1" smtClean="0"/>
                        <a:t>eV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at</a:t>
                      </a:r>
                      <a:r>
                        <a:rPr lang="pl-PL" b="1" dirty="0" smtClean="0"/>
                        <a:t> 5.9 </a:t>
                      </a:r>
                      <a:r>
                        <a:rPr lang="pl-PL" b="1" dirty="0" err="1" smtClean="0"/>
                        <a:t>keV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Dark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counts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&lt; 5 x 10</a:t>
                      </a:r>
                      <a:r>
                        <a:rPr lang="pl-PL" b="1" baseline="30000" dirty="0" smtClean="0"/>
                        <a:t>-3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cts</a:t>
                      </a:r>
                      <a:r>
                        <a:rPr lang="pl-PL" b="1" dirty="0" smtClean="0"/>
                        <a:t> s</a:t>
                      </a:r>
                      <a:r>
                        <a:rPr lang="pl-PL" b="1" baseline="30000" dirty="0" smtClean="0"/>
                        <a:t>-1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at</a:t>
                      </a:r>
                      <a:r>
                        <a:rPr lang="pl-PL" b="1" dirty="0" smtClean="0"/>
                        <a:t> </a:t>
                      </a:r>
                    </a:p>
                    <a:p>
                      <a:pPr algn="ctr"/>
                      <a:r>
                        <a:rPr lang="pl-PL" b="1" dirty="0" smtClean="0"/>
                        <a:t>10 </a:t>
                      </a:r>
                      <a:r>
                        <a:rPr lang="pl-PL" b="1" dirty="0" err="1" smtClean="0"/>
                        <a:t>keV</a:t>
                      </a:r>
                      <a:r>
                        <a:rPr lang="pl-PL" b="1" dirty="0" smtClean="0"/>
                        <a:t> &lt; E</a:t>
                      </a:r>
                      <a:r>
                        <a:rPr lang="pl-PL" b="1" baseline="0" dirty="0" smtClean="0"/>
                        <a:t> &lt; 1 </a:t>
                      </a:r>
                      <a:r>
                        <a:rPr lang="pl-PL" b="1" baseline="0" dirty="0" err="1" smtClean="0"/>
                        <a:t>MeV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&lt; 3 x 10</a:t>
                      </a:r>
                      <a:r>
                        <a:rPr lang="pl-PL" b="1" baseline="30000" dirty="0" smtClean="0"/>
                        <a:t>-3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cts</a:t>
                      </a:r>
                      <a:r>
                        <a:rPr lang="pl-PL" b="1" dirty="0" smtClean="0"/>
                        <a:t> s</a:t>
                      </a:r>
                      <a:r>
                        <a:rPr lang="pl-PL" b="1" baseline="30000" dirty="0" smtClean="0"/>
                        <a:t>-1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at</a:t>
                      </a:r>
                      <a:r>
                        <a:rPr lang="pl-PL" b="1" dirty="0" smtClean="0"/>
                        <a:t> </a:t>
                      </a:r>
                    </a:p>
                    <a:p>
                      <a:pPr algn="ctr"/>
                      <a:r>
                        <a:rPr lang="pl-PL" b="1" dirty="0" smtClean="0"/>
                        <a:t>2 </a:t>
                      </a:r>
                      <a:r>
                        <a:rPr lang="pl-PL" b="1" dirty="0" err="1" smtClean="0"/>
                        <a:t>keV</a:t>
                      </a:r>
                      <a:r>
                        <a:rPr lang="pl-PL" b="1" dirty="0" smtClean="0"/>
                        <a:t> &lt; E</a:t>
                      </a:r>
                      <a:r>
                        <a:rPr lang="pl-PL" b="1" baseline="0" dirty="0" smtClean="0"/>
                        <a:t> &lt; 150 </a:t>
                      </a:r>
                      <a:r>
                        <a:rPr lang="pl-PL" b="1" baseline="0" dirty="0" err="1" smtClean="0"/>
                        <a:t>keV</a:t>
                      </a:r>
                      <a:endParaRPr lang="pl-PL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Operating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voltage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300-400 V DC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100 V DC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Operating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temperature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-30</a:t>
                      </a:r>
                      <a:r>
                        <a:rPr lang="pl-PL" b="1" baseline="30000" dirty="0" smtClean="0">
                          <a:latin typeface="Times New Roman"/>
                          <a:cs typeface="Times New Roman"/>
                        </a:rPr>
                        <a:t>◦</a:t>
                      </a:r>
                      <a:r>
                        <a:rPr lang="pl-PL" b="1" dirty="0" smtClean="0">
                          <a:latin typeface="Times New Roman"/>
                          <a:cs typeface="Times New Roman"/>
                        </a:rPr>
                        <a:t>C to</a:t>
                      </a:r>
                      <a:r>
                        <a:rPr lang="pl-PL" b="1" baseline="0" dirty="0" smtClean="0">
                          <a:latin typeface="Times New Roman"/>
                          <a:cs typeface="Times New Roman"/>
                        </a:rPr>
                        <a:t> -10</a:t>
                      </a:r>
                      <a:r>
                        <a:rPr lang="pl-PL" b="1" baseline="30000" dirty="0" smtClean="0">
                          <a:latin typeface="Times New Roman"/>
                          <a:cs typeface="Times New Roman"/>
                        </a:rPr>
                        <a:t>◦</a:t>
                      </a:r>
                      <a:r>
                        <a:rPr lang="pl-PL" b="1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-30</a:t>
                      </a:r>
                      <a:r>
                        <a:rPr lang="pl-PL" b="1" baseline="30000" dirty="0" smtClean="0">
                          <a:latin typeface="Times New Roman"/>
                          <a:cs typeface="Times New Roman"/>
                        </a:rPr>
                        <a:t>◦</a:t>
                      </a:r>
                      <a:r>
                        <a:rPr lang="pl-PL" b="1" dirty="0" smtClean="0">
                          <a:latin typeface="Times New Roman"/>
                          <a:cs typeface="Times New Roman"/>
                        </a:rPr>
                        <a:t>C to</a:t>
                      </a:r>
                      <a:r>
                        <a:rPr lang="pl-PL" b="1" baseline="0" dirty="0" smtClean="0">
                          <a:latin typeface="Times New Roman"/>
                          <a:cs typeface="Times New Roman"/>
                        </a:rPr>
                        <a:t> -10</a:t>
                      </a:r>
                      <a:r>
                        <a:rPr lang="pl-PL" b="1" baseline="30000" dirty="0" smtClean="0">
                          <a:latin typeface="Times New Roman"/>
                          <a:cs typeface="Times New Roman"/>
                        </a:rPr>
                        <a:t>◦</a:t>
                      </a:r>
                      <a:r>
                        <a:rPr lang="pl-PL" b="1" dirty="0" smtClean="0">
                          <a:latin typeface="Times New Roman"/>
                          <a:cs typeface="Times New Roman"/>
                        </a:rPr>
                        <a:t>C</a:t>
                      </a:r>
                      <a:endParaRPr lang="pl-PL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err="1" smtClean="0"/>
                        <a:t>Pedigree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Never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flown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in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err="1" smtClean="0"/>
                        <a:t>space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 smtClean="0"/>
                        <a:t>Flown</a:t>
                      </a:r>
                      <a:r>
                        <a:rPr lang="pl-PL" b="1" dirty="0" smtClean="0"/>
                        <a:t> on Mars </a:t>
                      </a:r>
                      <a:r>
                        <a:rPr lang="pl-PL" b="1" dirty="0" err="1" smtClean="0"/>
                        <a:t>Pathfinder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err="1" smtClean="0"/>
              <a:t>The</a:t>
            </a:r>
            <a:r>
              <a:rPr lang="pl-PL" sz="3600" dirty="0" smtClean="0"/>
              <a:t> SSTM </a:t>
            </a:r>
            <a:r>
              <a:rPr lang="pl-PL" sz="3600" dirty="0" err="1" smtClean="0"/>
              <a:t>package</a:t>
            </a:r>
            <a:endParaRPr lang="pl-PL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3451" y="1761886"/>
            <a:ext cx="2797501" cy="29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83392" y="3431594"/>
            <a:ext cx="2928956" cy="29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5357818" y="1785926"/>
            <a:ext cx="385631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SOXS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a </a:t>
            </a:r>
            <a:r>
              <a:rPr lang="pl-PL" sz="2000" b="1" dirty="0" err="1" smtClean="0"/>
              <a:t>payload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opportunity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mounted</a:t>
            </a:r>
            <a:r>
              <a:rPr lang="pl-PL" sz="2000" b="1" dirty="0" smtClean="0"/>
              <a:t> on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anti-earth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view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side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spacecraft</a:t>
            </a:r>
            <a:r>
              <a:rPr lang="pl-PL" sz="2000" b="1" dirty="0" smtClean="0"/>
              <a:t>.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Sun </a:t>
            </a:r>
            <a:r>
              <a:rPr lang="pl-PL" sz="2000" b="1" dirty="0" err="1" smtClean="0"/>
              <a:t>tracking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mechanism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needed</a:t>
            </a:r>
            <a:endParaRPr lang="pl-PL" sz="2000" b="1" dirty="0" smtClean="0"/>
          </a:p>
          <a:p>
            <a:r>
              <a:rPr lang="pl-PL" sz="2000" b="1" dirty="0" err="1" smtClean="0"/>
              <a:t>since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FOV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limited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It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have</a:t>
            </a:r>
            <a:r>
              <a:rPr lang="pl-PL" sz="2000" b="1" dirty="0" smtClean="0"/>
              <a:t>  single </a:t>
            </a:r>
            <a:r>
              <a:rPr lang="pl-PL" sz="2000" b="1" dirty="0" err="1" smtClean="0"/>
              <a:t>drive</a:t>
            </a:r>
            <a:r>
              <a:rPr lang="pl-PL" sz="2000" b="1" dirty="0" smtClean="0"/>
              <a:t> module </a:t>
            </a:r>
          </a:p>
          <a:p>
            <a:r>
              <a:rPr lang="pl-PL" sz="2000" b="1" dirty="0" err="1" smtClean="0"/>
              <a:t>which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enables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tracking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both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right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ascension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declination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possible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each</a:t>
            </a:r>
            <a:r>
              <a:rPr lang="pl-PL" sz="2000" b="1" dirty="0" smtClean="0"/>
              <a:t> </a:t>
            </a:r>
          </a:p>
          <a:p>
            <a:r>
              <a:rPr lang="pl-PL" sz="2000" b="1" dirty="0" err="1" smtClean="0"/>
              <a:t>day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between</a:t>
            </a:r>
            <a:r>
              <a:rPr lang="pl-PL" sz="2000" b="1" dirty="0" smtClean="0"/>
              <a:t> 3:40 UT and 6:40 UT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In-orbit </a:t>
            </a:r>
            <a:r>
              <a:rPr lang="pl-PL" sz="3600" dirty="0" err="1" smtClean="0"/>
              <a:t>calibration</a:t>
            </a:r>
            <a:endParaRPr lang="pl-P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35004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3643306" y="1500174"/>
            <a:ext cx="53693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/>
              <a:t>Onboard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radioactive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source</a:t>
            </a:r>
            <a:r>
              <a:rPr lang="pl-PL" sz="2000" b="1" dirty="0" smtClean="0"/>
              <a:t> :</a:t>
            </a:r>
          </a:p>
          <a:p>
            <a:r>
              <a:rPr lang="pl-PL" sz="2000" b="1" dirty="0" smtClean="0"/>
              <a:t>          Cd</a:t>
            </a:r>
            <a:r>
              <a:rPr lang="pl-PL" sz="2000" b="1" baseline="30000" dirty="0" smtClean="0"/>
              <a:t>109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emitting</a:t>
            </a:r>
            <a:r>
              <a:rPr lang="pl-PL" sz="2000" b="1" dirty="0" smtClean="0"/>
              <a:t> lines </a:t>
            </a:r>
            <a:r>
              <a:rPr lang="pl-PL" sz="2000" b="1" dirty="0" err="1" smtClean="0"/>
              <a:t>at</a:t>
            </a:r>
            <a:r>
              <a:rPr lang="pl-PL" sz="2000" b="1" dirty="0" smtClean="0"/>
              <a:t> 22.2 </a:t>
            </a:r>
            <a:r>
              <a:rPr lang="pl-PL" sz="2000" b="1" dirty="0" err="1" smtClean="0"/>
              <a:t>keV</a:t>
            </a:r>
            <a:r>
              <a:rPr lang="pl-PL" sz="2000" b="1" dirty="0" smtClean="0"/>
              <a:t> and 25 </a:t>
            </a:r>
            <a:r>
              <a:rPr lang="pl-PL" sz="2000" b="1" dirty="0" err="1" smtClean="0"/>
              <a:t>keV</a:t>
            </a:r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err="1" smtClean="0"/>
              <a:t>Thermoelectric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cooler</a:t>
            </a:r>
            <a:r>
              <a:rPr lang="pl-PL" sz="2000" b="1" dirty="0" smtClean="0"/>
              <a:t> (TEC) ON and OFF</a:t>
            </a:r>
          </a:p>
          <a:p>
            <a:endParaRPr lang="pl-PL" sz="2000" b="1" dirty="0" smtClean="0"/>
          </a:p>
          <a:p>
            <a:r>
              <a:rPr lang="pl-PL" sz="2000" b="1" dirty="0" err="1" smtClean="0"/>
              <a:t>Temperature</a:t>
            </a:r>
            <a:r>
              <a:rPr lang="pl-PL" sz="2000" b="1" dirty="0" smtClean="0"/>
              <a:t> of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detectors</a:t>
            </a:r>
            <a:r>
              <a:rPr lang="pl-PL" sz="2000" b="1" dirty="0" smtClean="0"/>
              <a:t>: -15 and -25</a:t>
            </a:r>
            <a:r>
              <a:rPr lang="pl-PL" sz="2000" b="1" baseline="30000" dirty="0" smtClean="0">
                <a:latin typeface="Times New Roman"/>
                <a:cs typeface="Times New Roman"/>
              </a:rPr>
              <a:t>◦</a:t>
            </a:r>
            <a:r>
              <a:rPr lang="pl-PL" sz="2000" b="1" dirty="0" smtClean="0">
                <a:latin typeface="Times New Roman"/>
                <a:cs typeface="Times New Roman"/>
              </a:rPr>
              <a:t>C</a:t>
            </a:r>
          </a:p>
          <a:p>
            <a:endParaRPr lang="pl-PL" sz="2000" b="1" dirty="0" smtClean="0">
              <a:latin typeface="Times New Roman"/>
              <a:cs typeface="Times New Roman"/>
            </a:endParaRPr>
          </a:p>
          <a:p>
            <a:r>
              <a:rPr lang="pl-PL" sz="2000" b="1" dirty="0" smtClean="0">
                <a:latin typeface="Times New Roman"/>
                <a:cs typeface="Times New Roman"/>
              </a:rPr>
              <a:t>Si PIN </a:t>
            </a:r>
            <a:r>
              <a:rPr lang="pl-PL" sz="2000" b="1" dirty="0" err="1" smtClean="0">
                <a:latin typeface="Times New Roman"/>
                <a:cs typeface="Times New Roman"/>
              </a:rPr>
              <a:t>shows</a:t>
            </a:r>
            <a:r>
              <a:rPr lang="pl-PL" sz="2000" b="1" dirty="0" smtClean="0">
                <a:latin typeface="Times New Roman"/>
                <a:cs typeface="Times New Roman"/>
              </a:rPr>
              <a:t> 22.2 </a:t>
            </a:r>
            <a:r>
              <a:rPr lang="pl-PL" sz="2000" b="1" dirty="0" err="1" smtClean="0">
                <a:latin typeface="Times New Roman"/>
                <a:cs typeface="Times New Roman"/>
              </a:rPr>
              <a:t>keV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line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irrespective</a:t>
            </a:r>
            <a:r>
              <a:rPr lang="pl-PL" sz="2000" b="1" dirty="0" smtClean="0">
                <a:latin typeface="Times New Roman"/>
                <a:cs typeface="Times New Roman"/>
              </a:rPr>
              <a:t> of TEC </a:t>
            </a:r>
          </a:p>
          <a:p>
            <a:r>
              <a:rPr lang="pl-PL" sz="2000" b="1" dirty="0" smtClean="0">
                <a:latin typeface="Times New Roman"/>
                <a:cs typeface="Times New Roman"/>
              </a:rPr>
              <a:t>ON </a:t>
            </a:r>
            <a:r>
              <a:rPr lang="pl-PL" sz="2000" b="1" dirty="0" err="1" smtClean="0">
                <a:latin typeface="Times New Roman"/>
                <a:cs typeface="Times New Roman"/>
              </a:rPr>
              <a:t>or</a:t>
            </a:r>
            <a:r>
              <a:rPr lang="pl-PL" sz="2000" b="1" dirty="0" smtClean="0">
                <a:latin typeface="Times New Roman"/>
                <a:cs typeface="Times New Roman"/>
              </a:rPr>
              <a:t> OFF </a:t>
            </a:r>
            <a:r>
              <a:rPr lang="pl-PL" sz="2000" b="1" dirty="0" err="1" smtClean="0">
                <a:latin typeface="Times New Roman"/>
                <a:cs typeface="Times New Roman"/>
              </a:rPr>
              <a:t>condition</a:t>
            </a:r>
            <a:endParaRPr lang="pl-PL" sz="2000" b="1" dirty="0" smtClean="0">
              <a:latin typeface="Times New Roman"/>
              <a:cs typeface="Times New Roman"/>
            </a:endParaRPr>
          </a:p>
          <a:p>
            <a:endParaRPr lang="pl-PL" sz="2000" b="1" dirty="0" smtClean="0">
              <a:latin typeface="Times New Roman"/>
              <a:cs typeface="Times New Roman"/>
            </a:endParaRPr>
          </a:p>
          <a:p>
            <a:r>
              <a:rPr lang="pl-PL" sz="2000" b="1" dirty="0" err="1" smtClean="0">
                <a:latin typeface="Times New Roman"/>
                <a:cs typeface="Times New Roman"/>
              </a:rPr>
              <a:t>The</a:t>
            </a:r>
            <a:r>
              <a:rPr lang="pl-PL" sz="2000" b="1" dirty="0" smtClean="0">
                <a:latin typeface="Times New Roman"/>
                <a:cs typeface="Times New Roman"/>
              </a:rPr>
              <a:t> CZT </a:t>
            </a:r>
            <a:r>
              <a:rPr lang="pl-PL" sz="2000" b="1" dirty="0" err="1" smtClean="0">
                <a:latin typeface="Times New Roman"/>
                <a:cs typeface="Times New Roman"/>
              </a:rPr>
              <a:t>shows</a:t>
            </a:r>
            <a:r>
              <a:rPr lang="pl-PL" sz="2000" b="1" dirty="0" smtClean="0">
                <a:latin typeface="Times New Roman"/>
                <a:cs typeface="Times New Roman"/>
              </a:rPr>
              <a:t> a </a:t>
            </a:r>
            <a:r>
              <a:rPr lang="pl-PL" sz="2000" b="1" dirty="0" err="1" smtClean="0">
                <a:latin typeface="Times New Roman"/>
                <a:cs typeface="Times New Roman"/>
              </a:rPr>
              <a:t>shift</a:t>
            </a:r>
            <a:r>
              <a:rPr lang="pl-PL" sz="2000" b="1" dirty="0" smtClean="0">
                <a:latin typeface="Times New Roman"/>
                <a:cs typeface="Times New Roman"/>
              </a:rPr>
              <a:t> of 14 </a:t>
            </a:r>
            <a:r>
              <a:rPr lang="pl-PL" sz="2000" b="1" dirty="0" err="1" smtClean="0">
                <a:latin typeface="Times New Roman"/>
                <a:cs typeface="Times New Roman"/>
              </a:rPr>
              <a:t>channels</a:t>
            </a:r>
            <a:r>
              <a:rPr lang="pl-PL" sz="2000" b="1" dirty="0" smtClean="0">
                <a:latin typeface="Times New Roman"/>
                <a:cs typeface="Times New Roman"/>
              </a:rPr>
              <a:t> as </a:t>
            </a:r>
          </a:p>
          <a:p>
            <a:r>
              <a:rPr lang="pl-PL" sz="2000" b="1" dirty="0" smtClean="0">
                <a:latin typeface="Times New Roman"/>
                <a:cs typeface="Times New Roman"/>
              </a:rPr>
              <a:t>			</a:t>
            </a:r>
            <a:r>
              <a:rPr lang="pl-PL" sz="2000" b="1" dirty="0" err="1" smtClean="0">
                <a:latin typeface="Times New Roman"/>
                <a:cs typeface="Times New Roman"/>
              </a:rPr>
              <a:t>the</a:t>
            </a:r>
            <a:r>
              <a:rPr lang="pl-PL" sz="2000" b="1" dirty="0" smtClean="0">
                <a:latin typeface="Times New Roman"/>
                <a:cs typeface="Times New Roman"/>
              </a:rPr>
              <a:t> TEC </a:t>
            </a:r>
            <a:r>
              <a:rPr lang="pl-PL" sz="2000" b="1" dirty="0" err="1" smtClean="0">
                <a:latin typeface="Times New Roman"/>
                <a:cs typeface="Times New Roman"/>
              </a:rPr>
              <a:t>is</a:t>
            </a:r>
            <a:r>
              <a:rPr lang="pl-PL" sz="2000" b="1" dirty="0" smtClean="0">
                <a:latin typeface="Times New Roman"/>
                <a:cs typeface="Times New Roman"/>
              </a:rPr>
              <a:t> ON</a:t>
            </a:r>
          </a:p>
          <a:p>
            <a:endParaRPr lang="pl-PL" sz="2000" b="1" dirty="0" smtClean="0">
              <a:latin typeface="Times New Roman"/>
              <a:cs typeface="Times New Roman"/>
            </a:endParaRPr>
          </a:p>
          <a:p>
            <a:r>
              <a:rPr lang="pl-PL" sz="2000" b="1" dirty="0" err="1" smtClean="0">
                <a:latin typeface="Times New Roman"/>
                <a:cs typeface="Times New Roman"/>
              </a:rPr>
              <a:t>This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anomaly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reduces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the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dynamical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range</a:t>
            </a:r>
            <a:r>
              <a:rPr lang="pl-PL" sz="2000" b="1" dirty="0" smtClean="0">
                <a:latin typeface="Times New Roman"/>
                <a:cs typeface="Times New Roman"/>
              </a:rPr>
              <a:t>  </a:t>
            </a:r>
          </a:p>
          <a:p>
            <a:r>
              <a:rPr lang="pl-PL" sz="2000" b="1" dirty="0" smtClean="0">
                <a:latin typeface="Times New Roman"/>
                <a:cs typeface="Times New Roman"/>
              </a:rPr>
              <a:t>of CZT. </a:t>
            </a:r>
            <a:r>
              <a:rPr lang="pl-PL" sz="2000" b="1" dirty="0" err="1" smtClean="0">
                <a:latin typeface="Times New Roman"/>
                <a:cs typeface="Times New Roman"/>
              </a:rPr>
              <a:t>It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is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now</a:t>
            </a:r>
            <a:r>
              <a:rPr lang="pl-PL" sz="2000" b="1" dirty="0" smtClean="0">
                <a:latin typeface="Times New Roman"/>
                <a:cs typeface="Times New Roman"/>
              </a:rPr>
              <a:t> 4-56 </a:t>
            </a:r>
            <a:r>
              <a:rPr lang="pl-PL" sz="2000" b="1" dirty="0" err="1" smtClean="0">
                <a:latin typeface="Times New Roman"/>
                <a:cs typeface="Times New Roman"/>
              </a:rPr>
              <a:t>keV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instead</a:t>
            </a:r>
            <a:r>
              <a:rPr lang="pl-PL" sz="2000" b="1" dirty="0" smtClean="0">
                <a:latin typeface="Times New Roman"/>
                <a:cs typeface="Times New Roman"/>
              </a:rPr>
              <a:t> of 4-60 </a:t>
            </a:r>
            <a:r>
              <a:rPr lang="pl-PL" sz="2000" b="1" dirty="0" err="1" smtClean="0">
                <a:latin typeface="Times New Roman"/>
                <a:cs typeface="Times New Roman"/>
              </a:rPr>
              <a:t>keV</a:t>
            </a:r>
            <a:endParaRPr lang="pl-PL" sz="2000" b="1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SLD </a:t>
            </a:r>
            <a:r>
              <a:rPr lang="pl-PL" sz="3600" dirty="0" err="1" smtClean="0"/>
              <a:t>operating</a:t>
            </a:r>
            <a:r>
              <a:rPr lang="pl-PL" sz="3600" dirty="0" smtClean="0"/>
              <a:t> </a:t>
            </a:r>
            <a:r>
              <a:rPr lang="pl-PL" sz="3600" dirty="0" err="1" smtClean="0"/>
              <a:t>modes</a:t>
            </a:r>
            <a:endParaRPr lang="pl-PL" sz="3600" dirty="0"/>
          </a:p>
        </p:txBody>
      </p:sp>
      <p:grpSp>
        <p:nvGrpSpPr>
          <p:cNvPr id="8" name="Grupa 7"/>
          <p:cNvGrpSpPr/>
          <p:nvPr/>
        </p:nvGrpSpPr>
        <p:grpSpPr>
          <a:xfrm>
            <a:off x="1142976" y="1428736"/>
            <a:ext cx="6858048" cy="2286016"/>
            <a:chOff x="2143108" y="1643050"/>
            <a:chExt cx="5214942" cy="22750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643050"/>
              <a:ext cx="5214942" cy="227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rostokąt 6"/>
            <p:cNvSpPr/>
            <p:nvPr/>
          </p:nvSpPr>
          <p:spPr>
            <a:xfrm>
              <a:off x="3286116" y="1643050"/>
              <a:ext cx="278608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283948" y="4133214"/>
            <a:ext cx="8759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err="1" smtClean="0"/>
              <a:t>Survey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Mode</a:t>
            </a:r>
            <a:r>
              <a:rPr lang="pl-PL" sz="2000" b="1" i="1" dirty="0" smtClean="0"/>
              <a:t> </a:t>
            </a:r>
            <a:r>
              <a:rPr lang="pl-PL" sz="2000" b="1" dirty="0" smtClean="0"/>
              <a:t>– </a:t>
            </a:r>
            <a:r>
              <a:rPr lang="pl-PL" sz="2000" b="1" dirty="0" err="1" smtClean="0"/>
              <a:t>observes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preflare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background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used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further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determinig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       </a:t>
            </a:r>
            <a:r>
              <a:rPr lang="pl-PL" sz="2000" b="1" dirty="0" err="1" smtClean="0"/>
              <a:t>threshold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flare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trigger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Usually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threshold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equal</a:t>
            </a:r>
            <a:r>
              <a:rPr lang="pl-PL" sz="2000" b="1" dirty="0" smtClean="0"/>
              <a:t> to 5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times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pl-PL" sz="2000" b="1" dirty="0" smtClean="0">
                <a:latin typeface="Times New Roman"/>
                <a:cs typeface="Times New Roman"/>
              </a:rPr>
              <a:t>	        </a:t>
            </a:r>
            <a:r>
              <a:rPr lang="pl-PL" sz="2000" b="1" dirty="0" err="1" smtClean="0">
                <a:latin typeface="Times New Roman"/>
                <a:cs typeface="Times New Roman"/>
              </a:rPr>
              <a:t>measured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background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in</a:t>
            </a:r>
            <a:r>
              <a:rPr lang="pl-PL" sz="2000" b="1" dirty="0" smtClean="0">
                <a:latin typeface="Times New Roman"/>
                <a:cs typeface="Times New Roman"/>
              </a:rPr>
              <a:t> </a:t>
            </a:r>
            <a:r>
              <a:rPr lang="pl-PL" sz="2000" b="1" dirty="0" err="1" smtClean="0">
                <a:latin typeface="Times New Roman"/>
                <a:cs typeface="Times New Roman"/>
              </a:rPr>
              <a:t>two</a:t>
            </a:r>
            <a:r>
              <a:rPr lang="pl-PL" sz="2000" b="1" dirty="0" smtClean="0">
                <a:latin typeface="Times New Roman"/>
                <a:cs typeface="Times New Roman"/>
              </a:rPr>
              <a:t> energy </a:t>
            </a:r>
            <a:r>
              <a:rPr lang="pl-PL" sz="2000" b="1" dirty="0" err="1" smtClean="0">
                <a:latin typeface="Times New Roman"/>
                <a:cs typeface="Times New Roman"/>
              </a:rPr>
              <a:t>windows</a:t>
            </a:r>
            <a:r>
              <a:rPr lang="pl-PL" sz="2000" b="1" dirty="0" smtClean="0">
                <a:latin typeface="Times New Roman"/>
                <a:cs typeface="Times New Roman"/>
              </a:rPr>
              <a:t>: 10-20 </a:t>
            </a:r>
            <a:r>
              <a:rPr lang="pl-PL" sz="2000" b="1" dirty="0" err="1" smtClean="0">
                <a:latin typeface="Times New Roman"/>
                <a:cs typeface="Times New Roman"/>
              </a:rPr>
              <a:t>keV</a:t>
            </a:r>
            <a:r>
              <a:rPr lang="pl-PL" sz="2000" b="1" dirty="0" smtClean="0">
                <a:latin typeface="Times New Roman"/>
                <a:cs typeface="Times New Roman"/>
              </a:rPr>
              <a:t> (Si) </a:t>
            </a:r>
          </a:p>
          <a:p>
            <a:r>
              <a:rPr lang="pl-PL" sz="2000" b="1" dirty="0" smtClean="0">
                <a:latin typeface="Times New Roman"/>
                <a:cs typeface="Times New Roman"/>
              </a:rPr>
              <a:t>	        and 20-30 </a:t>
            </a:r>
            <a:r>
              <a:rPr lang="pl-PL" sz="2000" b="1" dirty="0" err="1" smtClean="0">
                <a:latin typeface="Times New Roman"/>
                <a:cs typeface="Times New Roman"/>
              </a:rPr>
              <a:t>keV</a:t>
            </a:r>
            <a:r>
              <a:rPr lang="pl-PL" sz="2000" b="1" dirty="0" smtClean="0">
                <a:latin typeface="Times New Roman"/>
                <a:cs typeface="Times New Roman"/>
              </a:rPr>
              <a:t> (CZT)</a:t>
            </a:r>
            <a:endParaRPr lang="pl-PL" sz="2000" b="1" dirty="0" smtClean="0"/>
          </a:p>
          <a:p>
            <a:r>
              <a:rPr lang="pl-PL" sz="2000" b="1" i="1" dirty="0" err="1" smtClean="0"/>
              <a:t>Search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Mode</a:t>
            </a:r>
            <a:r>
              <a:rPr lang="pl-PL" sz="2000" b="1" i="1" dirty="0" smtClean="0"/>
              <a:t> </a:t>
            </a:r>
            <a:r>
              <a:rPr lang="pl-PL" sz="2000" b="1" dirty="0" smtClean="0"/>
              <a:t>– </a:t>
            </a:r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these</a:t>
            </a:r>
            <a:r>
              <a:rPr lang="pl-PL" sz="2000" b="1" dirty="0" smtClean="0"/>
              <a:t> energy </a:t>
            </a:r>
            <a:r>
              <a:rPr lang="pl-PL" sz="2000" b="1" dirty="0" err="1" smtClean="0"/>
              <a:t>windows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made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100 </a:t>
            </a:r>
            <a:r>
              <a:rPr lang="pl-PL" sz="2000" b="1" dirty="0" err="1" smtClean="0"/>
              <a:t>ms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       </a:t>
            </a:r>
            <a:r>
              <a:rPr lang="pl-PL" sz="2000" b="1" dirty="0" err="1" smtClean="0"/>
              <a:t>cadence</a:t>
            </a:r>
            <a:r>
              <a:rPr lang="pl-PL" sz="2000" b="1" dirty="0" smtClean="0"/>
              <a:t> but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recorded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every</a:t>
            </a:r>
            <a:r>
              <a:rPr lang="pl-PL" sz="2000" b="1" dirty="0" smtClean="0"/>
              <a:t> 1 s.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1571604" y="1285860"/>
            <a:ext cx="7215238" cy="1588"/>
          </a:xfrm>
          <a:prstGeom prst="line">
            <a:avLst/>
          </a:prstGeom>
          <a:ln w="44450" cap="sq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4" y="61940"/>
            <a:ext cx="1293486" cy="12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1571604" y="35716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SLD </a:t>
            </a:r>
            <a:r>
              <a:rPr lang="pl-PL" sz="3600" dirty="0" err="1" smtClean="0"/>
              <a:t>operating</a:t>
            </a:r>
            <a:r>
              <a:rPr lang="pl-PL" sz="3600" dirty="0" smtClean="0"/>
              <a:t> </a:t>
            </a:r>
            <a:r>
              <a:rPr lang="pl-PL" sz="3600" dirty="0" err="1" smtClean="0"/>
              <a:t>modes</a:t>
            </a:r>
            <a:endParaRPr lang="pl-PL" sz="3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7158" y="4000504"/>
            <a:ext cx="86166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 err="1" smtClean="0"/>
              <a:t>Flare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Mode</a:t>
            </a:r>
            <a:r>
              <a:rPr lang="pl-PL" sz="2000" b="1" dirty="0" smtClean="0"/>
              <a:t> –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turned</a:t>
            </a:r>
            <a:r>
              <a:rPr lang="pl-PL" sz="2000" b="1" dirty="0" smtClean="0"/>
              <a:t> on </a:t>
            </a:r>
            <a:r>
              <a:rPr lang="pl-PL" sz="2000" b="1" dirty="0" err="1" smtClean="0"/>
              <a:t>when</a:t>
            </a:r>
            <a:r>
              <a:rPr lang="pl-PL" sz="2000" b="1" dirty="0" smtClean="0"/>
              <a:t> five </a:t>
            </a:r>
            <a:r>
              <a:rPr lang="pl-PL" sz="2000" b="1" dirty="0" err="1" smtClean="0"/>
              <a:t>consecutive</a:t>
            </a:r>
            <a:r>
              <a:rPr lang="pl-PL" sz="2000" b="1" dirty="0" smtClean="0"/>
              <a:t> 100 </a:t>
            </a:r>
            <a:r>
              <a:rPr lang="pl-PL" sz="2000" b="1" dirty="0" err="1" smtClean="0"/>
              <a:t>ms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any</a:t>
            </a:r>
            <a:r>
              <a:rPr lang="pl-PL" sz="2000" b="1" dirty="0" smtClean="0"/>
              <a:t> of </a:t>
            </a:r>
          </a:p>
          <a:p>
            <a:r>
              <a:rPr lang="pl-PL" sz="2000" b="1" dirty="0" smtClean="0"/>
              <a:t>	       energy </a:t>
            </a:r>
            <a:r>
              <a:rPr lang="pl-PL" sz="2000" b="1" dirty="0" err="1" smtClean="0"/>
              <a:t>window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exceeds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threshold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This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mode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lasts</a:t>
            </a:r>
            <a:r>
              <a:rPr lang="pl-PL" sz="2000" b="1" dirty="0" smtClean="0"/>
              <a:t> 287.5 s. </a:t>
            </a:r>
          </a:p>
          <a:p>
            <a:r>
              <a:rPr lang="pl-PL" sz="2000" b="1" dirty="0" smtClean="0"/>
              <a:t>	       </a:t>
            </a:r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recorded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100 </a:t>
            </a:r>
            <a:r>
              <a:rPr lang="pl-PL" sz="2000" b="1" dirty="0" err="1" smtClean="0"/>
              <a:t>ms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cadence</a:t>
            </a:r>
            <a:r>
              <a:rPr lang="pl-PL" sz="2000" b="1" dirty="0" smtClean="0"/>
              <a:t>.</a:t>
            </a:r>
            <a:endParaRPr lang="pl-PL" sz="2000" b="1" i="1" dirty="0" smtClean="0"/>
          </a:p>
          <a:p>
            <a:r>
              <a:rPr lang="pl-PL" sz="2000" b="1" i="1" dirty="0" err="1" smtClean="0"/>
              <a:t>Quiet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Mode</a:t>
            </a:r>
            <a:r>
              <a:rPr lang="pl-PL" sz="2000" b="1" i="1" dirty="0" smtClean="0"/>
              <a:t> </a:t>
            </a:r>
            <a:r>
              <a:rPr lang="pl-PL" sz="2000" b="1" dirty="0" smtClean="0"/>
              <a:t>– </a:t>
            </a:r>
            <a:r>
              <a:rPr lang="pl-PL" sz="2000" b="1" dirty="0" err="1" smtClean="0"/>
              <a:t>turned</a:t>
            </a:r>
            <a:r>
              <a:rPr lang="pl-PL" sz="2000" b="1" dirty="0" smtClean="0"/>
              <a:t> on </a:t>
            </a:r>
            <a:r>
              <a:rPr lang="pl-PL" sz="2000" b="1" dirty="0" err="1" smtClean="0"/>
              <a:t>after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flare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mode</a:t>
            </a:r>
            <a:r>
              <a:rPr lang="pl-PL" sz="2000" b="1" dirty="0" smtClean="0"/>
              <a:t>. </a:t>
            </a:r>
            <a:r>
              <a:rPr lang="pl-PL" sz="2000" b="1" dirty="0" err="1" smtClean="0"/>
              <a:t>Lasts</a:t>
            </a:r>
            <a:r>
              <a:rPr lang="pl-PL" sz="2000" b="1" dirty="0" smtClean="0"/>
              <a:t> 2274 s. </a:t>
            </a:r>
            <a:r>
              <a:rPr lang="pl-PL" sz="2000" b="1" dirty="0" err="1" smtClean="0"/>
              <a:t>Observations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made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     </a:t>
            </a:r>
            <a:r>
              <a:rPr lang="pl-PL" sz="2000" b="1" dirty="0" err="1" smtClean="0"/>
              <a:t>with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cadence</a:t>
            </a:r>
            <a:r>
              <a:rPr lang="pl-PL" sz="2000" b="1" dirty="0" smtClean="0"/>
              <a:t> 1 s (</a:t>
            </a:r>
            <a:r>
              <a:rPr lang="pl-PL" sz="2000" b="1" dirty="0" err="1" smtClean="0"/>
              <a:t>temporal</a:t>
            </a:r>
            <a:r>
              <a:rPr lang="pl-PL" sz="2000" b="1" dirty="0" smtClean="0"/>
              <a:t> data) and 3 s (</a:t>
            </a:r>
            <a:r>
              <a:rPr lang="pl-PL" sz="2000" b="1" dirty="0" err="1" smtClean="0"/>
              <a:t>spectral</a:t>
            </a:r>
            <a:r>
              <a:rPr lang="pl-PL" sz="2000" b="1" dirty="0" smtClean="0"/>
              <a:t> data). </a:t>
            </a:r>
            <a:r>
              <a:rPr lang="pl-PL" sz="2000" b="1" dirty="0" err="1" smtClean="0"/>
              <a:t>These</a:t>
            </a:r>
            <a:r>
              <a:rPr lang="pl-PL" sz="2000" b="1" dirty="0" smtClean="0"/>
              <a:t> </a:t>
            </a:r>
          </a:p>
          <a:p>
            <a:r>
              <a:rPr lang="pl-PL" sz="2000" b="1" dirty="0" smtClean="0"/>
              <a:t>	       </a:t>
            </a:r>
            <a:r>
              <a:rPr lang="pl-PL" sz="2000" b="1" dirty="0" err="1" smtClean="0"/>
              <a:t>limitations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are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due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limited </a:t>
            </a:r>
            <a:r>
              <a:rPr lang="pl-PL" sz="2000" b="1" dirty="0" err="1" smtClean="0"/>
              <a:t>onboard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memory</a:t>
            </a:r>
            <a:r>
              <a:rPr lang="pl-PL" sz="2000" b="1" dirty="0" smtClean="0"/>
              <a:t> and </a:t>
            </a:r>
          </a:p>
          <a:p>
            <a:r>
              <a:rPr lang="pl-PL" sz="2000" b="1" dirty="0" smtClean="0"/>
              <a:t>	       telemetry </a:t>
            </a:r>
            <a:r>
              <a:rPr lang="pl-PL" sz="2000" b="1" dirty="0" err="1" smtClean="0"/>
              <a:t>rate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1142976" y="1428736"/>
            <a:ext cx="6858048" cy="2286016"/>
            <a:chOff x="2143108" y="1643050"/>
            <a:chExt cx="5214942" cy="227501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643050"/>
              <a:ext cx="5214942" cy="227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Prostokąt 12"/>
            <p:cNvSpPr/>
            <p:nvPr/>
          </p:nvSpPr>
          <p:spPr>
            <a:xfrm>
              <a:off x="3286116" y="1643050"/>
              <a:ext cx="278608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0" y="6588125"/>
            <a:ext cx="9144000" cy="27554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1200" b="1" dirty="0" smtClean="0">
                <a:latin typeface="Arial,Bold" pitchFamily="32" charset="0"/>
              </a:rPr>
              <a:t>T. </a:t>
            </a:r>
            <a:r>
              <a:rPr lang="en-GB" sz="1200" b="1" dirty="0" err="1" smtClean="0">
                <a:latin typeface="Arial,Bold" pitchFamily="32" charset="0"/>
              </a:rPr>
              <a:t>Mroze</a:t>
            </a:r>
            <a:r>
              <a:rPr lang="pl-PL" sz="1200" b="1" dirty="0" smtClean="0">
                <a:latin typeface="Arial,Bold" pitchFamily="32" charset="0"/>
              </a:rPr>
              <a:t>k</a:t>
            </a:r>
            <a:r>
              <a:rPr lang="en-GB" sz="1200" b="1" dirty="0">
                <a:latin typeface="Arial,Bold" pitchFamily="32" charset="0"/>
              </a:rPr>
              <a:t>	</a:t>
            </a:r>
            <a:r>
              <a:rPr lang="pl-PL" sz="1200" b="1" dirty="0" smtClean="0">
                <a:latin typeface="Arial,Bold" pitchFamily="32" charset="0"/>
              </a:rPr>
              <a:t>				  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pl-PL" sz="1200" b="1" dirty="0" smtClean="0">
                <a:latin typeface="Arial,Bold" pitchFamily="32" charset="0"/>
              </a:rPr>
              <a:t>Wrocław 31.05.07</a:t>
            </a:r>
            <a:r>
              <a:rPr lang="en-GB" sz="1200" b="1" dirty="0" smtClean="0">
                <a:latin typeface="Arial,Bold" pitchFamily="32" charset="0"/>
              </a:rPr>
              <a:t> </a:t>
            </a:r>
            <a:r>
              <a:rPr lang="en-GB" sz="1200" b="1" dirty="0">
                <a:latin typeface="Arial,Bold" pitchFamily="32" charset="0"/>
              </a:rPr>
              <a:t>		</a:t>
            </a:r>
            <a:r>
              <a:rPr lang="en-GB" sz="1200" b="1" dirty="0" smtClean="0">
                <a:latin typeface="Arial,Bold" pitchFamily="32" charset="0"/>
              </a:rPr>
              <a:t>      </a:t>
            </a:r>
            <a:r>
              <a:rPr lang="pl-PL" sz="1200" b="1" dirty="0" smtClean="0">
                <a:latin typeface="Arial,Bold" pitchFamily="32" charset="0"/>
              </a:rPr>
              <a:t>		First </a:t>
            </a:r>
            <a:r>
              <a:rPr lang="pl-PL" sz="1200" b="1" dirty="0" err="1" smtClean="0">
                <a:latin typeface="Arial,Bold" pitchFamily="32" charset="0"/>
              </a:rPr>
              <a:t>SphinX</a:t>
            </a:r>
            <a:r>
              <a:rPr lang="pl-PL" sz="1200" b="1" dirty="0" smtClean="0">
                <a:latin typeface="Arial,Bold" pitchFamily="32" charset="0"/>
              </a:rPr>
              <a:t> </a:t>
            </a:r>
            <a:r>
              <a:rPr lang="pl-PL" sz="1200" b="1" dirty="0" err="1" smtClean="0">
                <a:latin typeface="Arial,Bold" pitchFamily="32" charset="0"/>
              </a:rPr>
              <a:t>Workshop</a:t>
            </a:r>
            <a:endParaRPr lang="en-GB" sz="1200" b="1" dirty="0">
              <a:latin typeface="Arial,Bold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594</Words>
  <Application>Microsoft Office PowerPoint</Application>
  <PresentationFormat>Pokaz na ekranie (4:3)</PresentationFormat>
  <Paragraphs>201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97</cp:revision>
  <dcterms:created xsi:type="dcterms:W3CDTF">2007-05-08T13:47:01Z</dcterms:created>
  <dcterms:modified xsi:type="dcterms:W3CDTF">2007-05-31T06:31:28Z</dcterms:modified>
</cp:coreProperties>
</file>