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3" r:id="rId6"/>
    <p:sldId id="264" r:id="rId7"/>
    <p:sldId id="260" r:id="rId8"/>
    <p:sldId id="265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FF3A8-B681-447E-B660-8E2845B882EF}" type="datetimeFigureOut">
              <a:rPr lang="pl-PL" smtClean="0"/>
              <a:pPr/>
              <a:t>2010-10-20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8C6DB-CAA1-428B-993B-538E78CC11C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carc.org/images/AO-51/sputnik.gi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zoorbit.com/public/img/gift/16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carc.org/images/AO-51/sputnik.gi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zoorbit.com/public/img/gift/16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carc.org/images/AO-51/sputnik.gi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zoorbit.com/public/img/gift/16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carc.org/images/AO-51/sputnik.gi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zoorbit.com/public/img/gift/16.pn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547664" y="1772816"/>
            <a:ext cx="567037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z-Cyrl-AZ" sz="2400" b="1" dirty="0" smtClean="0"/>
              <a:t>Программа</a:t>
            </a:r>
            <a:r>
              <a:rPr lang="pl-PL" sz="2400" b="1" dirty="0" smtClean="0"/>
              <a:t> „</a:t>
            </a:r>
            <a:r>
              <a:rPr lang="pl-PL" sz="2400" b="1" dirty="0" err="1" smtClean="0"/>
              <a:t>polozenie_SphinX.pro</a:t>
            </a:r>
            <a:r>
              <a:rPr lang="pl-PL" sz="2400" b="1" dirty="0" smtClean="0"/>
              <a:t>”</a:t>
            </a:r>
          </a:p>
          <a:p>
            <a:pPr algn="ctr"/>
            <a:endParaRPr lang="pl-PL" dirty="0"/>
          </a:p>
          <a:p>
            <a:pPr algn="ctr"/>
            <a:r>
              <a:rPr lang="az-Cyrl-AZ" dirty="0" smtClean="0"/>
              <a:t>разработанна на основании модели</a:t>
            </a:r>
            <a:r>
              <a:rPr lang="pl-PL" dirty="0" smtClean="0"/>
              <a:t> SGP4</a:t>
            </a:r>
          </a:p>
          <a:p>
            <a:pPr algn="ctr"/>
            <a:endParaRPr lang="pl-PL" dirty="0"/>
          </a:p>
          <a:p>
            <a:pPr algn="ctr"/>
            <a:r>
              <a:rPr lang="ru-RU" dirty="0" smtClean="0"/>
              <a:t>на заданный момент </a:t>
            </a:r>
            <a:r>
              <a:rPr lang="ru-RU" b="1" dirty="0" smtClean="0"/>
              <a:t>Т</a:t>
            </a:r>
            <a:r>
              <a:rPr lang="ru-RU" dirty="0" smtClean="0"/>
              <a:t> вычисляет следующие величины</a:t>
            </a:r>
            <a:r>
              <a:rPr lang="pl-PL" dirty="0" smtClean="0"/>
              <a:t>:</a:t>
            </a:r>
            <a:endParaRPr lang="az-Cyrl-AZ" dirty="0" smtClean="0"/>
          </a:p>
        </p:txBody>
      </p:sp>
      <p:sp>
        <p:nvSpPr>
          <p:cNvPr id="4" name="pole tekstowe 3"/>
          <p:cNvSpPr txBox="1"/>
          <p:nvPr/>
        </p:nvSpPr>
        <p:spPr>
          <a:xfrm>
            <a:off x="251520" y="404664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i="1" dirty="0" smtClean="0"/>
              <a:t>Збигнев Кордылевски</a:t>
            </a:r>
            <a:endParaRPr lang="pl-PL" i="1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ze strzałką 2"/>
          <p:cNvCxnSpPr/>
          <p:nvPr/>
        </p:nvCxnSpPr>
        <p:spPr>
          <a:xfrm>
            <a:off x="2411760" y="4869160"/>
            <a:ext cx="216024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/>
          <p:cNvCxnSpPr/>
          <p:nvPr/>
        </p:nvCxnSpPr>
        <p:spPr>
          <a:xfrm rot="5400000" flipH="1" flipV="1">
            <a:off x="1332434" y="3788246"/>
            <a:ext cx="216024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rot="5400000">
            <a:off x="1187624" y="4941168"/>
            <a:ext cx="1296144" cy="11521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411760" y="27089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z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283968" y="44371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y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1187624" y="5661248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x</a:t>
            </a:r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3455368" y="3068960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Cyrl-AZ" dirty="0" smtClean="0"/>
              <a:t>прямоугольная геоцентрическая система координат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179512" y="6237312"/>
            <a:ext cx="3309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точка весенного равноденствия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1259632" y="2276872"/>
            <a:ext cx="2493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северный полюс Земли</a:t>
            </a:r>
            <a:endParaRPr lang="pl-PL" dirty="0"/>
          </a:p>
        </p:txBody>
      </p:sp>
      <p:sp>
        <p:nvSpPr>
          <p:cNvPr id="14" name="Prostokąt 13"/>
          <p:cNvSpPr/>
          <p:nvPr/>
        </p:nvSpPr>
        <p:spPr>
          <a:xfrm>
            <a:off x="4788024" y="4725144"/>
            <a:ext cx="3062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прямое восхождение 6 часов</a:t>
            </a:r>
            <a:endParaRPr lang="pl-PL" dirty="0"/>
          </a:p>
        </p:txBody>
      </p:sp>
      <p:sp>
        <p:nvSpPr>
          <p:cNvPr id="15" name="Prostokąt 14"/>
          <p:cNvSpPr/>
          <p:nvPr/>
        </p:nvSpPr>
        <p:spPr>
          <a:xfrm>
            <a:off x="1619672" y="4046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dirty="0" smtClean="0"/>
              <a:t>координаты спутника</a:t>
            </a:r>
            <a:r>
              <a:rPr lang="pl-PL" dirty="0" smtClean="0"/>
              <a:t> x, y, z</a:t>
            </a:r>
          </a:p>
          <a:p>
            <a:endParaRPr lang="ru-RU" dirty="0" smtClean="0"/>
          </a:p>
          <a:p>
            <a:r>
              <a:rPr lang="pl-PL" dirty="0" smtClean="0"/>
              <a:t>- </a:t>
            </a:r>
            <a:r>
              <a:rPr lang="ru-RU" dirty="0" smtClean="0"/>
              <a:t>составляющие скорости спутника</a:t>
            </a:r>
            <a:r>
              <a:rPr lang="pl-PL" dirty="0" smtClean="0"/>
              <a:t> </a:t>
            </a:r>
            <a:r>
              <a:rPr lang="pl-PL" dirty="0" err="1" smtClean="0"/>
              <a:t>V</a:t>
            </a:r>
            <a:r>
              <a:rPr lang="pl-PL" baseline="-25000" dirty="0" err="1" smtClean="0"/>
              <a:t>x</a:t>
            </a:r>
            <a:r>
              <a:rPr lang="pl-PL" dirty="0" smtClean="0"/>
              <a:t>, </a:t>
            </a:r>
            <a:r>
              <a:rPr lang="pl-PL" dirty="0" err="1" smtClean="0"/>
              <a:t>V</a:t>
            </a:r>
            <a:r>
              <a:rPr lang="pl-PL" baseline="-25000" dirty="0" err="1"/>
              <a:t>y</a:t>
            </a:r>
            <a:r>
              <a:rPr lang="pl-PL" dirty="0" smtClean="0"/>
              <a:t>, </a:t>
            </a:r>
            <a:r>
              <a:rPr lang="pl-PL" dirty="0" err="1" smtClean="0"/>
              <a:t>V</a:t>
            </a:r>
            <a:r>
              <a:rPr lang="pl-PL" baseline="-25000" dirty="0" err="1"/>
              <a:t>z</a:t>
            </a:r>
            <a:endParaRPr lang="pl-PL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ze strzałką 2"/>
          <p:cNvCxnSpPr/>
          <p:nvPr/>
        </p:nvCxnSpPr>
        <p:spPr>
          <a:xfrm>
            <a:off x="2411760" y="4869160"/>
            <a:ext cx="216024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/>
          <p:cNvCxnSpPr/>
          <p:nvPr/>
        </p:nvCxnSpPr>
        <p:spPr>
          <a:xfrm rot="5400000" flipH="1" flipV="1">
            <a:off x="1332434" y="3788246"/>
            <a:ext cx="216024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rot="5400000">
            <a:off x="1187624" y="4941168"/>
            <a:ext cx="1296144" cy="11521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411760" y="27089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z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283968" y="44371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y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1187624" y="5661248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x</a:t>
            </a:r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3707904" y="4149080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Cyrl-AZ" dirty="0" smtClean="0"/>
              <a:t>прямоугольная геоцентрическая система координат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179512" y="6237312"/>
            <a:ext cx="6165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точка пересечения земного экватора с меридианом Гринвич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1259632" y="2276872"/>
            <a:ext cx="2493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северный полюс Земли</a:t>
            </a:r>
            <a:endParaRPr lang="pl-PL" dirty="0"/>
          </a:p>
        </p:txBody>
      </p:sp>
      <p:sp>
        <p:nvSpPr>
          <p:cNvPr id="14" name="Prostokąt 13"/>
          <p:cNvSpPr/>
          <p:nvPr/>
        </p:nvSpPr>
        <p:spPr>
          <a:xfrm>
            <a:off x="4788024" y="4725144"/>
            <a:ext cx="3062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географическая долгота 90 Е</a:t>
            </a:r>
            <a:endParaRPr lang="pl-PL" dirty="0"/>
          </a:p>
        </p:txBody>
      </p:sp>
      <p:sp>
        <p:nvSpPr>
          <p:cNvPr id="15" name="Prostokąt 14"/>
          <p:cNvSpPr/>
          <p:nvPr/>
        </p:nvSpPr>
        <p:spPr>
          <a:xfrm>
            <a:off x="1475656" y="26064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dirty="0" smtClean="0"/>
              <a:t>координаты спутника</a:t>
            </a:r>
            <a:r>
              <a:rPr lang="pl-PL" dirty="0" smtClean="0"/>
              <a:t> x, y, z</a:t>
            </a:r>
          </a:p>
          <a:p>
            <a:endParaRPr lang="ru-RU" dirty="0" smtClean="0"/>
          </a:p>
          <a:p>
            <a:r>
              <a:rPr lang="pl-PL" dirty="0" smtClean="0"/>
              <a:t>- </a:t>
            </a:r>
            <a:r>
              <a:rPr lang="ru-RU" dirty="0" smtClean="0"/>
              <a:t>направляющие</a:t>
            </a:r>
            <a:r>
              <a:rPr lang="pl-PL" dirty="0" smtClean="0"/>
              <a:t> </a:t>
            </a:r>
            <a:r>
              <a:rPr lang="ru-RU" dirty="0" smtClean="0"/>
              <a:t>косинусы вектора</a:t>
            </a:r>
            <a:r>
              <a:rPr lang="pl-PL" dirty="0" smtClean="0"/>
              <a:t> D</a:t>
            </a:r>
            <a:endParaRPr lang="pl-PL" baseline="-25000" dirty="0"/>
          </a:p>
        </p:txBody>
      </p:sp>
      <p:cxnSp>
        <p:nvCxnSpPr>
          <p:cNvPr id="17" name="Łącznik prosty ze strzałką 16"/>
          <p:cNvCxnSpPr/>
          <p:nvPr/>
        </p:nvCxnSpPr>
        <p:spPr>
          <a:xfrm flipV="1">
            <a:off x="3635896" y="2852936"/>
            <a:ext cx="331236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Zobacz obraz w pełnych rozmiarach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3517083" y="3403797"/>
            <a:ext cx="381642" cy="288032"/>
          </a:xfrm>
          <a:prstGeom prst="rect">
            <a:avLst/>
          </a:prstGeom>
          <a:noFill/>
        </p:spPr>
      </p:pic>
      <p:pic>
        <p:nvPicPr>
          <p:cNvPr id="1028" name="Picture 4" descr="Zobacz oryginalny obraz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492896"/>
            <a:ext cx="537592" cy="537592"/>
          </a:xfrm>
          <a:prstGeom prst="rect">
            <a:avLst/>
          </a:prstGeom>
          <a:noFill/>
        </p:spPr>
      </p:pic>
      <p:sp>
        <p:nvSpPr>
          <p:cNvPr id="18" name="pole tekstowe 17"/>
          <p:cNvSpPr txBox="1"/>
          <p:nvPr/>
        </p:nvSpPr>
        <p:spPr>
          <a:xfrm>
            <a:off x="5076056" y="29969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D</a:t>
            </a:r>
            <a:endParaRPr lang="pl-PL" dirty="0"/>
          </a:p>
        </p:txBody>
      </p:sp>
      <p:cxnSp>
        <p:nvCxnSpPr>
          <p:cNvPr id="22" name="Łącznik prosty ze strzałką 21"/>
          <p:cNvCxnSpPr/>
          <p:nvPr/>
        </p:nvCxnSpPr>
        <p:spPr>
          <a:xfrm>
            <a:off x="5148064" y="2996952"/>
            <a:ext cx="14401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>
            <a:off x="5004048" y="836712"/>
            <a:ext cx="14401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611560" y="4149080"/>
            <a:ext cx="1800200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Picture 2" descr="Zobacz obraz w pełnych rozmiarach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742876">
            <a:off x="31875" y="3835341"/>
            <a:ext cx="381642" cy="288032"/>
          </a:xfrm>
          <a:prstGeom prst="rect">
            <a:avLst/>
          </a:prstGeom>
          <a:noFill/>
        </p:spPr>
      </p:pic>
      <p:pic>
        <p:nvPicPr>
          <p:cNvPr id="4" name="Picture 4" descr="Zobacz oryginalny obraz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3284984"/>
            <a:ext cx="537592" cy="537592"/>
          </a:xfrm>
          <a:prstGeom prst="rect">
            <a:avLst/>
          </a:prstGeom>
          <a:noFill/>
        </p:spPr>
      </p:pic>
      <p:cxnSp>
        <p:nvCxnSpPr>
          <p:cNvPr id="6" name="Łącznik prosty 5"/>
          <p:cNvCxnSpPr/>
          <p:nvPr/>
        </p:nvCxnSpPr>
        <p:spPr>
          <a:xfrm flipV="1">
            <a:off x="323528" y="3573016"/>
            <a:ext cx="655272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 rot="10800000">
            <a:off x="323528" y="3933056"/>
            <a:ext cx="1177336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 rot="16200000" flipH="1">
            <a:off x="899592" y="4365104"/>
            <a:ext cx="108012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 rot="5400000">
            <a:off x="1259632" y="4005064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>
            <a:stCxn id="2" idx="1"/>
            <a:endCxn id="3" idx="1"/>
          </p:cNvCxnSpPr>
          <p:nvPr/>
        </p:nvCxnSpPr>
        <p:spPr>
          <a:xfrm rot="16200000" flipV="1">
            <a:off x="460498" y="3976927"/>
            <a:ext cx="360582" cy="468808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 32"/>
          <p:cNvSpPr/>
          <p:nvPr/>
        </p:nvSpPr>
        <p:spPr>
          <a:xfrm>
            <a:off x="2051720" y="6093296"/>
            <a:ext cx="2938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Земля - элипсоид вращения</a:t>
            </a:r>
            <a:endParaRPr lang="pl-PL" dirty="0"/>
          </a:p>
        </p:txBody>
      </p:sp>
      <p:cxnSp>
        <p:nvCxnSpPr>
          <p:cNvPr id="35" name="Łącznik prosty ze strzałką 34"/>
          <p:cNvCxnSpPr/>
          <p:nvPr/>
        </p:nvCxnSpPr>
        <p:spPr>
          <a:xfrm rot="16200000" flipV="1">
            <a:off x="2375756" y="533721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e tekstowe 35"/>
          <p:cNvSpPr txBox="1"/>
          <p:nvPr/>
        </p:nvSpPr>
        <p:spPr>
          <a:xfrm>
            <a:off x="683568" y="44371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A</a:t>
            </a:r>
            <a:endParaRPr lang="pl-PL" dirty="0"/>
          </a:p>
        </p:txBody>
      </p:sp>
      <p:sp>
        <p:nvSpPr>
          <p:cNvPr id="37" name="pole tekstowe 36"/>
          <p:cNvSpPr txBox="1"/>
          <p:nvPr/>
        </p:nvSpPr>
        <p:spPr>
          <a:xfrm>
            <a:off x="1403648" y="4077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B</a:t>
            </a:r>
            <a:endParaRPr lang="pl-PL" dirty="0"/>
          </a:p>
        </p:txBody>
      </p:sp>
      <p:sp>
        <p:nvSpPr>
          <p:cNvPr id="38" name="Prostokąt 37"/>
          <p:cNvSpPr/>
          <p:nvPr/>
        </p:nvSpPr>
        <p:spPr>
          <a:xfrm>
            <a:off x="323528" y="1628800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А - точка Земли, для которой спутник находится в зените</a:t>
            </a:r>
          </a:p>
          <a:p>
            <a:r>
              <a:rPr lang="pl-PL" dirty="0" smtClean="0"/>
              <a:t>B</a:t>
            </a:r>
            <a:r>
              <a:rPr lang="ru-RU" dirty="0" smtClean="0"/>
              <a:t> - точка Земли, самая близкая прямой "Солнце - Спутик"</a:t>
            </a:r>
            <a:endParaRPr lang="pl-PL" dirty="0"/>
          </a:p>
        </p:txBody>
      </p:sp>
      <p:sp>
        <p:nvSpPr>
          <p:cNvPr id="39" name="Prostokąt 38"/>
          <p:cNvSpPr/>
          <p:nvPr/>
        </p:nvSpPr>
        <p:spPr>
          <a:xfrm>
            <a:off x="1259632" y="260648"/>
            <a:ext cx="5544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solidFill>
                  <a:srgbClr val="00B050"/>
                </a:solidFill>
              </a:rPr>
              <a:t>- </a:t>
            </a:r>
            <a:r>
              <a:rPr lang="ru-RU" dirty="0" smtClean="0">
                <a:solidFill>
                  <a:srgbClr val="00B050"/>
                </a:solidFill>
              </a:rPr>
              <a:t>географические координаты точки А</a:t>
            </a:r>
          </a:p>
          <a:p>
            <a:r>
              <a:rPr lang="pl-PL" dirty="0" smtClean="0">
                <a:solidFill>
                  <a:srgbClr val="00B050"/>
                </a:solidFill>
              </a:rPr>
              <a:t>- </a:t>
            </a:r>
            <a:r>
              <a:rPr lang="ru-RU" dirty="0" smtClean="0">
                <a:solidFill>
                  <a:srgbClr val="00B050"/>
                </a:solidFill>
              </a:rPr>
              <a:t>расстояние спутника от точки А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- </a:t>
            </a:r>
            <a:r>
              <a:rPr lang="ru-RU" dirty="0" smtClean="0">
                <a:solidFill>
                  <a:srgbClr val="FF0000"/>
                </a:solidFill>
              </a:rPr>
              <a:t>географические координаты точки </a:t>
            </a:r>
            <a:r>
              <a:rPr lang="pl-PL" dirty="0" smtClean="0">
                <a:solidFill>
                  <a:srgbClr val="FF0000"/>
                </a:solidFill>
              </a:rPr>
              <a:t> B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pl-PL" dirty="0" smtClean="0">
                <a:solidFill>
                  <a:srgbClr val="FF0000"/>
                </a:solidFill>
              </a:rPr>
              <a:t>- </a:t>
            </a:r>
            <a:r>
              <a:rPr lang="ru-RU" dirty="0" smtClean="0">
                <a:solidFill>
                  <a:srgbClr val="FF0000"/>
                </a:solidFill>
              </a:rPr>
              <a:t>расстояние прямой "Солнце - Спутник" от точки</a:t>
            </a:r>
            <a:r>
              <a:rPr lang="pl-PL" dirty="0" smtClean="0">
                <a:solidFill>
                  <a:srgbClr val="FF0000"/>
                </a:solidFill>
              </a:rPr>
              <a:t> B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323528" y="2348880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точку  </a:t>
            </a:r>
            <a:r>
              <a:rPr lang="pl-PL" dirty="0" smtClean="0"/>
              <a:t>B </a:t>
            </a:r>
            <a:r>
              <a:rPr lang="ru-RU" dirty="0" smtClean="0"/>
              <a:t>определяется в трех вариантах прямой "Солнце - Спутник": </a:t>
            </a:r>
          </a:p>
          <a:p>
            <a:r>
              <a:rPr lang="ru-RU" dirty="0" smtClean="0"/>
              <a:t>- для центра солнечного диска</a:t>
            </a:r>
          </a:p>
          <a:p>
            <a:r>
              <a:rPr lang="ru-RU" dirty="0" smtClean="0"/>
              <a:t>- для верхнего края солнечного диска</a:t>
            </a:r>
          </a:p>
          <a:p>
            <a:r>
              <a:rPr lang="ru-RU" dirty="0" smtClean="0"/>
              <a:t>- для нижнего края солнечного диска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1763688" y="4149080"/>
            <a:ext cx="1800200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Picture 2" descr="Zobacz obraz w pełnych rozmiarach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742876">
            <a:off x="283394" y="4483412"/>
            <a:ext cx="381642" cy="288032"/>
          </a:xfrm>
          <a:prstGeom prst="rect">
            <a:avLst/>
          </a:prstGeom>
          <a:noFill/>
        </p:spPr>
      </p:pic>
      <p:pic>
        <p:nvPicPr>
          <p:cNvPr id="4" name="Picture 4" descr="Zobacz oryginalny obraz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3933056"/>
            <a:ext cx="537592" cy="537592"/>
          </a:xfrm>
          <a:prstGeom prst="rect">
            <a:avLst/>
          </a:prstGeom>
          <a:noFill/>
        </p:spPr>
      </p:pic>
      <p:cxnSp>
        <p:nvCxnSpPr>
          <p:cNvPr id="6" name="Łącznik prosty 5"/>
          <p:cNvCxnSpPr/>
          <p:nvPr/>
        </p:nvCxnSpPr>
        <p:spPr>
          <a:xfrm flipV="1">
            <a:off x="827584" y="4221088"/>
            <a:ext cx="655272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 32"/>
          <p:cNvSpPr/>
          <p:nvPr/>
        </p:nvSpPr>
        <p:spPr>
          <a:xfrm>
            <a:off x="2483768" y="6093296"/>
            <a:ext cx="2938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Земля - элипсоид вращения</a:t>
            </a:r>
            <a:endParaRPr lang="pl-PL" dirty="0"/>
          </a:p>
        </p:txBody>
      </p:sp>
      <p:cxnSp>
        <p:nvCxnSpPr>
          <p:cNvPr id="35" name="Łącznik prosty ze strzałką 34"/>
          <p:cNvCxnSpPr/>
          <p:nvPr/>
        </p:nvCxnSpPr>
        <p:spPr>
          <a:xfrm rot="16200000" flipV="1">
            <a:off x="3671900" y="533721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rostokąt 37"/>
          <p:cNvSpPr/>
          <p:nvPr/>
        </p:nvSpPr>
        <p:spPr>
          <a:xfrm>
            <a:off x="1115616" y="2564904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C</a:t>
            </a:r>
            <a:r>
              <a:rPr lang="ru-RU" dirty="0" smtClean="0"/>
              <a:t> - точка Земли, на которую смотрит прибор СФИНКС</a:t>
            </a:r>
            <a:r>
              <a:rPr lang="pl-PL" dirty="0" smtClean="0"/>
              <a:t>, </a:t>
            </a:r>
            <a:r>
              <a:rPr lang="ru-RU" dirty="0" smtClean="0"/>
              <a:t>когда он находится в тени Земли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1547664" y="980728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- </a:t>
            </a:r>
            <a:r>
              <a:rPr lang="ru-RU" dirty="0" smtClean="0"/>
              <a:t>географические координаты точки </a:t>
            </a:r>
            <a:r>
              <a:rPr lang="pl-PL" dirty="0" smtClean="0"/>
              <a:t>C</a:t>
            </a:r>
            <a:endParaRPr lang="ru-RU" dirty="0" smtClean="0"/>
          </a:p>
        </p:txBody>
      </p:sp>
      <p:sp>
        <p:nvSpPr>
          <p:cNvPr id="18" name="pole tekstowe 17"/>
          <p:cNvSpPr txBox="1"/>
          <p:nvPr/>
        </p:nvSpPr>
        <p:spPr>
          <a:xfrm>
            <a:off x="1691680" y="4149080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C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1763688" y="4149080"/>
            <a:ext cx="1800200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Picture 2" descr="Zobacz obraz w pełnych rozmiarach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895810">
            <a:off x="3552979" y="3572508"/>
            <a:ext cx="381642" cy="366859"/>
          </a:xfrm>
          <a:prstGeom prst="rect">
            <a:avLst/>
          </a:prstGeom>
          <a:noFill/>
        </p:spPr>
      </p:pic>
      <p:pic>
        <p:nvPicPr>
          <p:cNvPr id="4" name="Picture 4" descr="Zobacz oryginalny obraz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3068960"/>
            <a:ext cx="537592" cy="537592"/>
          </a:xfrm>
          <a:prstGeom prst="rect">
            <a:avLst/>
          </a:prstGeom>
          <a:noFill/>
        </p:spPr>
      </p:pic>
      <p:cxnSp>
        <p:nvCxnSpPr>
          <p:cNvPr id="6" name="Łącznik prosty 5"/>
          <p:cNvCxnSpPr/>
          <p:nvPr/>
        </p:nvCxnSpPr>
        <p:spPr>
          <a:xfrm flipV="1">
            <a:off x="3995936" y="3356992"/>
            <a:ext cx="345638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 32"/>
          <p:cNvSpPr/>
          <p:nvPr/>
        </p:nvSpPr>
        <p:spPr>
          <a:xfrm>
            <a:off x="2267744" y="4869160"/>
            <a:ext cx="789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Cyrl-AZ" dirty="0" smtClean="0"/>
              <a:t>Земля</a:t>
            </a:r>
            <a:endParaRPr lang="pl-PL" dirty="0"/>
          </a:p>
        </p:txBody>
      </p:sp>
      <p:cxnSp>
        <p:nvCxnSpPr>
          <p:cNvPr id="12" name="Łącznik prosty ze strzałką 11"/>
          <p:cNvCxnSpPr/>
          <p:nvPr/>
        </p:nvCxnSpPr>
        <p:spPr>
          <a:xfrm rot="16200000" flipH="1">
            <a:off x="3959932" y="3897052"/>
            <a:ext cx="648072" cy="57606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 rot="16200000" flipV="1">
            <a:off x="4139952" y="4077072"/>
            <a:ext cx="720080" cy="1440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/>
          <p:nvPr/>
        </p:nvCxnSpPr>
        <p:spPr>
          <a:xfrm flipV="1">
            <a:off x="3995936" y="3789040"/>
            <a:ext cx="432048" cy="720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e tekstowe 20"/>
          <p:cNvSpPr txBox="1"/>
          <p:nvPr/>
        </p:nvSpPr>
        <p:spPr>
          <a:xfrm>
            <a:off x="3923928" y="41490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V</a:t>
            </a:r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3923928" y="35010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V</a:t>
            </a:r>
            <a:r>
              <a:rPr lang="pl-PL" sz="1600" dirty="0" smtClean="0"/>
              <a:t>R</a:t>
            </a:r>
            <a:endParaRPr lang="pl-PL" dirty="0"/>
          </a:p>
        </p:txBody>
      </p:sp>
      <p:cxnSp>
        <p:nvCxnSpPr>
          <p:cNvPr id="24" name="Łącznik prosty ze strzałką 23"/>
          <p:cNvCxnSpPr/>
          <p:nvPr/>
        </p:nvCxnSpPr>
        <p:spPr>
          <a:xfrm>
            <a:off x="4067944" y="3501008"/>
            <a:ext cx="21602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/>
          <p:nvPr/>
        </p:nvCxnSpPr>
        <p:spPr>
          <a:xfrm>
            <a:off x="3995936" y="4149080"/>
            <a:ext cx="21602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ostokąt 25"/>
          <p:cNvSpPr/>
          <p:nvPr/>
        </p:nvSpPr>
        <p:spPr>
          <a:xfrm>
            <a:off x="1907704" y="1340768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- </a:t>
            </a:r>
            <a:r>
              <a:rPr lang="ru-RU" dirty="0" smtClean="0"/>
              <a:t>лучевая скорость </a:t>
            </a:r>
            <a:r>
              <a:rPr lang="pl-PL" dirty="0" smtClean="0"/>
              <a:t>V</a:t>
            </a:r>
            <a:r>
              <a:rPr lang="pl-PL" sz="1600" dirty="0" smtClean="0"/>
              <a:t>R</a:t>
            </a:r>
            <a:r>
              <a:rPr lang="pl-PL" dirty="0" smtClean="0"/>
              <a:t> </a:t>
            </a:r>
            <a:r>
              <a:rPr lang="ru-RU" dirty="0" smtClean="0"/>
              <a:t>спутника относительно Слонца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86000" y="1997839"/>
            <a:ext cx="5022304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Время </a:t>
            </a:r>
            <a:r>
              <a:rPr lang="ru-RU" b="1" dirty="0" smtClean="0"/>
              <a:t>Т</a:t>
            </a:r>
            <a:r>
              <a:rPr lang="ru-RU" dirty="0" smtClean="0"/>
              <a:t> можно задать в трех форматах:</a:t>
            </a:r>
          </a:p>
          <a:p>
            <a:endParaRPr lang="ru-RU" dirty="0" smtClean="0"/>
          </a:p>
          <a:p>
            <a:pPr>
              <a:spcAft>
                <a:spcPts val="600"/>
              </a:spcAft>
            </a:pPr>
            <a:r>
              <a:rPr lang="ru-RU" dirty="0" smtClean="0"/>
              <a:t>- юлианская дата (скаляр либо вектор)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- дата и всемирное время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‘</a:t>
            </a:r>
            <a:r>
              <a:rPr lang="pl-PL" dirty="0" err="1" smtClean="0"/>
              <a:t>rrrr</a:t>
            </a:r>
            <a:r>
              <a:rPr lang="pl-PL" dirty="0" smtClean="0"/>
              <a:t>/mc/</a:t>
            </a:r>
            <a:r>
              <a:rPr lang="pl-PL" dirty="0" err="1" smtClean="0"/>
              <a:t>dd</a:t>
            </a:r>
            <a:r>
              <a:rPr lang="pl-PL" dirty="0"/>
              <a:t> </a:t>
            </a:r>
            <a:r>
              <a:rPr lang="pl-PL" dirty="0" err="1" smtClean="0"/>
              <a:t>hh:mn:ss</a:t>
            </a:r>
            <a:r>
              <a:rPr lang="pl-PL" dirty="0" smtClean="0"/>
              <a:t>’</a:t>
            </a:r>
            <a:endParaRPr lang="ru-RU" dirty="0" smtClean="0"/>
          </a:p>
          <a:p>
            <a:pPr>
              <a:spcAft>
                <a:spcPts val="600"/>
              </a:spcAft>
              <a:buFontTx/>
              <a:buChar char="-"/>
            </a:pPr>
            <a:r>
              <a:rPr lang="ru-RU" dirty="0" smtClean="0"/>
              <a:t>дата и всемирное время начала и конца отрезка времении и интервал мехду двумя точками</a:t>
            </a:r>
            <a:r>
              <a:rPr lang="pl-PL" dirty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‘</a:t>
            </a:r>
            <a:r>
              <a:rPr lang="pl-PL" dirty="0" err="1" smtClean="0"/>
              <a:t>rrrr</a:t>
            </a:r>
            <a:r>
              <a:rPr lang="pl-PL" dirty="0" smtClean="0"/>
              <a:t>/mc/</a:t>
            </a:r>
            <a:r>
              <a:rPr lang="pl-PL" dirty="0" err="1" smtClean="0"/>
              <a:t>dd</a:t>
            </a:r>
            <a:r>
              <a:rPr lang="pl-PL" dirty="0" smtClean="0"/>
              <a:t> </a:t>
            </a:r>
            <a:r>
              <a:rPr lang="pl-PL" dirty="0" err="1" smtClean="0"/>
              <a:t>hh:mn:ss;rrrr</a:t>
            </a:r>
            <a:r>
              <a:rPr lang="pl-PL" dirty="0" smtClean="0"/>
              <a:t>/mc/</a:t>
            </a:r>
            <a:r>
              <a:rPr lang="pl-PL" dirty="0" err="1" smtClean="0"/>
              <a:t>dd</a:t>
            </a:r>
            <a:r>
              <a:rPr lang="pl-PL" dirty="0" smtClean="0"/>
              <a:t> </a:t>
            </a:r>
            <a:r>
              <a:rPr lang="pl-PL" dirty="0" err="1" smtClean="0"/>
              <a:t>hh:mn:ss;mm:ss</a:t>
            </a:r>
            <a:r>
              <a:rPr lang="pl-PL" dirty="0" smtClean="0"/>
              <a:t>’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1268760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Элементы орбиты спутника для проведения вычислений нужны в форме двухстрочново элемента</a:t>
            </a:r>
            <a:r>
              <a:rPr lang="pl-PL" dirty="0" smtClean="0"/>
              <a:t> TLE (</a:t>
            </a:r>
            <a:r>
              <a:rPr lang="pl-PL" dirty="0" err="1" smtClean="0"/>
              <a:t>Two-Lines</a:t>
            </a:r>
            <a:r>
              <a:rPr lang="pl-PL" dirty="0" smtClean="0"/>
              <a:t> </a:t>
            </a:r>
            <a:r>
              <a:rPr lang="pl-PL" dirty="0" err="1" smtClean="0"/>
              <a:t>Elements</a:t>
            </a:r>
            <a:r>
              <a:rPr lang="pl-PL" dirty="0" smtClean="0"/>
              <a:t>)</a:t>
            </a:r>
          </a:p>
          <a:p>
            <a:endParaRPr lang="pl-PL" dirty="0" smtClean="0"/>
          </a:p>
          <a:p>
            <a:r>
              <a:rPr lang="ru-RU" dirty="0" smtClean="0"/>
              <a:t>пример</a:t>
            </a:r>
          </a:p>
          <a:p>
            <a:r>
              <a:rPr lang="pl-PL" dirty="0" smtClean="0"/>
              <a:t>1 33504U 09003A   09333.80917591  .00001077  00000-0  73109-4 0  2324</a:t>
            </a:r>
          </a:p>
          <a:p>
            <a:r>
              <a:rPr lang="pl-PL" dirty="0" smtClean="0"/>
              <a:t>2 33504 082.4788 063.6828 0014253 233.2629 126.7288 15.05341258 45624</a:t>
            </a:r>
          </a:p>
          <a:p>
            <a:endParaRPr lang="pl-PL" dirty="0" smtClean="0"/>
          </a:p>
          <a:p>
            <a:r>
              <a:rPr lang="ru-RU" dirty="0" smtClean="0"/>
              <a:t>Можно задать состав двухстрочных элементов на разные даты - программа автоматически подбирает двухстрочный элемент на самую близкую дату к заданному моменту времени </a:t>
            </a:r>
            <a:r>
              <a:rPr lang="ru-RU" b="1" dirty="0" smtClean="0"/>
              <a:t>Т</a:t>
            </a:r>
            <a:endParaRPr lang="pl-PL" b="1" dirty="0" smtClean="0"/>
          </a:p>
          <a:p>
            <a:endParaRPr lang="pl-PL" b="1" smtClean="0"/>
          </a:p>
          <a:p>
            <a:endParaRPr lang="pl-PL" b="1" dirty="0" smtClean="0"/>
          </a:p>
          <a:p>
            <a:endParaRPr lang="pl-PL" dirty="0" smtClean="0"/>
          </a:p>
          <a:p>
            <a:r>
              <a:rPr lang="ru-RU" dirty="0" smtClean="0"/>
              <a:t>Программа использует тоже</a:t>
            </a:r>
            <a:r>
              <a:rPr lang="pl-PL" dirty="0" smtClean="0"/>
              <a:t> </a:t>
            </a:r>
            <a:r>
              <a:rPr lang="ru-RU" dirty="0" smtClean="0"/>
              <a:t>некоторые вспомогательные программы с базы </a:t>
            </a:r>
            <a:r>
              <a:rPr lang="pl-PL" dirty="0" smtClean="0"/>
              <a:t>SSW (</a:t>
            </a:r>
            <a:r>
              <a:rPr lang="pl-PL" dirty="0" err="1" smtClean="0"/>
              <a:t>SolarSoftWare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301</Words>
  <Application>Microsoft Office PowerPoint</Application>
  <PresentationFormat>Pokaz na ekranie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</vt:vector>
  </TitlesOfParts>
  <Company>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Zbigniew Kordylewski</dc:creator>
  <cp:lastModifiedBy>JS</cp:lastModifiedBy>
  <cp:revision>28</cp:revision>
  <dcterms:created xsi:type="dcterms:W3CDTF">2010-10-11T08:12:33Z</dcterms:created>
  <dcterms:modified xsi:type="dcterms:W3CDTF">2010-10-20T09:17:43Z</dcterms:modified>
</cp:coreProperties>
</file>