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"/>
  </p:notesMasterIdLst>
  <p:sldIdLst>
    <p:sldId id="260" r:id="rId2"/>
    <p:sldId id="261" r:id="rId3"/>
    <p:sldId id="262" r:id="rId4"/>
    <p:sldId id="264" r:id="rId5"/>
    <p:sldId id="278" r:id="rId6"/>
    <p:sldId id="280" r:id="rId7"/>
    <p:sldId id="266" r:id="rId8"/>
    <p:sldId id="257" r:id="rId9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FFC000"/>
    <a:srgbClr val="85F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5"/>
  </p:normalViewPr>
  <p:slideViewPr>
    <p:cSldViewPr>
      <p:cViewPr varScale="1">
        <p:scale>
          <a:sx n="100" d="100"/>
          <a:sy n="100" d="100"/>
        </p:scale>
        <p:origin x="1841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CFC0C805-4EE3-41BB-958A-2CDBFD43DCDC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295208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75BA8A-E70D-4824-916A-3A3AD1EDCF72}" type="slidenum">
              <a:rPr lang="pl-PL" altLang="en-US" sz="1400" smtClean="0"/>
              <a:pPr>
                <a:spcBef>
                  <a:spcPct val="0"/>
                </a:spcBef>
              </a:pPr>
              <a:t>1</a:t>
            </a:fld>
            <a:endParaRPr lang="pl-PL" altLang="en-US" sz="1400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875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75BA8A-E70D-4824-916A-3A3AD1EDCF72}" type="slidenum">
              <a:rPr lang="pl-PL" altLang="en-US" sz="1400" smtClean="0"/>
              <a:pPr>
                <a:spcBef>
                  <a:spcPct val="0"/>
                </a:spcBef>
              </a:pPr>
              <a:t>2</a:t>
            </a:fld>
            <a:endParaRPr lang="pl-PL" altLang="en-US" sz="1400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471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75BA8A-E70D-4824-916A-3A3AD1EDCF72}" type="slidenum">
              <a:rPr lang="pl-PL" altLang="en-US" sz="1400" smtClean="0"/>
              <a:pPr>
                <a:spcBef>
                  <a:spcPct val="0"/>
                </a:spcBef>
              </a:pPr>
              <a:t>3</a:t>
            </a:fld>
            <a:endParaRPr lang="pl-PL" altLang="en-US" sz="1400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31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75BA8A-E70D-4824-916A-3A3AD1EDCF72}" type="slidenum">
              <a:rPr lang="pl-PL" altLang="en-US" sz="1400" smtClean="0"/>
              <a:pPr>
                <a:spcBef>
                  <a:spcPct val="0"/>
                </a:spcBef>
              </a:pPr>
              <a:t>4</a:t>
            </a:fld>
            <a:endParaRPr lang="pl-PL" altLang="en-US" sz="1400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35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75BA8A-E70D-4824-916A-3A3AD1EDCF72}" type="slidenum">
              <a:rPr lang="pl-PL" altLang="en-US" sz="1400" smtClean="0"/>
              <a:pPr>
                <a:spcBef>
                  <a:spcPct val="0"/>
                </a:spcBef>
              </a:pPr>
              <a:t>5</a:t>
            </a:fld>
            <a:endParaRPr lang="pl-PL" altLang="en-US" sz="1400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884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75BA8A-E70D-4824-916A-3A3AD1EDCF72}" type="slidenum">
              <a:rPr lang="pl-PL" altLang="en-US" sz="1400" smtClean="0"/>
              <a:pPr>
                <a:spcBef>
                  <a:spcPct val="0"/>
                </a:spcBef>
              </a:pPr>
              <a:t>6</a:t>
            </a:fld>
            <a:endParaRPr lang="pl-PL" altLang="en-US" sz="1400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526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75BA8A-E70D-4824-916A-3A3AD1EDCF72}" type="slidenum">
              <a:rPr lang="pl-PL" altLang="en-US" sz="1400" smtClean="0"/>
              <a:pPr>
                <a:spcBef>
                  <a:spcPct val="0"/>
                </a:spcBef>
              </a:pPr>
              <a:t>7</a:t>
            </a:fld>
            <a:endParaRPr lang="pl-PL" altLang="en-US" sz="1400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075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E4FD9D2-E812-4528-B1DC-FBA63C8C62B5}" type="slidenum">
              <a:rPr lang="pl-PL" altLang="en-US" sz="1400" smtClean="0"/>
              <a:pPr>
                <a:spcBef>
                  <a:spcPct val="0"/>
                </a:spcBef>
              </a:pPr>
              <a:t>8</a:t>
            </a:fld>
            <a:endParaRPr lang="pl-PL" altLang="en-US" sz="1400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36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7AE3F-FB97-49EE-8179-730A964BE570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43275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C3EF-74D9-47B7-8D02-5E256C2C4D4B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08517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7213A-71A3-481B-8057-FE90A9D84A8E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67527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7E631-A12B-43C9-9490-BCE577D91A72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81521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1B53-2A49-4D71-A069-9E706CAFF589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926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E2B68-739E-4144-A896-035282656CD2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21434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DF4AB-5A58-4E11-A57D-3B06F3002DE6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10128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B248D-DA62-41F0-87F2-A6DBF02DBEFD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76998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A595C-8F2A-4A40-8858-F1C4BA1EBFDB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9753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79B2-5012-463B-8747-A11C428B4E59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84700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04EB2-8C4D-495C-AAAE-47CD0800B3B2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9284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tytułu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Kliknij, aby edytować format tekstu konspektu</a:t>
            </a:r>
          </a:p>
          <a:p>
            <a:pPr lvl="1"/>
            <a:r>
              <a:rPr lang="en-GB" altLang="en-US"/>
              <a:t>Drugi poziom konspektu</a:t>
            </a:r>
          </a:p>
          <a:p>
            <a:pPr lvl="2"/>
            <a:r>
              <a:rPr lang="en-GB" altLang="en-US"/>
              <a:t>Trzeci poziom konspektu</a:t>
            </a:r>
          </a:p>
          <a:p>
            <a:pPr lvl="3"/>
            <a:r>
              <a:rPr lang="en-GB" altLang="en-US"/>
              <a:t>Czwarty poziom konspektu</a:t>
            </a:r>
          </a:p>
          <a:p>
            <a:pPr lvl="4"/>
            <a:r>
              <a:rPr lang="en-GB" altLang="en-US"/>
              <a:t>Piąty poziom konspektu</a:t>
            </a:r>
          </a:p>
          <a:p>
            <a:pPr lvl="4"/>
            <a:r>
              <a:rPr lang="en-GB" altLang="en-US"/>
              <a:t>Szósty poziom konspektu</a:t>
            </a:r>
          </a:p>
          <a:p>
            <a:pPr lvl="4"/>
            <a:r>
              <a:rPr lang="en-GB" altLang="en-US"/>
              <a:t>Siódmy poziom konspektu</a:t>
            </a:r>
          </a:p>
          <a:p>
            <a:pPr lvl="4"/>
            <a:r>
              <a:rPr lang="en-GB" altLang="en-US"/>
              <a:t>Ósmy poziom konspektu</a:t>
            </a:r>
          </a:p>
          <a:p>
            <a:pPr lvl="4"/>
            <a:r>
              <a:rPr lang="en-GB" altLang="en-US"/>
              <a:t>Dziewiąty poziom konspektu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l-PL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008C2100-7AE9-4344-86CE-C7C071EEAA66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520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80" y="6734176"/>
            <a:ext cx="51117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77009" y="2163516"/>
            <a:ext cx="916966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7336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</a:pPr>
            <a:endParaRPr lang="pl-PL" altLang="en-US" sz="400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52D014E-F896-0ED9-5DB8-38433CA29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64" y="560389"/>
            <a:ext cx="949776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/>
            <a:r>
              <a:rPr lang="pl-PL" altLang="pl-PL" sz="2800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Trudno nie wspomnieć o </a:t>
            </a:r>
            <a:r>
              <a:rPr lang="pl-PL" altLang="pl-PL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pierwszym polskim eksperymencie kosmicznym</a:t>
            </a:r>
            <a:r>
              <a:rPr lang="pl-PL" altLang="pl-PL" sz="2800" dirty="0">
                <a:solidFill>
                  <a:srgbClr val="FFFF00"/>
                </a:solidFill>
                <a:sym typeface="Wingdings" panose="05000000000000000000" pitchFamily="2" charset="2"/>
              </a:rPr>
              <a:t>, </a:t>
            </a:r>
            <a:r>
              <a:rPr lang="pl-PL" altLang="pl-PL" sz="2800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który wystartował z poligonu </a:t>
            </a:r>
            <a:r>
              <a:rPr lang="pl-PL" altLang="pl-PL" sz="2800" dirty="0" err="1">
                <a:solidFill>
                  <a:srgbClr val="FF0000"/>
                </a:solidFill>
                <a:sym typeface="Wingdings" panose="05000000000000000000" pitchFamily="2" charset="2"/>
              </a:rPr>
              <a:t>Kapustin</a:t>
            </a:r>
            <a:r>
              <a:rPr lang="pl-PL" altLang="pl-PL" sz="2800" dirty="0">
                <a:solidFill>
                  <a:srgbClr val="FF0000"/>
                </a:solidFill>
                <a:sym typeface="Wingdings" panose="05000000000000000000" pitchFamily="2" charset="2"/>
              </a:rPr>
              <a:t> Jar</a:t>
            </a:r>
            <a:r>
              <a:rPr lang="en-US" altLang="pl-PL" sz="2800" dirty="0">
                <a:solidFill>
                  <a:srgbClr val="FF0000"/>
                </a:solidFill>
                <a:sym typeface="Wingdings" panose="05000000000000000000" pitchFamily="2" charset="2"/>
              </a:rPr>
              <a:t>  (ZSRR)</a:t>
            </a:r>
            <a:r>
              <a:rPr lang="pl-PL" altLang="pl-PL" sz="2800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pl-PL" altLang="pl-PL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28 listopada 1970 r.</a:t>
            </a:r>
            <a:br>
              <a:rPr lang="pl-PL" altLang="pl-PL" sz="1200" dirty="0">
                <a:solidFill>
                  <a:srgbClr val="FFFF00"/>
                </a:solidFill>
                <a:sym typeface="Wingdings" panose="05000000000000000000" pitchFamily="2" charset="2"/>
              </a:rPr>
            </a:br>
            <a:endParaRPr lang="en-US" altLang="pl-PL" sz="3200" dirty="0">
              <a:solidFill>
                <a:srgbClr val="FFFF00"/>
              </a:solidFill>
              <a:sym typeface="Wingdings" panose="05000000000000000000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B6C096-AC43-DA82-6966-2A646D633CF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409" y="1979638"/>
            <a:ext cx="3928972" cy="3973513"/>
          </a:xfrm>
          <a:prstGeom prst="rect">
            <a:avLst/>
          </a:prstGeom>
          <a:noFill/>
          <a:ln w="19050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06FC9D0-83BA-E43C-DECC-64D3832C036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88" y="1979637"/>
            <a:ext cx="4479893" cy="3983038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438E06D3-159C-177E-ABEB-B881EA528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33" y="6062887"/>
            <a:ext cx="9379112" cy="85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/>
            <a:r>
              <a:rPr kumimoji="1" lang="pl-PL" altLang="pl-PL" sz="1600" dirty="0">
                <a:solidFill>
                  <a:srgbClr val="0033CC"/>
                </a:solidFill>
                <a:sym typeface="Wingdings" panose="05000000000000000000" pitchFamily="2" charset="2"/>
              </a:rPr>
              <a:t>Zdjęcie rakiety Vertikal-1, która wyniosła zasobnik z aparatura naukowa na wysokość ok.  ~500 km. </a:t>
            </a:r>
          </a:p>
          <a:p>
            <a:pPr eaLnBrk="1"/>
            <a:r>
              <a:rPr kumimoji="1" lang="pl-PL" altLang="pl-PL" sz="1600" dirty="0">
                <a:solidFill>
                  <a:srgbClr val="0033CC"/>
                </a:solidFill>
                <a:sym typeface="Wingdings" panose="05000000000000000000" pitchFamily="2" charset="2"/>
              </a:rPr>
              <a:t>Aparatura </a:t>
            </a:r>
            <a:r>
              <a:rPr kumimoji="1" lang="pl-PL" altLang="pl-PL" sz="1600" dirty="0" err="1">
                <a:solidFill>
                  <a:srgbClr val="0033CC"/>
                </a:solidFill>
                <a:sym typeface="Wingdings" panose="05000000000000000000" pitchFamily="2" charset="2"/>
              </a:rPr>
              <a:t>dzialala</a:t>
            </a:r>
            <a:r>
              <a:rPr kumimoji="1" lang="pl-PL" altLang="pl-PL" sz="1600" dirty="0">
                <a:solidFill>
                  <a:srgbClr val="0033CC"/>
                </a:solidFill>
                <a:sym typeface="Wingdings" panose="05000000000000000000" pitchFamily="2" charset="2"/>
              </a:rPr>
              <a:t> w przestrzeni kosmicznej (powyżej 100km) przez 10 min wczesnym rankiem </a:t>
            </a:r>
          </a:p>
          <a:p>
            <a:pPr algn="ctr" eaLnBrk="1"/>
            <a:r>
              <a:rPr kumimoji="1" lang="pl-PL" altLang="pl-PL" sz="1600" dirty="0">
                <a:solidFill>
                  <a:srgbClr val="0033CC"/>
                </a:solidFill>
                <a:sym typeface="Wingdings" panose="05000000000000000000" pitchFamily="2" charset="2"/>
              </a:rPr>
              <a:t> miejscowego czasu </a:t>
            </a:r>
            <a:r>
              <a:rPr kumimoji="1" lang="pl-PL" altLang="pl-PL" dirty="0">
                <a:solidFill>
                  <a:srgbClr val="0033CC"/>
                </a:solidFill>
                <a:sym typeface="Wingdings" panose="05000000000000000000" pitchFamily="2" charset="2"/>
              </a:rPr>
              <a:t>(</a:t>
            </a:r>
            <a:r>
              <a:rPr kumimoji="1" lang="en-GB" altLang="pl-PL" sz="1400" b="1" i="1" dirty="0">
                <a:solidFill>
                  <a:srgbClr val="0033CC"/>
                </a:solidFill>
                <a:sym typeface="Wingdings" panose="05000000000000000000" pitchFamily="2" charset="2"/>
              </a:rPr>
              <a:t>05:32 </a:t>
            </a:r>
            <a:r>
              <a:rPr kumimoji="1" lang="pl-PL" altLang="pl-PL" sz="1400" i="1" dirty="0">
                <a:solidFill>
                  <a:srgbClr val="0033CC"/>
                </a:solidFill>
                <a:sym typeface="Wingdings" panose="05000000000000000000" pitchFamily="2" charset="2"/>
              </a:rPr>
              <a:t>)</a:t>
            </a:r>
            <a:r>
              <a:rPr kumimoji="1" lang="en-GB" altLang="pl-PL" dirty="0">
                <a:solidFill>
                  <a:srgbClr val="0033CC"/>
                </a:solidFill>
                <a:sym typeface="Wingdings" panose="05000000000000000000" pitchFamily="2" charset="2"/>
              </a:rPr>
              <a:t> </a:t>
            </a:r>
            <a:endParaRPr kumimoji="1" lang="en-US" altLang="pl-PL" sz="1600" dirty="0">
              <a:solidFill>
                <a:srgbClr val="0033CC"/>
              </a:solidFill>
              <a:sym typeface="Wingdings" panose="05000000000000000000" pitchFamily="2" charset="2"/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38F4C579-5A41-CBA5-EDFC-B7FF52578B73}"/>
              </a:ext>
            </a:extLst>
          </p:cNvPr>
          <p:cNvCxnSpPr>
            <a:cxnSpLocks/>
          </p:cNvCxnSpPr>
          <p:nvPr/>
        </p:nvCxnSpPr>
        <p:spPr>
          <a:xfrm flipV="1">
            <a:off x="209744" y="4544497"/>
            <a:ext cx="1517515" cy="14326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6141C232-108D-EB28-C0C7-D70CBB30D897}"/>
              </a:ext>
            </a:extLst>
          </p:cNvPr>
          <p:cNvCxnSpPr/>
          <p:nvPr/>
        </p:nvCxnSpPr>
        <p:spPr>
          <a:xfrm flipV="1">
            <a:off x="4353727" y="2871339"/>
            <a:ext cx="126460" cy="32723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12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520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2" y="6671268"/>
            <a:ext cx="51117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-953585" y="2386246"/>
            <a:ext cx="94329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7336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</a:pPr>
            <a:endParaRPr lang="pl-PL" altLang="en-US" sz="400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67E8F46-B8BA-284E-E225-7837D174F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75" y="183023"/>
            <a:ext cx="9372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normAutofit fontScale="82500" lnSpcReduction="20000"/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/>
            <a:r>
              <a:rPr lang="pl-PL" altLang="pl-PL" sz="4000" dirty="0">
                <a:solidFill>
                  <a:schemeClr val="bg1"/>
                </a:solidFill>
                <a:sym typeface="Wingdings" panose="05000000000000000000" pitchFamily="2" charset="2"/>
              </a:rPr>
              <a:t>To są zdjęcia uzyskane w eksperymencie </a:t>
            </a:r>
            <a:r>
              <a:rPr lang="pl-PL" altLang="pl-PL" sz="4000" dirty="0">
                <a:solidFill>
                  <a:srgbClr val="FFFF00"/>
                </a:solidFill>
                <a:sym typeface="Wingdings" panose="05000000000000000000" pitchFamily="2" charset="2"/>
              </a:rPr>
              <a:t>W-1</a:t>
            </a:r>
            <a:r>
              <a:rPr lang="pl-PL" altLang="pl-PL" sz="4000" dirty="0">
                <a:solidFill>
                  <a:schemeClr val="bg1"/>
                </a:solidFill>
                <a:sym typeface="Wingdings" panose="05000000000000000000" pitchFamily="2" charset="2"/>
              </a:rPr>
              <a:t>, zeskanowane za pomocą fotometru Zeissa IA </a:t>
            </a:r>
            <a:r>
              <a:rPr lang="pl-PL" altLang="pl-PL" sz="4000" dirty="0" err="1">
                <a:solidFill>
                  <a:schemeClr val="bg1"/>
                </a:solidFill>
                <a:sym typeface="Wingdings" panose="05000000000000000000" pitchFamily="2" charset="2"/>
              </a:rPr>
              <a:t>UWr</a:t>
            </a:r>
            <a:r>
              <a:rPr lang="pl-PL" altLang="pl-PL" sz="4000" dirty="0">
                <a:solidFill>
                  <a:schemeClr val="bg1"/>
                </a:solidFill>
                <a:sym typeface="Wingdings" panose="05000000000000000000" pitchFamily="2" charset="2"/>
              </a:rPr>
              <a:t> po powrocie do Wrocławia</a:t>
            </a:r>
            <a:endParaRPr lang="en-US" altLang="pl-PL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DC27D6A-643C-0F6C-3FEA-1626DEDB202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7" y="2109759"/>
            <a:ext cx="6454060" cy="4456374"/>
          </a:xfrm>
          <a:prstGeom prst="rect">
            <a:avLst/>
          </a:prstGeom>
          <a:noFill/>
          <a:ln w="9525" algn="ctr">
            <a:solidFill>
              <a:srgbClr val="2D2D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881A65B4-9066-CC81-690B-106383A2F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467" y="2109759"/>
            <a:ext cx="2926161" cy="462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en-US" altLang="pl-PL" dirty="0" err="1">
                <a:sym typeface="Wingdings" panose="05000000000000000000" pitchFamily="2" charset="2"/>
              </a:rPr>
              <a:t>Pojaśnienia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widoczne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na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obrazach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uzyskanych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przez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specjalnie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dobrane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folie</a:t>
            </a:r>
            <a:r>
              <a:rPr kumimoji="1" lang="en-US" altLang="pl-PL" dirty="0">
                <a:sym typeface="Wingdings" panose="05000000000000000000" pitchFamily="2" charset="2"/>
              </a:rPr>
              <a:t> z </a:t>
            </a:r>
            <a:r>
              <a:rPr kumimoji="1" lang="en-US" altLang="pl-PL" dirty="0" err="1">
                <a:sym typeface="Wingdings" panose="05000000000000000000" pitchFamily="2" charset="2"/>
              </a:rPr>
              <a:t>berylu</a:t>
            </a:r>
            <a:r>
              <a:rPr kumimoji="1" lang="en-US" altLang="pl-PL" dirty="0">
                <a:sym typeface="Wingdings" panose="05000000000000000000" pitchFamily="2" charset="2"/>
              </a:rPr>
              <a:t>( 50 </a:t>
            </a:r>
            <a:r>
              <a:rPr kumimoji="1" lang="el-GR" altLang="pl-PL" dirty="0">
                <a:sym typeface="Wingdings" panose="05000000000000000000" pitchFamily="2" charset="2"/>
              </a:rPr>
              <a:t>μ</a:t>
            </a:r>
            <a:r>
              <a:rPr kumimoji="1" lang="en-US" altLang="pl-PL" dirty="0">
                <a:sym typeface="Wingdings" panose="05000000000000000000" pitchFamily="2" charset="2"/>
              </a:rPr>
              <a:t>m) </a:t>
            </a:r>
            <a:r>
              <a:rPr kumimoji="1" lang="en-US" altLang="pl-PL" dirty="0" err="1">
                <a:sym typeface="Wingdings" panose="05000000000000000000" pitchFamily="2" charset="2"/>
              </a:rPr>
              <a:t>i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aluminium</a:t>
            </a:r>
            <a:r>
              <a:rPr kumimoji="1" lang="en-US" altLang="pl-PL" dirty="0">
                <a:sym typeface="Wingdings" panose="05000000000000000000" pitchFamily="2" charset="2"/>
              </a:rPr>
              <a:t>    (6 </a:t>
            </a:r>
            <a:r>
              <a:rPr kumimoji="1" lang="el-GR" altLang="pl-PL" dirty="0">
                <a:sym typeface="Wingdings" panose="05000000000000000000" pitchFamily="2" charset="2"/>
              </a:rPr>
              <a:t>μ</a:t>
            </a:r>
            <a:r>
              <a:rPr kumimoji="1" lang="en-US" altLang="pl-PL" dirty="0">
                <a:sym typeface="Wingdings" panose="05000000000000000000" pitchFamily="2" charset="2"/>
              </a:rPr>
              <a:t>m) </a:t>
            </a:r>
            <a:r>
              <a:rPr kumimoji="1" lang="en-US" altLang="pl-PL" dirty="0" err="1">
                <a:sym typeface="Wingdings" panose="05000000000000000000" pitchFamily="2" charset="2"/>
              </a:rPr>
              <a:t>wskazują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że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temperatura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plazmy</a:t>
            </a:r>
            <a:r>
              <a:rPr kumimoji="1" lang="en-US" altLang="pl-PL" dirty="0">
                <a:sym typeface="Wingdings" panose="05000000000000000000" pitchFamily="2" charset="2"/>
              </a:rPr>
              <a:t> w </a:t>
            </a:r>
            <a:r>
              <a:rPr kumimoji="1" lang="en-US" altLang="pl-PL" dirty="0" err="1">
                <a:sym typeface="Wingdings" panose="05000000000000000000" pitchFamily="2" charset="2"/>
              </a:rPr>
              <a:t>trakcie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zjawiska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rozbłysku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wynosiła</a:t>
            </a:r>
            <a:r>
              <a:rPr kumimoji="1" lang="en-US" altLang="pl-PL" dirty="0">
                <a:sym typeface="Wingdings" panose="05000000000000000000" pitchFamily="2" charset="2"/>
              </a:rPr>
              <a:t>
</a:t>
            </a:r>
            <a:r>
              <a:rPr kumimoji="1" lang="en-US" altLang="pl-P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6 </a:t>
            </a:r>
            <a:r>
              <a:rPr kumimoji="1" lang="en-US" altLang="pl-PL" sz="2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milionów</a:t>
            </a:r>
            <a:r>
              <a:rPr kumimoji="1" lang="en-US" altLang="pl-P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kumimoji="1" lang="en-US" altLang="pl-PL" sz="2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stopni</a:t>
            </a:r>
            <a:r>
              <a:rPr kumimoji="1" lang="en-US" altLang="pl-P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kumimoji="1" lang="pl-PL" altLang="pl-PL" sz="20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kumimoji="1" lang="en-US" altLang="pl-PL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kumimoji="1" lang="en-US" altLang="pl-PL" dirty="0">
                <a:sym typeface="Wingdings" panose="05000000000000000000" pitchFamily="2" charset="2"/>
              </a:rPr>
              <a:t>
</a:t>
            </a:r>
            <a:r>
              <a:rPr kumimoji="1" lang="en-US" altLang="pl-PL" dirty="0" err="1">
                <a:sym typeface="Wingdings" panose="05000000000000000000" pitchFamily="2" charset="2"/>
              </a:rPr>
              <a:t>Wynik</a:t>
            </a:r>
            <a:r>
              <a:rPr kumimoji="1" lang="en-US" altLang="pl-PL" dirty="0">
                <a:sym typeface="Wingdings" panose="05000000000000000000" pitchFamily="2" charset="2"/>
              </a:rPr>
              <a:t>, </a:t>
            </a:r>
            <a:r>
              <a:rPr kumimoji="1" lang="en-US" altLang="pl-PL" dirty="0" err="1">
                <a:sym typeface="Wingdings" panose="05000000000000000000" pitchFamily="2" charset="2"/>
              </a:rPr>
              <a:t>otrzymany</a:t>
            </a:r>
            <a:r>
              <a:rPr kumimoji="1" lang="en-US" altLang="pl-PL" dirty="0">
                <a:sym typeface="Wingdings" panose="05000000000000000000" pitchFamily="2" charset="2"/>
              </a:rPr>
              <a:t> 50 </a:t>
            </a:r>
            <a:r>
              <a:rPr kumimoji="1" lang="en-US" altLang="pl-PL" dirty="0" err="1">
                <a:sym typeface="Wingdings" panose="05000000000000000000" pitchFamily="2" charset="2"/>
              </a:rPr>
              <a:t>lat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temu</a:t>
            </a:r>
            <a:r>
              <a:rPr kumimoji="1" lang="en-US" altLang="pl-PL" dirty="0">
                <a:sym typeface="Wingdings" panose="05000000000000000000" pitchFamily="2" charset="2"/>
              </a:rPr>
              <a:t>, </a:t>
            </a:r>
            <a:r>
              <a:rPr kumimoji="1" lang="en-US" altLang="pl-PL" dirty="0" err="1">
                <a:sym typeface="Wingdings" panose="05000000000000000000" pitchFamily="2" charset="2"/>
              </a:rPr>
              <a:t>stanowił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na</a:t>
            </a:r>
            <a:r>
              <a:rPr kumimoji="1" lang="en-US" altLang="pl-PL" dirty="0">
                <a:sym typeface="Wingdings" panose="05000000000000000000" pitchFamily="2" charset="2"/>
              </a:rPr>
              <a:t> tyle </a:t>
            </a:r>
            <a:r>
              <a:rPr kumimoji="1" lang="pl-PL" altLang="pl-PL" dirty="0">
                <a:sym typeface="Wingdings" panose="05000000000000000000" pitchFamily="2" charset="2"/>
              </a:rPr>
              <a:t>doniosłe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pl-PL" altLang="pl-PL" dirty="0">
                <a:sym typeface="Wingdings" panose="05000000000000000000" pitchFamily="2" charset="2"/>
              </a:rPr>
              <a:t>(wówczas) </a:t>
            </a:r>
            <a:r>
              <a:rPr kumimoji="1" lang="en-US" altLang="pl-PL" dirty="0" err="1">
                <a:sym typeface="Wingdings" panose="05000000000000000000" pitchFamily="2" charset="2"/>
              </a:rPr>
              <a:t>osiagniecie</a:t>
            </a:r>
            <a:r>
              <a:rPr kumimoji="1" lang="en-US" altLang="pl-PL" dirty="0">
                <a:sym typeface="Wingdings" panose="05000000000000000000" pitchFamily="2" charset="2"/>
              </a:rPr>
              <a:t>, ze </a:t>
            </a:r>
            <a:r>
              <a:rPr kumimoji="1" lang="en-US" altLang="pl-PL" dirty="0" err="1">
                <a:sym typeface="Wingdings" panose="05000000000000000000" pitchFamily="2" charset="2"/>
              </a:rPr>
              <a:t>został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opublikowany</a:t>
            </a:r>
            <a:r>
              <a:rPr kumimoji="1" lang="en-US" altLang="pl-PL" dirty="0">
                <a:sym typeface="Wingdings" panose="05000000000000000000" pitchFamily="2" charset="2"/>
              </a:rPr>
              <a:t> w </a:t>
            </a:r>
            <a:r>
              <a:rPr kumimoji="1" lang="en-US" altLang="pl-PL" dirty="0" err="1">
                <a:sym typeface="Wingdings" panose="05000000000000000000" pitchFamily="2" charset="2"/>
              </a:rPr>
              <a:t>ważnym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czasopismie</a:t>
            </a:r>
            <a:r>
              <a:rPr kumimoji="1" lang="en-US" altLang="pl-PL" dirty="0">
                <a:sym typeface="Wingdings" panose="05000000000000000000" pitchFamily="2" charset="2"/>
              </a:rPr>
              <a:t> </a:t>
            </a:r>
            <a:r>
              <a:rPr kumimoji="1" lang="en-US" altLang="pl-PL" dirty="0" err="1">
                <a:sym typeface="Wingdings" panose="05000000000000000000" pitchFamily="2" charset="2"/>
              </a:rPr>
              <a:t>naukowym</a:t>
            </a:r>
            <a:r>
              <a:rPr kumimoji="1" lang="en-US" altLang="pl-PL" dirty="0">
                <a:sym typeface="Wingdings" panose="05000000000000000000" pitchFamily="2" charset="2"/>
              </a:rPr>
              <a:t>
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BA67BF04-A33B-C51D-2832-A2AE22C86621}"/>
              </a:ext>
            </a:extLst>
          </p:cNvPr>
          <p:cNvGrpSpPr/>
          <p:nvPr/>
        </p:nvGrpSpPr>
        <p:grpSpPr>
          <a:xfrm rot="5400000">
            <a:off x="2154504" y="5222025"/>
            <a:ext cx="875072" cy="3744416"/>
            <a:chOff x="403685" y="1496797"/>
            <a:chExt cx="1180524" cy="4931327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AC85F08C-100D-05A4-D61E-DF2F8FE9E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-1677170" y="3577652"/>
              <a:ext cx="4864100" cy="702390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DFF4CBD5-6F78-3356-A95D-F620824E2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-564767" y="3371865"/>
              <a:ext cx="3846804" cy="451149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90E04AAB-FD84-2E5E-30B8-384E16D72383}"/>
                </a:ext>
              </a:extLst>
            </p:cNvPr>
            <p:cNvSpPr txBox="1"/>
            <p:nvPr/>
          </p:nvSpPr>
          <p:spPr>
            <a:xfrm rot="16200000">
              <a:off x="1006993" y="5894645"/>
              <a:ext cx="697627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1973</a:t>
              </a:r>
            </a:p>
          </p:txBody>
        </p:sp>
      </p:grp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AD345D05-6EB8-D663-E4C3-3EB883A324FF}"/>
              </a:ext>
            </a:extLst>
          </p:cNvPr>
          <p:cNvCxnSpPr/>
          <p:nvPr/>
        </p:nvCxnSpPr>
        <p:spPr>
          <a:xfrm flipH="1">
            <a:off x="3326146" y="2281111"/>
            <a:ext cx="3521412" cy="2072655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D256276B-CABE-5644-3F20-2879B30925F5}"/>
              </a:ext>
            </a:extLst>
          </p:cNvPr>
          <p:cNvCxnSpPr>
            <a:cxnSpLocks/>
          </p:cNvCxnSpPr>
          <p:nvPr/>
        </p:nvCxnSpPr>
        <p:spPr>
          <a:xfrm flipH="1">
            <a:off x="4960392" y="2430696"/>
            <a:ext cx="1857983" cy="2000891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>
            <a:extLst>
              <a:ext uri="{FF2B5EF4-FFF2-40B4-BE49-F238E27FC236}">
                <a16:creationId xmlns:a16="http://schemas.microsoft.com/office/drawing/2014/main" id="{0D9534E2-E8B0-739C-E65D-0DC078BA8A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9858" y="2014385"/>
            <a:ext cx="7605387" cy="381355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F66B659-8297-77F6-2E65-0EDA2E6A1A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3662" y="374376"/>
            <a:ext cx="4548507" cy="698808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335B44D-A0BA-F3C1-CF08-B08E7A6A18F4}"/>
              </a:ext>
            </a:extLst>
          </p:cNvPr>
          <p:cNvSpPr txBox="1"/>
          <p:nvPr/>
        </p:nvSpPr>
        <p:spPr>
          <a:xfrm rot="19299800">
            <a:off x="5927764" y="2869717"/>
            <a:ext cx="3600400" cy="1754326"/>
          </a:xfrm>
          <a:prstGeom prst="rect">
            <a:avLst/>
          </a:prstGeom>
          <a:solidFill>
            <a:srgbClr val="FFC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Wczesne prace są dostępne jedynie „na papierze” – tak więc, </a:t>
            </a:r>
            <a:r>
              <a:rPr lang="en-US" dirty="0" err="1"/>
              <a:t>prze</a:t>
            </a:r>
            <a:r>
              <a:rPr lang="pl-PL" dirty="0"/>
              <a:t>skan</a:t>
            </a:r>
            <a:r>
              <a:rPr lang="en-US" dirty="0" err="1"/>
              <a:t>owaliśmy</a:t>
            </a:r>
            <a:r>
              <a:rPr lang="pl-PL" dirty="0"/>
              <a:t> je i </a:t>
            </a:r>
            <a:r>
              <a:rPr lang="pl-PL" dirty="0" err="1"/>
              <a:t>przetw</a:t>
            </a:r>
            <a:r>
              <a:rPr lang="en-US" dirty="0" err="1"/>
              <a:t>orzyliśmy</a:t>
            </a:r>
            <a:r>
              <a:rPr lang="en-US" dirty="0"/>
              <a:t> do </a:t>
            </a:r>
            <a:r>
              <a:rPr lang="en-US" dirty="0" err="1"/>
              <a:t>postaci</a:t>
            </a:r>
            <a:r>
              <a:rPr lang="en-US" dirty="0"/>
              <a:t> </a:t>
            </a:r>
            <a:r>
              <a:rPr lang="en-US" dirty="0" err="1"/>
              <a:t>cyfrowej</a:t>
            </a:r>
            <a:r>
              <a:rPr lang="en-US" dirty="0"/>
              <a:t> </a:t>
            </a:r>
            <a:r>
              <a:rPr lang="pl-PL" dirty="0"/>
              <a:t> w ramach Projektu </a:t>
            </a:r>
            <a:r>
              <a:rPr lang="pl-PL" dirty="0" err="1">
                <a:solidFill>
                  <a:schemeClr val="bg1"/>
                </a:solidFill>
                <a:highlight>
                  <a:srgbClr val="0000FF"/>
                </a:highlight>
              </a:rPr>
              <a:t>openSPACE</a:t>
            </a:r>
            <a:endParaRPr lang="en-US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03076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520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60" y="6588870"/>
            <a:ext cx="51117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360363" y="2176463"/>
            <a:ext cx="94329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7336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</a:pPr>
            <a:endParaRPr lang="pl-PL" altLang="en-US" sz="40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AD601C2B-1834-D9C6-EBAD-0A9C8E317CFD}"/>
              </a:ext>
            </a:extLst>
          </p:cNvPr>
          <p:cNvSpPr txBox="1">
            <a:spLocks/>
          </p:cNvSpPr>
          <p:nvPr/>
        </p:nvSpPr>
        <p:spPr>
          <a:xfrm>
            <a:off x="143767" y="185743"/>
            <a:ext cx="9936857" cy="1325563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dirty="0">
                <a:solidFill>
                  <a:schemeClr val="bg1"/>
                </a:solidFill>
              </a:rPr>
              <a:t>„Historyczne” eksperymenty Zakładu Fizyki Słońca CBK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9EA0A1E4-B421-ACC3-EBC4-2C2DDC155DEE}"/>
              </a:ext>
            </a:extLst>
          </p:cNvPr>
          <p:cNvGrpSpPr/>
          <p:nvPr/>
        </p:nvGrpSpPr>
        <p:grpSpPr>
          <a:xfrm>
            <a:off x="460512" y="2034410"/>
            <a:ext cx="4075743" cy="2887894"/>
            <a:chOff x="880153" y="1912706"/>
            <a:chExt cx="3657600" cy="2887894"/>
          </a:xfrm>
        </p:grpSpPr>
        <p:sp>
          <p:nvSpPr>
            <p:cNvPr id="7" name="Rectangle 1028">
              <a:extLst>
                <a:ext uri="{FF2B5EF4-FFF2-40B4-BE49-F238E27FC236}">
                  <a16:creationId xmlns:a16="http://schemas.microsoft.com/office/drawing/2014/main" id="{46AF11F8-7828-0129-8545-58A55C58C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153" y="1912706"/>
              <a:ext cx="3657600" cy="288789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1033">
              <a:extLst>
                <a:ext uri="{FF2B5EF4-FFF2-40B4-BE49-F238E27FC236}">
                  <a16:creationId xmlns:a16="http://schemas.microsoft.com/office/drawing/2014/main" id="{9906378E-240E-5CE9-7400-65719FA8C9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478" y="1950806"/>
              <a:ext cx="33825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pl-PL" altLang="en-US" sz="1800" b="1" u="sng" dirty="0">
                  <a:solidFill>
                    <a:schemeClr val="accent2"/>
                  </a:solidFill>
                </a:rPr>
                <a:t>Na pokładzie rakiet geofizycznych</a:t>
              </a:r>
              <a:endParaRPr lang="pl-PL" altLang="en-US" dirty="0"/>
            </a:p>
          </p:txBody>
        </p:sp>
        <p:sp>
          <p:nvSpPr>
            <p:cNvPr id="9" name="Text Box 1035">
              <a:extLst>
                <a:ext uri="{FF2B5EF4-FFF2-40B4-BE49-F238E27FC236}">
                  <a16:creationId xmlns:a16="http://schemas.microsoft.com/office/drawing/2014/main" id="{5DFEA168-FB64-A085-FBE6-F346D7A026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353" y="2446106"/>
              <a:ext cx="3562704" cy="2062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pl-PL" altLang="en-US" sz="1600" dirty="0"/>
            </a:p>
            <a:p>
              <a:pPr algn="l"/>
              <a:endParaRPr lang="pl-PL" altLang="en-US" sz="1600" dirty="0"/>
            </a:p>
            <a:p>
              <a:pPr algn="l"/>
              <a:r>
                <a:rPr lang="pl-PL" altLang="en-US" sz="1600" dirty="0" err="1"/>
                <a:t>Vertikal</a:t>
              </a:r>
              <a:r>
                <a:rPr lang="pl-PL" altLang="en-US" sz="1600" dirty="0"/>
                <a:t>  1	  1970 (ZSRR+ pierwszy polski)</a:t>
              </a:r>
            </a:p>
            <a:p>
              <a:pPr algn="l"/>
              <a:r>
                <a:rPr lang="pl-PL" altLang="en-US" sz="1600" dirty="0" err="1"/>
                <a:t>Vertikal</a:t>
              </a:r>
              <a:r>
                <a:rPr lang="pl-PL" altLang="en-US" sz="1600" dirty="0"/>
                <a:t>  2	  1971 (ZSRR+ polska)</a:t>
              </a:r>
            </a:p>
            <a:p>
              <a:pPr algn="l"/>
              <a:r>
                <a:rPr lang="pl-PL" altLang="en-US" sz="1600" dirty="0" err="1"/>
                <a:t>Vertikal</a:t>
              </a:r>
              <a:r>
                <a:rPr lang="pl-PL" altLang="en-US" sz="1600" dirty="0"/>
                <a:t>  5	  1977 (niepowodzenie)</a:t>
              </a:r>
            </a:p>
            <a:p>
              <a:pPr algn="l"/>
              <a:r>
                <a:rPr lang="pl-PL" altLang="en-US" sz="1600" dirty="0" err="1"/>
                <a:t>Vertikal</a:t>
              </a:r>
              <a:r>
                <a:rPr lang="pl-PL" altLang="en-US" sz="1600" dirty="0"/>
                <a:t>  8	  1979 (teleskop X z CS)</a:t>
              </a:r>
            </a:p>
            <a:p>
              <a:pPr algn="l"/>
              <a:r>
                <a:rPr lang="pl-PL" altLang="en-US" sz="1600" dirty="0" err="1"/>
                <a:t>Vertikal</a:t>
              </a:r>
              <a:r>
                <a:rPr lang="pl-PL" altLang="en-US" sz="1600" dirty="0"/>
                <a:t>  9	  1981 (spektrometr </a:t>
              </a:r>
              <a:r>
                <a:rPr lang="pl-PL" altLang="en-US" sz="1600" dirty="0" err="1"/>
                <a:t>Bragg’a</a:t>
              </a:r>
              <a:r>
                <a:rPr lang="pl-PL" altLang="en-US" sz="1600" dirty="0"/>
                <a:t>)</a:t>
              </a:r>
            </a:p>
            <a:p>
              <a:pPr algn="l"/>
              <a:r>
                <a:rPr lang="pl-PL" altLang="en-US" sz="1600" dirty="0" err="1"/>
                <a:t>Vertikal</a:t>
              </a:r>
              <a:r>
                <a:rPr lang="pl-PL" altLang="en-US" sz="1600" dirty="0"/>
                <a:t> 11  1983 (</a:t>
              </a:r>
              <a:r>
                <a:rPr lang="pl-PL" altLang="en-US" sz="1600" dirty="0" err="1"/>
                <a:t>Dopplerometer</a:t>
              </a:r>
              <a:r>
                <a:rPr lang="pl-PL" altLang="en-US" sz="1600" dirty="0"/>
                <a:t> pr. X)</a:t>
              </a:r>
            </a:p>
          </p:txBody>
        </p:sp>
        <p:pic>
          <p:nvPicPr>
            <p:cNvPr id="10" name="Picture 1047">
              <a:extLst>
                <a:ext uri="{FF2B5EF4-FFF2-40B4-BE49-F238E27FC236}">
                  <a16:creationId xmlns:a16="http://schemas.microsoft.com/office/drawing/2014/main" id="{458CEE57-BC01-A826-CD0F-B07075947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975" y="2446106"/>
              <a:ext cx="457200" cy="306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48">
              <a:extLst>
                <a:ext uri="{FF2B5EF4-FFF2-40B4-BE49-F238E27FC236}">
                  <a16:creationId xmlns:a16="http://schemas.microsoft.com/office/drawing/2014/main" id="{8E578086-0648-EF45-FADB-442E5A0AE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75" y="2446106"/>
              <a:ext cx="457200" cy="28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049">
              <a:extLst>
                <a:ext uri="{FF2B5EF4-FFF2-40B4-BE49-F238E27FC236}">
                  <a16:creationId xmlns:a16="http://schemas.microsoft.com/office/drawing/2014/main" id="{101368A2-B9E7-3C23-F815-52100BF1D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775" y="2446106"/>
              <a:ext cx="45720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9F1F08B4-5FBD-EDB7-36C3-12449A231E32}"/>
              </a:ext>
            </a:extLst>
          </p:cNvPr>
          <p:cNvGrpSpPr/>
          <p:nvPr/>
        </p:nvGrpSpPr>
        <p:grpSpPr>
          <a:xfrm>
            <a:off x="558288" y="5064357"/>
            <a:ext cx="3827946" cy="2270153"/>
            <a:chOff x="535872" y="3761029"/>
            <a:chExt cx="3827946" cy="1979518"/>
          </a:xfrm>
        </p:grpSpPr>
        <p:sp>
          <p:nvSpPr>
            <p:cNvPr id="14" name="Rectangle 1029">
              <a:extLst>
                <a:ext uri="{FF2B5EF4-FFF2-40B4-BE49-F238E27FC236}">
                  <a16:creationId xmlns:a16="http://schemas.microsoft.com/office/drawing/2014/main" id="{4599EFAA-6527-B046-CDB9-B11E718D6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872" y="3761029"/>
              <a:ext cx="3827946" cy="197951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034">
              <a:extLst>
                <a:ext uri="{FF2B5EF4-FFF2-40B4-BE49-F238E27FC236}">
                  <a16:creationId xmlns:a16="http://schemas.microsoft.com/office/drawing/2014/main" id="{C64E84B1-282F-711C-6626-ED6E9BC1F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522" y="3844934"/>
              <a:ext cx="1574324" cy="563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pl-PL" altLang="en-US" sz="1800" b="1" u="sng" dirty="0">
                  <a:solidFill>
                    <a:srgbClr val="000099"/>
                  </a:solidFill>
                </a:rPr>
                <a:t>Na satelitach</a:t>
              </a:r>
              <a:endParaRPr lang="pl-PL" altLang="en-US" dirty="0">
                <a:solidFill>
                  <a:srgbClr val="000099"/>
                </a:solidFill>
              </a:endParaRPr>
            </a:p>
          </p:txBody>
        </p:sp>
        <p:sp>
          <p:nvSpPr>
            <p:cNvPr id="16" name="Text Box 1036">
              <a:extLst>
                <a:ext uri="{FF2B5EF4-FFF2-40B4-BE49-F238E27FC236}">
                  <a16:creationId xmlns:a16="http://schemas.microsoft.com/office/drawing/2014/main" id="{8CF22AD8-CEE7-033D-0CC1-456449FFF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825" y="4394441"/>
              <a:ext cx="3652167" cy="10770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r>
                <a:rPr lang="pl-PL" altLang="en-US" sz="1600" b="1" dirty="0">
                  <a:solidFill>
                    <a:srgbClr val="FF0000"/>
                  </a:solidFill>
                </a:rPr>
                <a:t>CORONAS-I         1994  </a:t>
              </a:r>
              <a:r>
                <a:rPr lang="pl-PL" altLang="en-US" sz="1600" b="1" dirty="0" err="1">
                  <a:solidFill>
                    <a:srgbClr val="FF0000"/>
                  </a:solidFill>
                </a:rPr>
                <a:t>Diogeness</a:t>
              </a:r>
              <a:endParaRPr lang="pl-PL" altLang="en-US" sz="1600" b="1" dirty="0">
                <a:solidFill>
                  <a:srgbClr val="FF0000"/>
                </a:solidFill>
              </a:endParaRPr>
            </a:p>
            <a:p>
              <a:r>
                <a:rPr lang="pl-PL" altLang="en-US" sz="1600" b="1" dirty="0">
                  <a:solidFill>
                    <a:srgbClr val="FF0000"/>
                  </a:solidFill>
                </a:rPr>
                <a:t>INTERBALL-</a:t>
              </a:r>
              <a:r>
                <a:rPr lang="pl-PL" altLang="en-US" sz="1600" b="1" dirty="0" err="1">
                  <a:solidFill>
                    <a:srgbClr val="FF0000"/>
                  </a:solidFill>
                </a:rPr>
                <a:t>Tail</a:t>
              </a:r>
              <a:r>
                <a:rPr lang="pl-PL" altLang="en-US" sz="1600" b="1" dirty="0">
                  <a:solidFill>
                    <a:srgbClr val="FF0000"/>
                  </a:solidFill>
                </a:rPr>
                <a:t>   1995  RF-15I</a:t>
              </a:r>
            </a:p>
            <a:p>
              <a:r>
                <a:rPr lang="pl-PL" altLang="en-US" sz="1600" b="1" dirty="0">
                  <a:solidFill>
                    <a:srgbClr val="FF0000"/>
                  </a:solidFill>
                </a:rPr>
                <a:t>CORONAS-F        2001  </a:t>
              </a:r>
              <a:r>
                <a:rPr lang="pl-PL" altLang="en-US" sz="1600" b="1" dirty="0" err="1">
                  <a:solidFill>
                    <a:srgbClr val="FF0000"/>
                  </a:solidFill>
                </a:rPr>
                <a:t>Diogeness</a:t>
              </a:r>
              <a:r>
                <a:rPr lang="pl-PL" altLang="en-US" sz="1600" b="1" dirty="0">
                  <a:solidFill>
                    <a:srgbClr val="FF0000"/>
                  </a:solidFill>
                </a:rPr>
                <a:t> &amp; RESIK</a:t>
              </a:r>
            </a:p>
            <a:p>
              <a:r>
                <a:rPr lang="pl-PL" altLang="en-US" sz="1600" b="1" dirty="0">
                  <a:solidFill>
                    <a:srgbClr val="FF0000"/>
                  </a:solidFill>
                </a:rPr>
                <a:t>CORONAS-</a:t>
              </a:r>
              <a:r>
                <a:rPr lang="pl-PL" altLang="en-US" sz="1600" b="1" dirty="0" err="1">
                  <a:solidFill>
                    <a:srgbClr val="FF0000"/>
                  </a:solidFill>
                </a:rPr>
                <a:t>Photon</a:t>
              </a:r>
              <a:r>
                <a:rPr lang="pl-PL" altLang="en-US" sz="1600" b="1" dirty="0">
                  <a:solidFill>
                    <a:srgbClr val="FF0000"/>
                  </a:solidFill>
                </a:rPr>
                <a:t>        2009  SphinX</a:t>
              </a:r>
            </a:p>
            <a:p>
              <a:endParaRPr lang="pl-PL" altLang="en-US" sz="1600" b="1" dirty="0">
                <a:solidFill>
                  <a:srgbClr val="FF0000"/>
                </a:solidFill>
              </a:endParaRPr>
            </a:p>
            <a:p>
              <a:endParaRPr lang="pl-PL" altLang="en-US" sz="1600" b="1" dirty="0">
                <a:solidFill>
                  <a:srgbClr val="FF0000"/>
                </a:solidFill>
              </a:endParaRPr>
            </a:p>
            <a:p>
              <a:endParaRPr lang="pl-PL" altLang="en-US" sz="1600" dirty="0"/>
            </a:p>
          </p:txBody>
        </p:sp>
        <p:pic>
          <p:nvPicPr>
            <p:cNvPr id="17" name="Picture 1051">
              <a:extLst>
                <a:ext uri="{FF2B5EF4-FFF2-40B4-BE49-F238E27FC236}">
                  <a16:creationId xmlns:a16="http://schemas.microsoft.com/office/drawing/2014/main" id="{284D8D0F-7930-509B-6DFC-F2F2071DF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672" y="3837229"/>
              <a:ext cx="457200" cy="306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052">
              <a:extLst>
                <a:ext uri="{FF2B5EF4-FFF2-40B4-BE49-F238E27FC236}">
                  <a16:creationId xmlns:a16="http://schemas.microsoft.com/office/drawing/2014/main" id="{B1EBE438-5D20-9FAD-4B40-B08A3783F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072" y="3837229"/>
              <a:ext cx="45720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048">
              <a:extLst>
                <a:ext uri="{FF2B5EF4-FFF2-40B4-BE49-F238E27FC236}">
                  <a16:creationId xmlns:a16="http://schemas.microsoft.com/office/drawing/2014/main" id="{EBF01C1C-46CE-5925-088C-2FCBA5D25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511" y="3844934"/>
              <a:ext cx="457200" cy="28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2DC12CC5-44F2-6E50-73F6-4A584D130B2D}"/>
              </a:ext>
            </a:extLst>
          </p:cNvPr>
          <p:cNvGrpSpPr>
            <a:grpSpLocks/>
          </p:cNvGrpSpPr>
          <p:nvPr/>
        </p:nvGrpSpPr>
        <p:grpSpPr bwMode="auto">
          <a:xfrm>
            <a:off x="4849908" y="2000428"/>
            <a:ext cx="5055223" cy="3651617"/>
            <a:chOff x="1429" y="1752"/>
            <a:chExt cx="3048" cy="2185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79841AFE-C085-FF49-8E4D-8DD295E9F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1752"/>
              <a:ext cx="3048" cy="2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148E05CA-6A1A-D8F8-55C1-A31286C70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" y="2115"/>
              <a:ext cx="197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A1F8103-6C17-33FA-11D1-85063C27045B}"/>
              </a:ext>
            </a:extLst>
          </p:cNvPr>
          <p:cNvSpPr txBox="1"/>
          <p:nvPr/>
        </p:nvSpPr>
        <p:spPr>
          <a:xfrm>
            <a:off x="7553781" y="3598861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rgbClr val="FFFF00"/>
                </a:solidFill>
              </a:rPr>
              <a:t>Kapustin</a:t>
            </a:r>
            <a:r>
              <a:rPr lang="pl-PL" dirty="0">
                <a:solidFill>
                  <a:srgbClr val="FFFF00"/>
                </a:solidFill>
              </a:rPr>
              <a:t> Jar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68F9F5F6-3E43-291B-9AEE-66E2DABC7CC8}"/>
              </a:ext>
            </a:extLst>
          </p:cNvPr>
          <p:cNvSpPr txBox="1"/>
          <p:nvPr/>
        </p:nvSpPr>
        <p:spPr>
          <a:xfrm>
            <a:off x="7197256" y="2712272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rgbClr val="FFFF00"/>
                </a:solidFill>
              </a:rPr>
              <a:t>Plesieck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F8AEEA81-6583-17CE-8F37-B7165980A5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3836" y="848524"/>
            <a:ext cx="1337236" cy="854759"/>
          </a:xfrm>
          <a:prstGeom prst="rect">
            <a:avLst/>
          </a:prstGeom>
          <a:ln w="12700">
            <a:solidFill>
              <a:srgbClr val="0033CC"/>
            </a:solidFill>
          </a:ln>
        </p:spPr>
      </p:pic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27B5AC65-CD34-BCB7-E784-D87F7C8569BE}"/>
              </a:ext>
            </a:extLst>
          </p:cNvPr>
          <p:cNvCxnSpPr>
            <a:cxnSpLocks/>
          </p:cNvCxnSpPr>
          <p:nvPr/>
        </p:nvCxnSpPr>
        <p:spPr>
          <a:xfrm flipV="1">
            <a:off x="4364251" y="2856735"/>
            <a:ext cx="2778107" cy="30259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2983991B-E8E7-264D-AD5D-C247F0F60EA4}"/>
              </a:ext>
            </a:extLst>
          </p:cNvPr>
          <p:cNvCxnSpPr>
            <a:cxnSpLocks/>
          </p:cNvCxnSpPr>
          <p:nvPr/>
        </p:nvCxnSpPr>
        <p:spPr>
          <a:xfrm>
            <a:off x="4546604" y="3677137"/>
            <a:ext cx="2707597" cy="137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a 29">
            <a:extLst>
              <a:ext uri="{FF2B5EF4-FFF2-40B4-BE49-F238E27FC236}">
                <a16:creationId xmlns:a16="http://schemas.microsoft.com/office/drawing/2014/main" id="{3DBC6D74-17C9-62EC-3DA8-F64C6B338DD8}"/>
              </a:ext>
            </a:extLst>
          </p:cNvPr>
          <p:cNvGrpSpPr/>
          <p:nvPr/>
        </p:nvGrpSpPr>
        <p:grpSpPr>
          <a:xfrm>
            <a:off x="5397210" y="5736240"/>
            <a:ext cx="3901720" cy="732568"/>
            <a:chOff x="5397210" y="5736240"/>
            <a:chExt cx="3901720" cy="732568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8C4175B7-FF92-A010-17D2-A9AF56F0D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210" y="5736240"/>
              <a:ext cx="3901720" cy="732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05D639DE-CBF0-AD24-11CD-230AC556A3F5}"/>
                </a:ext>
              </a:extLst>
            </p:cNvPr>
            <p:cNvSpPr txBox="1"/>
            <p:nvPr/>
          </p:nvSpPr>
          <p:spPr>
            <a:xfrm>
              <a:off x="6624488" y="5801198"/>
              <a:ext cx="2518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>
                  <a:solidFill>
                    <a:srgbClr val="FFFF00"/>
                  </a:solidFill>
                </a:rPr>
                <a:t>STIX na</a:t>
              </a:r>
            </a:p>
            <a:p>
              <a:r>
                <a:rPr lang="pl-PL" b="1" dirty="0">
                  <a:solidFill>
                    <a:srgbClr val="FFFF00"/>
                  </a:solidFill>
                </a:rPr>
                <a:t>Solar Orbiter </a:t>
              </a:r>
              <a:r>
                <a:rPr lang="pl-PL" dirty="0">
                  <a:solidFill>
                    <a:srgbClr val="FFFF00"/>
                  </a:solidFill>
                </a:rPr>
                <a:t>od 2020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252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520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357938"/>
            <a:ext cx="51117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6480472" y="2176463"/>
            <a:ext cx="3312816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7336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</a:pPr>
            <a:endParaRPr lang="pl-PL" altLang="en-US" sz="40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03A6381-58C1-92C1-10D2-602D0B03D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Publikacje i dokumentacja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62B8D5-9372-63AD-384C-B6F508E32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448" y="1841375"/>
            <a:ext cx="3456385" cy="4987925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pl-PL" sz="2400" dirty="0"/>
              <a:t>Publikacje:</a:t>
            </a:r>
          </a:p>
          <a:p>
            <a:r>
              <a:rPr lang="pl-PL" sz="2400" dirty="0"/>
              <a:t>~</a:t>
            </a:r>
            <a:r>
              <a:rPr lang="en-US" sz="2400" dirty="0"/>
              <a:t>2</a:t>
            </a:r>
            <a:r>
              <a:rPr lang="pl-PL" sz="2400" dirty="0"/>
              <a:t>0 prac niedostępnych w ADAC lub nieprzetworzonych</a:t>
            </a:r>
          </a:p>
          <a:p>
            <a:r>
              <a:rPr lang="pl-PL" sz="2400" dirty="0"/>
              <a:t>Reprinty ZA PAN, FIAN (ZSRR)</a:t>
            </a:r>
          </a:p>
          <a:p>
            <a:r>
              <a:rPr lang="pl-PL" sz="2400" dirty="0"/>
              <a:t>Prace magisterskie i doktorskie: B &amp; J Sylwester (interpretacja </a:t>
            </a:r>
            <a:r>
              <a:rPr lang="pl-PL" sz="2400" dirty="0" err="1"/>
              <a:t>nszych</a:t>
            </a:r>
            <a:r>
              <a:rPr lang="pl-PL" sz="2400" dirty="0"/>
              <a:t> danych)</a:t>
            </a:r>
          </a:p>
          <a:p>
            <a:r>
              <a:rPr lang="pl-PL" sz="2400" dirty="0"/>
              <a:t>Ważniejsze materiały konferencyjne</a:t>
            </a:r>
          </a:p>
          <a:p>
            <a:r>
              <a:rPr lang="pl-PL" sz="2400" dirty="0"/>
              <a:t>Projekty eksperymentów</a:t>
            </a:r>
          </a:p>
          <a:p>
            <a:endParaRPr lang="pl-PL" sz="2400" dirty="0"/>
          </a:p>
          <a:p>
            <a:endParaRPr lang="en-US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446EA01-BC6F-CCB0-F941-2F4D988F7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60" y="2058611"/>
            <a:ext cx="2935663" cy="428389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292881A-E7AC-08FB-DEE8-F247AC82F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57" y="2193390"/>
            <a:ext cx="3213647" cy="428389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57C9732-9AE5-CBBB-7524-04E5EBDDE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864" y="2428467"/>
            <a:ext cx="2636590" cy="428389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F986F4B-ECC4-D2C4-D9A8-520DC91E68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8936" y="2771725"/>
            <a:ext cx="2783615" cy="4255438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6A87AC02-2F7A-804F-A0CC-3FF6D8FDBF9E}"/>
              </a:ext>
            </a:extLst>
          </p:cNvPr>
          <p:cNvGrpSpPr/>
          <p:nvPr/>
        </p:nvGrpSpPr>
        <p:grpSpPr>
          <a:xfrm>
            <a:off x="2326159" y="3168807"/>
            <a:ext cx="2855070" cy="4089243"/>
            <a:chOff x="2326159" y="3168807"/>
            <a:chExt cx="2855070" cy="4089243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1D735631-D046-E7A6-9C20-F2E530F18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6159" y="3168807"/>
              <a:ext cx="2855070" cy="4089243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49597B24-5D60-4ED7-0EC3-7C219DA2B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98925" y="3869198"/>
              <a:ext cx="2376016" cy="796004"/>
            </a:xfrm>
            <a:prstGeom prst="rect">
              <a:avLst/>
            </a:prstGeom>
          </p:spPr>
        </p:pic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56B82BDA-3617-EE96-0455-C8FA903A1D8E}"/>
                </a:ext>
              </a:extLst>
            </p:cNvPr>
            <p:cNvSpPr txBox="1"/>
            <p:nvPr/>
          </p:nvSpPr>
          <p:spPr>
            <a:xfrm>
              <a:off x="3500353" y="5219997"/>
              <a:ext cx="14338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dirty="0"/>
                <a:t>7</a:t>
              </a:r>
              <a:r>
                <a:rPr lang="en-US" sz="1600" dirty="0"/>
                <a:t>6</a:t>
              </a:r>
              <a:r>
                <a:rPr lang="pl-PL" sz="1600" dirty="0"/>
                <a:t> cytowań</a:t>
              </a:r>
            </a:p>
            <a:p>
              <a:r>
                <a:rPr lang="pl-PL" sz="1600" dirty="0"/>
                <a:t>do 202</a:t>
              </a:r>
              <a:r>
                <a:rPr lang="en-US" sz="16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208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520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9" y="6291028"/>
            <a:ext cx="51117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3D57BE52-C041-38B4-B5B9-EDD477FCCB97}"/>
              </a:ext>
            </a:extLst>
          </p:cNvPr>
          <p:cNvSpPr txBox="1">
            <a:spLocks/>
          </p:cNvSpPr>
          <p:nvPr/>
        </p:nvSpPr>
        <p:spPr>
          <a:xfrm>
            <a:off x="352191" y="161886"/>
            <a:ext cx="9069387" cy="1260475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dirty="0">
                <a:solidFill>
                  <a:schemeClr val="bg1"/>
                </a:solidFill>
              </a:rPr>
              <a:t>Eksperymenty satelitarne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1118FFB-1BDF-A53D-96DB-AA1151DE6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836" y="848524"/>
            <a:ext cx="1337236" cy="854759"/>
          </a:xfrm>
          <a:prstGeom prst="rect">
            <a:avLst/>
          </a:prstGeom>
          <a:ln w="12700">
            <a:solidFill>
              <a:srgbClr val="0033CC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56C97AA-FCC5-9411-DD57-F365F0E04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16" y="883678"/>
            <a:ext cx="2232248" cy="86654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505CFFA-B987-CEBC-46C8-642278FF879D}"/>
              </a:ext>
            </a:extLst>
          </p:cNvPr>
          <p:cNvSpPr txBox="1"/>
          <p:nvPr/>
        </p:nvSpPr>
        <p:spPr>
          <a:xfrm>
            <a:off x="2860731" y="999171"/>
            <a:ext cx="507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>
                <a:solidFill>
                  <a:srgbClr val="FFFF00"/>
                </a:solidFill>
              </a:rPr>
              <a:t>CBK + RAL + MSSL + NRL + IZMIRAN + FIAN</a:t>
            </a:r>
          </a:p>
          <a:p>
            <a:pPr algn="ctr"/>
            <a:r>
              <a:rPr lang="pl-PL" b="1" dirty="0">
                <a:solidFill>
                  <a:srgbClr val="FFFF00"/>
                </a:solidFill>
              </a:rPr>
              <a:t>2001 - 2003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2EC4B83-3D32-166F-9483-B3DFE479E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68" y="1907629"/>
            <a:ext cx="3790244" cy="241166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038BB7F-7485-5E0B-A503-BA08B65CC767}"/>
              </a:ext>
            </a:extLst>
          </p:cNvPr>
          <p:cNvSpPr txBox="1"/>
          <p:nvPr/>
        </p:nvSpPr>
        <p:spPr>
          <a:xfrm>
            <a:off x="288278" y="5124988"/>
            <a:ext cx="3672800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l-PL" dirty="0"/>
              <a:t>                x ~130</a:t>
            </a:r>
          </a:p>
          <a:p>
            <a:r>
              <a:rPr lang="pl-PL" dirty="0" err="1"/>
              <a:t>Łacznie</a:t>
            </a:r>
            <a:r>
              <a:rPr lang="pl-PL" dirty="0"/>
              <a:t> 30 GB danych w katalogu</a:t>
            </a:r>
          </a:p>
          <a:p>
            <a:r>
              <a:rPr lang="pl-PL" dirty="0"/>
              <a:t>~1000 kart z wizualizacjami</a:t>
            </a:r>
            <a:endParaRPr lang="en-US" dirty="0"/>
          </a:p>
        </p:txBody>
      </p:sp>
      <p:sp>
        <p:nvSpPr>
          <p:cNvPr id="11" name="Strzałka: w górę 10">
            <a:extLst>
              <a:ext uri="{FF2B5EF4-FFF2-40B4-BE49-F238E27FC236}">
                <a16:creationId xmlns:a16="http://schemas.microsoft.com/office/drawing/2014/main" id="{CC809064-72D9-BD55-69B4-E99E6A59D7A7}"/>
              </a:ext>
            </a:extLst>
          </p:cNvPr>
          <p:cNvSpPr/>
          <p:nvPr/>
        </p:nvSpPr>
        <p:spPr bwMode="auto">
          <a:xfrm>
            <a:off x="1796574" y="4409603"/>
            <a:ext cx="484632" cy="625071"/>
          </a:xfrm>
          <a:prstGeom prst="up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09454816-67A9-AD84-C250-5F624BD6F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3056" y="1907629"/>
            <a:ext cx="4674327" cy="539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13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28A7CB9-8C31-9DEF-200C-FBBD6B637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0" y="6782417"/>
            <a:ext cx="51117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520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3D57BE52-C041-38B4-B5B9-EDD477FCCB97}"/>
              </a:ext>
            </a:extLst>
          </p:cNvPr>
          <p:cNvSpPr txBox="1">
            <a:spLocks/>
          </p:cNvSpPr>
          <p:nvPr/>
        </p:nvSpPr>
        <p:spPr>
          <a:xfrm>
            <a:off x="352191" y="161886"/>
            <a:ext cx="9069387" cy="1260475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dirty="0">
                <a:solidFill>
                  <a:schemeClr val="bg1"/>
                </a:solidFill>
              </a:rPr>
              <a:t>Eksperymenty satelitarne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1118FFB-1BDF-A53D-96DB-AA1151DE6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836" y="848524"/>
            <a:ext cx="1337236" cy="854759"/>
          </a:xfrm>
          <a:prstGeom prst="rect">
            <a:avLst/>
          </a:prstGeom>
          <a:ln w="12700">
            <a:solidFill>
              <a:srgbClr val="0033CC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505CFFA-B987-CEBC-46C8-642278FF879D}"/>
              </a:ext>
            </a:extLst>
          </p:cNvPr>
          <p:cNvSpPr txBox="1"/>
          <p:nvPr/>
        </p:nvSpPr>
        <p:spPr>
          <a:xfrm>
            <a:off x="3537822" y="792123"/>
            <a:ext cx="373474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</a:rPr>
              <a:t>SphinX 2009</a:t>
            </a:r>
          </a:p>
          <a:p>
            <a:pPr algn="ctr"/>
            <a:r>
              <a:rPr lang="pl-PL" b="1" dirty="0">
                <a:solidFill>
                  <a:srgbClr val="FFFF00"/>
                </a:solidFill>
              </a:rPr>
              <a:t>CBK+IZMIRAN + FIAN + AI </a:t>
            </a:r>
            <a:r>
              <a:rPr lang="pl-PL" b="1" dirty="0" err="1">
                <a:solidFill>
                  <a:srgbClr val="FFFF00"/>
                </a:solidFill>
              </a:rPr>
              <a:t>CzAS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D858795-C531-935D-CE0F-90CFEAEA7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76" y="739438"/>
            <a:ext cx="2376264" cy="100119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E943A66-3A70-E7B8-3C5C-AEDA78739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0" y="2024747"/>
            <a:ext cx="6185450" cy="49269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067A327-EDFA-1AC4-34D5-156789776B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400" y="2024747"/>
            <a:ext cx="4032448" cy="5438224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E8A7EB-4BE8-9FAD-AABC-4646B018138F}"/>
              </a:ext>
            </a:extLst>
          </p:cNvPr>
          <p:cNvSpPr txBox="1"/>
          <p:nvPr/>
        </p:nvSpPr>
        <p:spPr>
          <a:xfrm>
            <a:off x="935856" y="1756020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~10 GB of data, ~200 </a:t>
            </a:r>
            <a:r>
              <a:rPr lang="pl-PL" dirty="0" err="1"/>
              <a:t>pages</a:t>
            </a:r>
            <a:r>
              <a:rPr lang="pl-PL" dirty="0"/>
              <a:t> in the </a:t>
            </a:r>
            <a:r>
              <a:rPr lang="pl-PL" dirty="0" err="1"/>
              <a:t>catalogue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86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520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357938"/>
            <a:ext cx="51117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321468" y="1907654"/>
            <a:ext cx="94329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7336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pl-PL" altLang="en-US" sz="4000" u="sng" dirty="0"/>
              <a:t>Materiały </a:t>
            </a:r>
            <a:r>
              <a:rPr lang="en-US" altLang="en-US" sz="4000" u="sng" dirty="0"/>
              <a:t>z</a:t>
            </a:r>
            <a:r>
              <a:rPr lang="pl-PL" altLang="en-US" sz="4000" u="sng" dirty="0" err="1"/>
              <a:t>archiwiz</a:t>
            </a:r>
            <a:r>
              <a:rPr lang="en-US" altLang="en-US" sz="4000" u="sng" dirty="0" err="1"/>
              <a:t>owane</a:t>
            </a:r>
            <a:r>
              <a:rPr lang="pl-PL" altLang="en-US" sz="4000" u="sng" dirty="0"/>
              <a:t>/</a:t>
            </a:r>
            <a:r>
              <a:rPr lang="en-US" altLang="en-US" sz="4000" u="sng" dirty="0"/>
              <a:t>z</a:t>
            </a:r>
            <a:r>
              <a:rPr lang="pl-PL" altLang="en-US" sz="4000" u="sng" dirty="0" err="1"/>
              <a:t>digitaliz</a:t>
            </a:r>
            <a:r>
              <a:rPr lang="en-US" altLang="en-US" sz="4000" u="sng" dirty="0" err="1"/>
              <a:t>owane</a:t>
            </a:r>
            <a:endParaRPr lang="pl-PL" altLang="en-US" sz="4000" u="sng" dirty="0"/>
          </a:p>
          <a:p>
            <a:pPr algn="ctr" eaLnBrk="1">
              <a:spcAft>
                <a:spcPct val="0"/>
              </a:spcAft>
            </a:pPr>
            <a:r>
              <a:rPr lang="en-US" altLang="en-US" sz="4000" dirty="0">
                <a:solidFill>
                  <a:srgbClr val="000099"/>
                </a:solidFill>
              </a:rPr>
              <a:t>22 d</a:t>
            </a:r>
            <a:r>
              <a:rPr lang="pl-PL" altLang="en-US" sz="4000" dirty="0" err="1"/>
              <a:t>okumenty</a:t>
            </a:r>
            <a:r>
              <a:rPr lang="pl-PL" altLang="en-US" sz="4000" dirty="0"/>
              <a:t> zwarte,</a:t>
            </a:r>
          </a:p>
          <a:p>
            <a:pPr algn="ctr" eaLnBrk="1">
              <a:spcAft>
                <a:spcPct val="0"/>
              </a:spcAft>
            </a:pPr>
            <a:r>
              <a:rPr lang="pl-PL" altLang="en-US" sz="4000" dirty="0"/>
              <a:t> </a:t>
            </a:r>
            <a:r>
              <a:rPr lang="pl-PL" altLang="en-US" sz="4000" dirty="0">
                <a:solidFill>
                  <a:srgbClr val="000099"/>
                </a:solidFill>
              </a:rPr>
              <a:t>kilkaset</a:t>
            </a:r>
            <a:r>
              <a:rPr lang="en-US" altLang="en-US" sz="4000" dirty="0">
                <a:solidFill>
                  <a:srgbClr val="000099"/>
                </a:solidFill>
              </a:rPr>
              <a:t> </a:t>
            </a:r>
            <a:r>
              <a:rPr lang="pl-PL" altLang="en-US" sz="4000" dirty="0"/>
              <a:t>stron</a:t>
            </a:r>
            <a:endParaRPr lang="pl-PL" altLang="en-US" sz="4000" dirty="0">
              <a:solidFill>
                <a:srgbClr val="000099"/>
              </a:solidFill>
            </a:endParaRPr>
          </a:p>
          <a:p>
            <a:pPr algn="ctr" eaLnBrk="1">
              <a:spcAft>
                <a:spcPct val="0"/>
              </a:spcAft>
            </a:pPr>
            <a:r>
              <a:rPr lang="pl-PL" altLang="en-US" sz="4000" dirty="0"/>
              <a:t>Dane </a:t>
            </a:r>
            <a:r>
              <a:rPr lang="en-US" altLang="en-US" sz="4000" dirty="0" err="1"/>
              <a:t>dostępne</a:t>
            </a:r>
            <a:r>
              <a:rPr lang="en-US" altLang="en-US" sz="4000" dirty="0"/>
              <a:t> </a:t>
            </a:r>
            <a:r>
              <a:rPr lang="pl-PL" altLang="en-US" sz="4000" dirty="0"/>
              <a:t>w postaci cyfrowej </a:t>
            </a:r>
            <a:r>
              <a:rPr lang="pl-PL" altLang="en-US" sz="4000" dirty="0">
                <a:solidFill>
                  <a:srgbClr val="000099"/>
                </a:solidFill>
              </a:rPr>
              <a:t>~1 TB</a:t>
            </a:r>
          </a:p>
          <a:p>
            <a:pPr algn="ctr" eaLnBrk="1">
              <a:spcAft>
                <a:spcPct val="0"/>
              </a:spcAft>
            </a:pPr>
            <a:endParaRPr lang="pl-PL" altLang="en-US" sz="4000" dirty="0"/>
          </a:p>
          <a:p>
            <a:pPr algn="ctr" eaLnBrk="1">
              <a:spcAft>
                <a:spcPct val="0"/>
              </a:spcAft>
            </a:pPr>
            <a:r>
              <a:rPr lang="pl-PL" altLang="en-US" dirty="0"/>
              <a:t>Osoby (we Wrocławiu</a:t>
            </a:r>
            <a:r>
              <a:rPr lang="en-US" altLang="en-US" dirty="0"/>
              <a:t>-ZFS</a:t>
            </a:r>
            <a:r>
              <a:rPr lang="pl-PL" altLang="en-US" dirty="0"/>
              <a:t>)</a:t>
            </a:r>
            <a:r>
              <a:rPr lang="en-US" altLang="en-US" dirty="0"/>
              <a:t> </a:t>
            </a:r>
            <a:r>
              <a:rPr lang="pl-PL" altLang="en-US" dirty="0"/>
              <a:t>związane</a:t>
            </a:r>
            <a:r>
              <a:rPr lang="en-US" altLang="en-US" dirty="0"/>
              <a:t> z </a:t>
            </a:r>
            <a:r>
              <a:rPr lang="en-US" altLang="en-US" dirty="0" err="1"/>
              <a:t>Projektem</a:t>
            </a:r>
            <a:r>
              <a:rPr lang="pl-PL" altLang="en-US" dirty="0"/>
              <a:t>:</a:t>
            </a:r>
          </a:p>
          <a:p>
            <a:pPr algn="ctr" eaLnBrk="1">
              <a:spcAft>
                <a:spcPct val="0"/>
              </a:spcAft>
            </a:pPr>
            <a:r>
              <a:rPr lang="pl-PL" altLang="en-US" dirty="0">
                <a:solidFill>
                  <a:srgbClr val="000099"/>
                </a:solidFill>
              </a:rPr>
              <a:t>A. Kępa, B. Sylwester, E. Konopka, S. Gburek</a:t>
            </a:r>
          </a:p>
          <a:p>
            <a:pPr algn="ctr" eaLnBrk="1">
              <a:spcAft>
                <a:spcPct val="0"/>
              </a:spcAft>
            </a:pPr>
            <a:endParaRPr lang="pl-PL" altLang="en-US" sz="4000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815C5455-BE7A-CBDF-0114-B6BB176106B2}"/>
              </a:ext>
            </a:extLst>
          </p:cNvPr>
          <p:cNvSpPr txBox="1">
            <a:spLocks/>
          </p:cNvSpPr>
          <p:nvPr/>
        </p:nvSpPr>
        <p:spPr>
          <a:xfrm>
            <a:off x="503238" y="301625"/>
            <a:ext cx="9069387" cy="1260475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dirty="0">
                <a:solidFill>
                  <a:schemeClr val="bg1"/>
                </a:solidFill>
              </a:rPr>
              <a:t>Podsumowanie</a:t>
            </a:r>
          </a:p>
          <a:p>
            <a:r>
              <a:rPr lang="pl-PL" dirty="0" err="1">
                <a:solidFill>
                  <a:schemeClr val="bg1"/>
                </a:solidFill>
              </a:rPr>
              <a:t>openSpace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sz="3200" dirty="0">
                <a:solidFill>
                  <a:schemeClr val="bg1"/>
                </a:solidFill>
              </a:rPr>
              <a:t>dla ZFS CBK (heliofizyka)</a:t>
            </a:r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8541A87-3BCD-9DB4-B375-2EAE1A2AA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712" y="107429"/>
            <a:ext cx="1337236" cy="854759"/>
          </a:xfrm>
          <a:prstGeom prst="rect">
            <a:avLst/>
          </a:prstGeom>
          <a:ln w="12700"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3309770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520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357938"/>
            <a:ext cx="51117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360363" y="2176463"/>
            <a:ext cx="943292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7336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pl-PL" altLang="en-US" sz="4000" dirty="0"/>
              <a:t>Panu Profesorowi </a:t>
            </a:r>
            <a:endParaRPr lang="en-US" altLang="en-US" sz="4000" dirty="0"/>
          </a:p>
          <a:p>
            <a:pPr algn="ctr" eaLnBrk="1">
              <a:spcAft>
                <a:spcPct val="0"/>
              </a:spcAft>
            </a:pPr>
            <a:r>
              <a:rPr lang="pl-PL" altLang="en-US" sz="4000" dirty="0">
                <a:solidFill>
                  <a:srgbClr val="00B050"/>
                </a:solidFill>
              </a:rPr>
              <a:t>Zbigniewowi Kłosowi </a:t>
            </a:r>
            <a:endParaRPr lang="en-US" altLang="en-US" sz="4000" dirty="0">
              <a:solidFill>
                <a:srgbClr val="00B050"/>
              </a:solidFill>
            </a:endParaRPr>
          </a:p>
          <a:p>
            <a:pPr algn="ctr" eaLnBrk="1">
              <a:spcAft>
                <a:spcPct val="0"/>
              </a:spcAft>
            </a:pPr>
            <a:r>
              <a:rPr lang="pl-PL" altLang="en-US" sz="4000" dirty="0">
                <a:solidFill>
                  <a:srgbClr val="00B050"/>
                </a:solidFill>
              </a:rPr>
              <a:t>ogromne podziękowania </a:t>
            </a:r>
            <a:r>
              <a:rPr lang="pl-PL" altLang="en-US" sz="4000" dirty="0"/>
              <a:t>za inicjatywę!</a:t>
            </a:r>
          </a:p>
          <a:p>
            <a:pPr algn="ctr" eaLnBrk="1">
              <a:spcAft>
                <a:spcPct val="0"/>
              </a:spcAft>
            </a:pPr>
            <a:endParaRPr lang="pl-PL" altLang="en-US" sz="4000" dirty="0"/>
          </a:p>
          <a:p>
            <a:pPr algn="ctr" eaLnBrk="1">
              <a:spcAft>
                <a:spcPct val="0"/>
              </a:spcAft>
            </a:pPr>
            <a:r>
              <a:rPr lang="pl-PL" altLang="en-US" sz="4000" dirty="0"/>
              <a:t>prof. Janusz Sylwester</a:t>
            </a:r>
          </a:p>
          <a:p>
            <a:pPr algn="ctr" eaLnBrk="1">
              <a:spcAft>
                <a:spcPct val="0"/>
              </a:spcAft>
            </a:pPr>
            <a:r>
              <a:rPr lang="pl-PL" altLang="en-US" sz="4000" dirty="0"/>
              <a:t>(kontakt: js@cbk.pan.wroc.pl)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3899</TotalTime>
  <Words>460</Words>
  <Application>Microsoft Office PowerPoint</Application>
  <PresentationFormat>Custom</PresentationFormat>
  <Paragraphs>71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Motyw pakietu Office</vt:lpstr>
      <vt:lpstr>PowerPoint Presentation</vt:lpstr>
      <vt:lpstr>PowerPoint Presentation</vt:lpstr>
      <vt:lpstr>PowerPoint Presentation</vt:lpstr>
      <vt:lpstr>Publikacje i dokumentacja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 Radtke</dc:creator>
  <cp:lastModifiedBy>ZFS CBK</cp:lastModifiedBy>
  <cp:revision>66</cp:revision>
  <cp:lastPrinted>1601-01-01T00:00:00Z</cp:lastPrinted>
  <dcterms:created xsi:type="dcterms:W3CDTF">2020-11-26T09:32:02Z</dcterms:created>
  <dcterms:modified xsi:type="dcterms:W3CDTF">2023-06-26T12:22:43Z</dcterms:modified>
</cp:coreProperties>
</file>