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3"/>
  </p:sldMasterIdLst>
  <p:notesMasterIdLst>
    <p:notesMasterId r:id="rId20"/>
  </p:notesMasterIdLst>
  <p:handoutMasterIdLst>
    <p:handoutMasterId r:id="rId21"/>
  </p:handoutMasterIdLst>
  <p:sldIdLst>
    <p:sldId id="282" r:id="rId4"/>
    <p:sldId id="291" r:id="rId5"/>
    <p:sldId id="293" r:id="rId6"/>
    <p:sldId id="300" r:id="rId7"/>
    <p:sldId id="297" r:id="rId8"/>
    <p:sldId id="302" r:id="rId9"/>
    <p:sldId id="306" r:id="rId10"/>
    <p:sldId id="305" r:id="rId11"/>
    <p:sldId id="301" r:id="rId12"/>
    <p:sldId id="292" r:id="rId13"/>
    <p:sldId id="309" r:id="rId14"/>
    <p:sldId id="303" r:id="rId15"/>
    <p:sldId id="298" r:id="rId16"/>
    <p:sldId id="299" r:id="rId17"/>
    <p:sldId id="308" r:id="rId18"/>
    <p:sldId id="296" r:id="rId19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31" autoAdjust="0"/>
  </p:normalViewPr>
  <p:slideViewPr>
    <p:cSldViewPr snapToGrid="0">
      <p:cViewPr varScale="1">
        <p:scale>
          <a:sx n="91" d="100"/>
          <a:sy n="91" d="100"/>
        </p:scale>
        <p:origin x="-504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6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microsoft.com/office/2015/10/relationships/revisionInfo" Target="revisionInfo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CB2347-AF7B-4F5E-81A4-23EED50B57EE}" type="datetime1">
              <a:rPr lang="pl-PL" smtClean="0"/>
              <a:t>13.10.2021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pl-PL" smtClean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4EA9B-7980-4A08-B88D-91731E5AA301}" type="datetime1">
              <a:rPr lang="pl-PL" smtClean="0"/>
              <a:pPr/>
              <a:t>13.10.2021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pl-PL" smtClean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1475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36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00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603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6039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6039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00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039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raz — symbol zastępczy 1">
            <a:extLst>
              <a:ext uri="{FF2B5EF4-FFF2-40B4-BE49-F238E27FC236}">
                <a16:creationId xmlns:a16="http://schemas.microsoft.com/office/drawing/2014/main" xmlns="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500"/>
              </a:lnSpc>
              <a:defRPr sz="54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Tekst — symbol zastępczy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1" name="Tekst — symbol zastępczy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3" name="Tekst — symbol zastępczy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5" name="Tekst — symbol zastępczy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7" name="Tekst — symbol zastępczy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xmlns="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opka — symbol zastępczy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3" name="Numer slajdu — symbol zastępczy 2">
            <a:extLst>
              <a:ext uri="{FF2B5EF4-FFF2-40B4-BE49-F238E27FC236}">
                <a16:creationId xmlns:a16="http://schemas.microsoft.com/office/drawing/2014/main" xmlns="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500"/>
              </a:lnSpc>
              <a:defRPr sz="54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raz — symbol zastępczy 1">
            <a:extLst>
              <a:ext uri="{FF2B5EF4-FFF2-40B4-BE49-F238E27FC236}">
                <a16:creationId xmlns:a16="http://schemas.microsoft.com/office/drawing/2014/main" xmlns="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500"/>
              </a:lnSpc>
              <a:defRPr sz="54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awartośc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1">
            <a:extLst>
              <a:ext uri="{FF2B5EF4-FFF2-40B4-BE49-F238E27FC236}">
                <a16:creationId xmlns:a16="http://schemas.microsoft.com/office/drawing/2014/main" xmlns="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awartośc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  <p:sp>
        <p:nvSpPr>
          <p:cNvPr id="9" name="Obraz — symbol zastępczy 6">
            <a:extLst>
              <a:ext uri="{FF2B5EF4-FFF2-40B4-BE49-F238E27FC236}">
                <a16:creationId xmlns:a16="http://schemas.microsoft.com/office/drawing/2014/main" xmlns="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xmlns="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pl-PL" dirty="0"/>
              <a:t>Kliknij, aby edytować styl wzorca tytułu</a:t>
            </a:r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xmlns="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Symbol zastępczy po lewej stronie porównania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2" name="Symbol zastępczy po lewej stronie porównania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Tekst — symbol zastępczy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Wstaw lub przeciągnij i upuść własne zdjęcie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dirty="0"/>
              <a:t>Wprowadź podpis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xmlns="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z podziękowan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 dirty="0"/>
              <a:t>Dziękujemy!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0" name="Tekst — symbol zastępczy 5">
            <a:extLst>
              <a:ext uri="{FF2B5EF4-FFF2-40B4-BE49-F238E27FC236}">
                <a16:creationId xmlns:a16="http://schemas.microsoft.com/office/drawing/2014/main" xmlns="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Imię i nazwisko</a:t>
            </a:r>
          </a:p>
        </p:txBody>
      </p:sp>
      <p:sp>
        <p:nvSpPr>
          <p:cNvPr id="12" name="Tekst — symbol zastępczy 6">
            <a:extLst>
              <a:ext uri="{FF2B5EF4-FFF2-40B4-BE49-F238E27FC236}">
                <a16:creationId xmlns:a16="http://schemas.microsoft.com/office/drawing/2014/main" xmlns="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Numer telefonu</a:t>
            </a:r>
          </a:p>
        </p:txBody>
      </p:sp>
      <p:sp>
        <p:nvSpPr>
          <p:cNvPr id="13" name="Tekst — symbol zastępczy 7">
            <a:extLst>
              <a:ext uri="{FF2B5EF4-FFF2-40B4-BE49-F238E27FC236}">
                <a16:creationId xmlns:a16="http://schemas.microsoft.com/office/drawing/2014/main" xmlns="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Adres e-mail lub </a:t>
            </a:r>
            <a:r>
              <a:rPr lang="pl-PL" dirty="0" err="1"/>
              <a:t>nick</a:t>
            </a:r>
            <a:r>
              <a:rPr lang="pl-PL" dirty="0"/>
              <a:t> w sieci społecznościowej</a:t>
            </a:r>
          </a:p>
        </p:txBody>
      </p:sp>
      <p:sp>
        <p:nvSpPr>
          <p:cNvPr id="14" name="Tekst — symbol zastępczy 8">
            <a:extLst>
              <a:ext uri="{FF2B5EF4-FFF2-40B4-BE49-F238E27FC236}">
                <a16:creationId xmlns:a16="http://schemas.microsoft.com/office/drawing/2014/main" xmlns="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Witryna internetowa firmy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dirty="0"/>
              <a:t>Podtytuł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pl-PL" dirty="0"/>
              <a:t>Dodaj stopkę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pl-PL" dirty="0"/>
              <a:t>Kliknij, aby edytować tytuł strony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pl-PL" dirty="0"/>
              <a:t>Edytuj style wzorca tekstu</a:t>
            </a:r>
          </a:p>
          <a:p>
            <a:pPr lvl="1" rtl="0"/>
            <a:r>
              <a:rPr lang="pl-PL" dirty="0"/>
              <a:t>Drugi poziom</a:t>
            </a:r>
          </a:p>
          <a:p>
            <a:pPr lvl="2" rtl="0"/>
            <a:r>
              <a:rPr lang="pl-PL" dirty="0"/>
              <a:t>Trzeci poziom</a:t>
            </a:r>
          </a:p>
          <a:p>
            <a:pPr lvl="3" rtl="0"/>
            <a:r>
              <a:rPr lang="pl-PL" dirty="0"/>
              <a:t>Czwarty poziom</a:t>
            </a:r>
          </a:p>
          <a:p>
            <a:pPr lvl="4" rtl="0"/>
            <a:r>
              <a:rPr lang="pl-PL" dirty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pl-PL" dirty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pl-PL" smtClean="0"/>
              <a:pPr rtl="0"/>
              <a:t>‹nr›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pl-PL" sz="16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r>
              <a:rPr lang="pl-PL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/>
            </a:r>
            <a:br>
              <a:rPr lang="pl-PL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pl-PL" sz="1600" b="1" spc="-10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pl-PL" sz="1600" b="1" spc="-100" dirty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25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7.svg"/><Relationship Id="rId5" Type="http://schemas.openxmlformats.org/officeDocument/2006/relationships/image" Target="../media/image46.png"/><Relationship Id="rId6" Type="http://schemas.openxmlformats.org/officeDocument/2006/relationships/image" Target="../media/image9.svg"/><Relationship Id="rId7" Type="http://schemas.openxmlformats.org/officeDocument/2006/relationships/image" Target="../media/image47.png"/><Relationship Id="rId8" Type="http://schemas.openxmlformats.org/officeDocument/2006/relationships/image" Target="../media/image11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6156960" y="393192"/>
            <a:ext cx="3079155" cy="59099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20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on spectroscopy </a:t>
            </a:r>
            <a:endParaRPr lang="pl-PL" sz="2000" b="1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algn="r">
              <a:lnSpc>
                <a:spcPts val="1400"/>
              </a:lnSpc>
            </a:pPr>
            <a:r>
              <a:rPr lang="en-US" sz="20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 </a:t>
            </a:r>
            <a:r>
              <a:rPr lang="en-US" sz="20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20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endParaRPr lang="pl-PL" sz="2000" b="1" spc="-100" dirty="0" smtClean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algn="r">
              <a:lnSpc>
                <a:spcPts val="1400"/>
              </a:lnSpc>
            </a:pPr>
            <a:r>
              <a:rPr lang="pl-PL" sz="20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Wrocław, 19-21.11.2019</a:t>
            </a:r>
            <a:endParaRPr lang="pl-PL" sz="20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77" y="2485403"/>
            <a:ext cx="7229024" cy="3346265"/>
          </a:xfrm>
        </p:spPr>
        <p:txBody>
          <a:bodyPr rtlCol="0"/>
          <a:lstStyle/>
          <a:p>
            <a:r>
              <a:rPr lang="en-US" sz="4400" dirty="0" smtClean="0"/>
              <a:t>Public</a:t>
            </a:r>
            <a:r>
              <a:rPr lang="pl-PL" sz="4400" dirty="0" smtClean="0"/>
              <a:t> </a:t>
            </a:r>
            <a:r>
              <a:rPr lang="en-US" sz="4400" dirty="0" smtClean="0"/>
              <a:t>Outreach</a:t>
            </a:r>
            <a:r>
              <a:rPr lang="pl-PL" sz="4400" dirty="0" smtClean="0"/>
              <a:t> </a:t>
            </a:r>
            <a:r>
              <a:rPr lang="en-US" sz="4400" dirty="0" smtClean="0"/>
              <a:t>activity </a:t>
            </a: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en-US" sz="4400" dirty="0" smtClean="0"/>
              <a:t>in </a:t>
            </a:r>
            <a:r>
              <a:rPr lang="en-US" sz="4400" dirty="0"/>
              <a:t>Solar Physics Division SRC PAS</a:t>
            </a:r>
            <a:endParaRPr lang="pl-PL" sz="4400" dirty="0"/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2092" y="4291584"/>
            <a:ext cx="2400372" cy="1453457"/>
          </a:xfrm>
        </p:spPr>
        <p:txBody>
          <a:bodyPr rtlCol="0"/>
          <a:lstStyle/>
          <a:p>
            <a:pPr rtl="0"/>
            <a:r>
              <a:rPr lang="pl-PL" sz="1400" i="0" dirty="0" smtClean="0">
                <a:latin typeface="Rod" panose="02030509050101010101" pitchFamily="49" charset="-79"/>
                <a:cs typeface="Rod" panose="02030509050101010101" pitchFamily="49" charset="-79"/>
              </a:rPr>
              <a:t>MAGDALENA GRYCIUK</a:t>
            </a:r>
          </a:p>
          <a:p>
            <a:pPr rtl="0"/>
            <a:r>
              <a:rPr lang="pl-PL" sz="1400" i="0" dirty="0" smtClean="0">
                <a:latin typeface="Rod" panose="02030509050101010101" pitchFamily="49" charset="-79"/>
                <a:cs typeface="Rod" panose="02030509050101010101" pitchFamily="49" charset="-79"/>
              </a:rPr>
              <a:t>SZYMON GBUREK</a:t>
            </a:r>
          </a:p>
          <a:p>
            <a:pPr rtl="0"/>
            <a:r>
              <a:rPr lang="pl-PL" sz="1400" i="0" dirty="0" smtClean="0">
                <a:latin typeface="Rod" panose="02030509050101010101" pitchFamily="49" charset="-79"/>
                <a:cs typeface="Rod" panose="02030509050101010101" pitchFamily="49" charset="-79"/>
              </a:rPr>
              <a:t>JAROSŁAW BĄKAŁA</a:t>
            </a:r>
          </a:p>
          <a:p>
            <a:pPr rtl="0"/>
            <a:r>
              <a:rPr lang="pl-PL" sz="1400" i="0" dirty="0" smtClean="0">
                <a:latin typeface="Rod" panose="02030509050101010101" pitchFamily="49" charset="-79"/>
                <a:cs typeface="Rod" panose="02030509050101010101" pitchFamily="49" charset="-79"/>
              </a:rPr>
              <a:t>MICHALINA LITWICKA</a:t>
            </a:r>
            <a:endParaRPr lang="pl-PL" sz="1400" i="0" dirty="0">
              <a:latin typeface="Rod" panose="02030509050101010101" pitchFamily="49" charset="-79"/>
              <a:cs typeface="Rod" panose="02030509050101010101" pitchFamily="49" charset="-79"/>
            </a:endParaRPr>
          </a:p>
        </p:txBody>
      </p:sp>
      <p:pic>
        <p:nvPicPr>
          <p:cNvPr id="18" name="Obraz — symbol zastępczy 17">
            <a:extLst>
              <a:ext uri="{FF2B5EF4-FFF2-40B4-BE49-F238E27FC236}">
                <a16:creationId xmlns:a16="http://schemas.microsoft.com/office/drawing/2014/main" xmlns="" id="{2411CA0B-8E20-7C48-9074-8D5742398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901" y="223308"/>
            <a:ext cx="6798250" cy="892892"/>
          </a:xfrm>
        </p:spPr>
        <p:txBody>
          <a:bodyPr rtlCol="0"/>
          <a:lstStyle/>
          <a:p>
            <a:pPr rtl="0"/>
            <a:r>
              <a:rPr lang="pl-PL" dirty="0" smtClean="0"/>
              <a:t>WORLD SPACE WEEK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10</a:t>
            </a:fld>
            <a:endParaRPr lang="pl-PL" dirty="0"/>
          </a:p>
        </p:txBody>
      </p:sp>
      <p:sp>
        <p:nvSpPr>
          <p:cNvPr id="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980474" y="6144768"/>
            <a:ext cx="1370278" cy="646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73" y="1200282"/>
            <a:ext cx="6173600" cy="411573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930" y="1000655"/>
            <a:ext cx="1990423" cy="1990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219" y="5024432"/>
            <a:ext cx="1131920" cy="963016"/>
          </a:xfrm>
          <a:prstGeom prst="rect">
            <a:avLst/>
          </a:prstGeom>
        </p:spPr>
      </p:pic>
      <p:sp>
        <p:nvSpPr>
          <p:cNvPr id="11" name="PoleTekstowe 10"/>
          <p:cNvSpPr txBox="1"/>
          <p:nvPr/>
        </p:nvSpPr>
        <p:spPr>
          <a:xfrm>
            <a:off x="10313221" y="26936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/>
          </a:p>
        </p:txBody>
      </p:sp>
      <p:sp>
        <p:nvSpPr>
          <p:cNvPr id="12" name="Prostokąt 11"/>
          <p:cNvSpPr/>
          <p:nvPr/>
        </p:nvSpPr>
        <p:spPr>
          <a:xfrm>
            <a:off x="563895" y="5116676"/>
            <a:ext cx="7572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United Nations General Assembly declared in 1999 that World Space Week (WSW) will be held each year from October 4-10. 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WORLD SPACE WEEK</a:t>
            </a:r>
            <a:endParaRPr lang="pl-PL" dirty="0"/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708260"/>
            <a:ext cx="2456210" cy="1192038"/>
          </a:xfrm>
        </p:spPr>
        <p:txBody>
          <a:bodyPr rtlCol="0"/>
          <a:lstStyle/>
          <a:p>
            <a:pPr rtl="0"/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11</a:t>
            </a:fld>
            <a:endParaRPr lang="pl-PL" dirty="0"/>
          </a:p>
        </p:txBody>
      </p:sp>
      <p:sp>
        <p:nvSpPr>
          <p:cNvPr id="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980474" y="6144768"/>
            <a:ext cx="1370278" cy="646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71" y="422894"/>
            <a:ext cx="2692717" cy="201953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241" y="3875746"/>
            <a:ext cx="1990423" cy="1990423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7605826" y="4898821"/>
            <a:ext cx="1890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WROCŁAW</a:t>
            </a:r>
          </a:p>
          <a:p>
            <a:r>
              <a:rPr lang="pl-PL" sz="2400" b="1" dirty="0" smtClean="0"/>
              <a:t>EDITION</a:t>
            </a:r>
            <a:endParaRPr lang="pl-PL" sz="2400" b="1" dirty="0"/>
          </a:p>
        </p:txBody>
      </p:sp>
      <p:sp>
        <p:nvSpPr>
          <p:cNvPr id="10" name="PoleTekstowe 9"/>
          <p:cNvSpPr txBox="1"/>
          <p:nvPr/>
        </p:nvSpPr>
        <p:spPr>
          <a:xfrm>
            <a:off x="10327177" y="5345437"/>
            <a:ext cx="1697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in WROCŁAW</a:t>
            </a:r>
          </a:p>
          <a:p>
            <a:r>
              <a:rPr lang="pl-PL" b="1" dirty="0" smtClean="0"/>
              <a:t>SINCE </a:t>
            </a:r>
            <a:r>
              <a:rPr lang="pl-PL" b="1" dirty="0"/>
              <a:t>2017</a:t>
            </a:r>
          </a:p>
          <a:p>
            <a:endParaRPr lang="pl-PL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758" y="1311539"/>
            <a:ext cx="3901622" cy="2596352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7145290" y="586184"/>
            <a:ext cx="283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FFFFFF"/>
                </a:solidFill>
              </a:rPr>
              <a:t>Centennial</a:t>
            </a:r>
            <a:r>
              <a:rPr lang="pl-PL" dirty="0" smtClean="0">
                <a:solidFill>
                  <a:srgbClr val="FFFFFF"/>
                </a:solidFill>
              </a:rPr>
              <a:t> Hall</a:t>
            </a:r>
          </a:p>
          <a:p>
            <a:r>
              <a:rPr lang="pl-PL" dirty="0">
                <a:solidFill>
                  <a:srgbClr val="FFFFFF"/>
                </a:solidFill>
              </a:rPr>
              <a:t>Wrocław </a:t>
            </a:r>
            <a:r>
              <a:rPr lang="pl-PL" dirty="0" err="1">
                <a:solidFill>
                  <a:srgbClr val="FFFFFF"/>
                </a:solidFill>
              </a:rPr>
              <a:t>Congress</a:t>
            </a:r>
            <a:r>
              <a:rPr lang="pl-PL" dirty="0">
                <a:solidFill>
                  <a:srgbClr val="FFFFFF"/>
                </a:solidFill>
              </a:rPr>
              <a:t> Center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4" name="Strzałka w prawo 13"/>
          <p:cNvSpPr/>
          <p:nvPr/>
        </p:nvSpPr>
        <p:spPr>
          <a:xfrm rot="6948866">
            <a:off x="9603357" y="1863764"/>
            <a:ext cx="912969" cy="33307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05" y="418702"/>
            <a:ext cx="3094637" cy="206309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399" y="2512772"/>
            <a:ext cx="3056286" cy="2292214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81" y="2509284"/>
            <a:ext cx="2969718" cy="222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12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53" y="777935"/>
            <a:ext cx="4260410" cy="23964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376" y="2512215"/>
            <a:ext cx="2873085" cy="38307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59" y="3305594"/>
            <a:ext cx="4239447" cy="3179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503" y="4713151"/>
            <a:ext cx="1990423" cy="1990423"/>
          </a:xfrm>
          <a:prstGeom prst="rect">
            <a:avLst/>
          </a:prstGeom>
        </p:spPr>
      </p:pic>
      <p:sp>
        <p:nvSpPr>
          <p:cNvPr id="12" name="PoleTekstowe 11"/>
          <p:cNvSpPr txBox="1"/>
          <p:nvPr/>
        </p:nvSpPr>
        <p:spPr>
          <a:xfrm>
            <a:off x="4633273" y="558269"/>
            <a:ext cx="4031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WORLD SPACE WEEK</a:t>
            </a:r>
          </a:p>
          <a:p>
            <a:r>
              <a:rPr lang="pl-PL" sz="2800" b="1" dirty="0" smtClean="0"/>
              <a:t>SPACE SECTOR FAIR</a:t>
            </a:r>
            <a:endParaRPr lang="pl-PL" sz="2800" b="1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004" y="1535242"/>
            <a:ext cx="4382073" cy="32865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8015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13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18" y="371856"/>
            <a:ext cx="3377184" cy="2532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225" y="3693563"/>
            <a:ext cx="3377184" cy="25328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8" y="3033518"/>
            <a:ext cx="3363273" cy="33632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60" y="372231"/>
            <a:ext cx="4267596" cy="32006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8303607" y="1158410"/>
            <a:ext cx="3493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WORLD SPACE WEEK</a:t>
            </a:r>
          </a:p>
          <a:p>
            <a:r>
              <a:rPr lang="pl-PL" sz="2400" b="1" dirty="0" smtClean="0"/>
              <a:t>SPACE SECTOR FAIR</a:t>
            </a:r>
            <a:endParaRPr lang="pl-PL" sz="2400" b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6675" y="3149994"/>
            <a:ext cx="1907489" cy="19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14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08" y="560832"/>
            <a:ext cx="4352544" cy="32644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560832"/>
            <a:ext cx="4352544" cy="326440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Prostokąt 4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81" y="4272499"/>
            <a:ext cx="4412391" cy="230934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285" y="972741"/>
            <a:ext cx="1990423" cy="1990423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628002" y="4633641"/>
            <a:ext cx="3493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WORLD SPACE WEEK</a:t>
            </a:r>
          </a:p>
          <a:p>
            <a:r>
              <a:rPr lang="pl-PL" sz="2400" b="1" dirty="0" smtClean="0"/>
              <a:t>CITY GAME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18381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901" y="1010631"/>
            <a:ext cx="6537320" cy="1674470"/>
          </a:xfrm>
        </p:spPr>
        <p:txBody>
          <a:bodyPr rtlCol="0"/>
          <a:lstStyle/>
          <a:p>
            <a:pPr algn="l"/>
            <a:r>
              <a:rPr lang="pl-PL" sz="4000" dirty="0" smtClean="0"/>
              <a:t>Popular-science </a:t>
            </a:r>
            <a:r>
              <a:rPr lang="pl-PL" sz="4000" dirty="0" err="1" smtClean="0"/>
              <a:t>lectures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err="1" smtClean="0"/>
              <a:t>at</a:t>
            </a:r>
            <a:r>
              <a:rPr lang="pl-PL" sz="4000" dirty="0" smtClean="0"/>
              <a:t> AI </a:t>
            </a:r>
            <a:r>
              <a:rPr lang="pl-PL" sz="4000" dirty="0" err="1" smtClean="0"/>
              <a:t>UWr</a:t>
            </a:r>
            <a:endParaRPr lang="pl-PL" sz="4000" dirty="0"/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4866" y="770560"/>
            <a:ext cx="2498356" cy="890292"/>
          </a:xfrm>
        </p:spPr>
        <p:txBody>
          <a:bodyPr rtlCol="0"/>
          <a:lstStyle/>
          <a:p>
            <a:pPr rtl="0"/>
            <a:r>
              <a:rPr lang="pl-PL" b="1" dirty="0" err="1" smtClean="0"/>
              <a:t>Astronomical</a:t>
            </a:r>
            <a:r>
              <a:rPr lang="pl-PL" b="1" dirty="0" smtClean="0"/>
              <a:t> </a:t>
            </a:r>
            <a:r>
              <a:rPr lang="pl-PL" b="1" dirty="0" err="1" smtClean="0"/>
              <a:t>Institute</a:t>
            </a:r>
            <a:r>
              <a:rPr lang="pl-PL" b="1" dirty="0" smtClean="0"/>
              <a:t>, </a:t>
            </a:r>
            <a:r>
              <a:rPr lang="pl-PL" b="1" dirty="0" err="1" smtClean="0"/>
              <a:t>University</a:t>
            </a:r>
            <a:r>
              <a:rPr lang="pl-PL" b="1" dirty="0" smtClean="0"/>
              <a:t> of </a:t>
            </a:r>
            <a:r>
              <a:rPr lang="pl-PL" b="1" dirty="0" err="1" smtClean="0"/>
              <a:t>Wroclaw</a:t>
            </a:r>
            <a:endParaRPr lang="pl-PL" b="1" dirty="0" smtClean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15</a:t>
            </a:fld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9980474" y="6144768"/>
            <a:ext cx="1370278" cy="646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37248" y="3182139"/>
            <a:ext cx="7438358" cy="286232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DATE </a:t>
            </a:r>
            <a:r>
              <a:rPr lang="pl-PL" sz="1200" dirty="0">
                <a:solidFill>
                  <a:schemeClr val="bg1"/>
                </a:solidFill>
              </a:rPr>
              <a:t>	</a:t>
            </a:r>
            <a:r>
              <a:rPr lang="pl-PL" sz="1200" dirty="0" smtClean="0">
                <a:solidFill>
                  <a:schemeClr val="bg1"/>
                </a:solidFill>
              </a:rPr>
              <a:t>LECTURER</a:t>
            </a:r>
            <a:r>
              <a:rPr lang="pl-PL" sz="1200" dirty="0">
                <a:solidFill>
                  <a:schemeClr val="bg1"/>
                </a:solidFill>
              </a:rPr>
              <a:t>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                        TOPIC</a:t>
            </a:r>
            <a:endParaRPr lang="pl-PL" sz="1200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8 XI 2019 	</a:t>
            </a:r>
            <a:r>
              <a:rPr lang="pl-PL" sz="1200" dirty="0" smtClean="0">
                <a:solidFill>
                  <a:schemeClr val="bg1"/>
                </a:solidFill>
              </a:rPr>
              <a:t>dr </a:t>
            </a:r>
            <a:r>
              <a:rPr lang="pl-PL" sz="1200" dirty="0">
                <a:solidFill>
                  <a:schemeClr val="bg1"/>
                </a:solidFill>
              </a:rPr>
              <a:t>Paweł </a:t>
            </a:r>
            <a:r>
              <a:rPr lang="pl-PL" sz="1200" dirty="0" err="1">
                <a:solidFill>
                  <a:schemeClr val="bg1"/>
                </a:solidFill>
              </a:rPr>
              <a:t>Preś</a:t>
            </a:r>
            <a:r>
              <a:rPr lang="pl-PL" sz="1200" dirty="0">
                <a:solidFill>
                  <a:schemeClr val="bg1"/>
                </a:solidFill>
              </a:rPr>
              <a:t>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                        Gdzie </a:t>
            </a:r>
            <a:r>
              <a:rPr lang="pl-PL" sz="1200" dirty="0">
                <a:solidFill>
                  <a:schemeClr val="bg1"/>
                </a:solidFill>
              </a:rPr>
              <a:t>się podziali wszyscy kosmici?</a:t>
            </a:r>
          </a:p>
          <a:p>
            <a:r>
              <a:rPr lang="pl-PL" sz="1200" dirty="0">
                <a:solidFill>
                  <a:schemeClr val="bg1"/>
                </a:solidFill>
              </a:rPr>
              <a:t>22 XI 2019 	</a:t>
            </a:r>
            <a:r>
              <a:rPr lang="pl-PL" sz="1200" dirty="0" smtClean="0">
                <a:solidFill>
                  <a:schemeClr val="bg1"/>
                </a:solidFill>
              </a:rPr>
              <a:t>mgr </a:t>
            </a:r>
            <a:r>
              <a:rPr lang="pl-PL" sz="1200" dirty="0">
                <a:solidFill>
                  <a:schemeClr val="bg1"/>
                </a:solidFill>
              </a:rPr>
              <a:t>Krzysztof </a:t>
            </a:r>
            <a:r>
              <a:rPr lang="pl-PL" sz="1200" dirty="0" err="1">
                <a:solidFill>
                  <a:schemeClr val="bg1"/>
                </a:solidFill>
              </a:rPr>
              <a:t>Kotysz</a:t>
            </a:r>
            <a:r>
              <a:rPr lang="pl-PL" sz="1200" dirty="0">
                <a:solidFill>
                  <a:schemeClr val="bg1"/>
                </a:solidFill>
              </a:rPr>
              <a:t>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Czy </a:t>
            </a:r>
            <a:r>
              <a:rPr lang="pl-PL" sz="1200" dirty="0">
                <a:solidFill>
                  <a:schemeClr val="bg1"/>
                </a:solidFill>
              </a:rPr>
              <a:t>już znaleźliśmy Ziemię 2.0?</a:t>
            </a:r>
          </a:p>
          <a:p>
            <a:r>
              <a:rPr lang="pl-PL" sz="1200" dirty="0">
                <a:solidFill>
                  <a:schemeClr val="bg1"/>
                </a:solidFill>
              </a:rPr>
              <a:t>6 XII 2019 	</a:t>
            </a:r>
            <a:r>
              <a:rPr lang="pl-PL" sz="1200" dirty="0" smtClean="0">
                <a:solidFill>
                  <a:schemeClr val="bg1"/>
                </a:solidFill>
              </a:rPr>
              <a:t>prof</a:t>
            </a:r>
            <a:r>
              <a:rPr lang="pl-PL" sz="1200" dirty="0">
                <a:solidFill>
                  <a:schemeClr val="bg1"/>
                </a:solidFill>
              </a:rPr>
              <a:t>. Andrzej </a:t>
            </a:r>
            <a:r>
              <a:rPr lang="pl-PL" sz="1200" dirty="0" err="1">
                <a:solidFill>
                  <a:schemeClr val="bg1"/>
                </a:solidFill>
              </a:rPr>
              <a:t>Pigulski</a:t>
            </a:r>
            <a:r>
              <a:rPr lang="pl-PL" sz="1200" dirty="0">
                <a:solidFill>
                  <a:schemeClr val="bg1"/>
                </a:solidFill>
              </a:rPr>
              <a:t>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Ziemia </a:t>
            </a:r>
            <a:r>
              <a:rPr lang="pl-PL" sz="1200" dirty="0">
                <a:solidFill>
                  <a:schemeClr val="bg1"/>
                </a:solidFill>
              </a:rPr>
              <a:t>pod ostrzałem</a:t>
            </a:r>
          </a:p>
          <a:p>
            <a:r>
              <a:rPr lang="pl-PL" sz="1200" dirty="0">
                <a:solidFill>
                  <a:schemeClr val="bg1"/>
                </a:solidFill>
              </a:rPr>
              <a:t>20 XII 201 	</a:t>
            </a:r>
            <a:r>
              <a:rPr lang="pl-PL" sz="1200" dirty="0" smtClean="0">
                <a:solidFill>
                  <a:schemeClr val="bg1"/>
                </a:solidFill>
              </a:rPr>
              <a:t>prof</a:t>
            </a:r>
            <a:r>
              <a:rPr lang="pl-PL" sz="1200" dirty="0">
                <a:solidFill>
                  <a:schemeClr val="bg1"/>
                </a:solidFill>
              </a:rPr>
              <a:t>. Michał Tomczak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Historyczne </a:t>
            </a:r>
            <a:r>
              <a:rPr lang="pl-PL" sz="1200" dirty="0">
                <a:solidFill>
                  <a:schemeClr val="bg1"/>
                </a:solidFill>
              </a:rPr>
              <a:t>wyprawy zaćmieniowe</a:t>
            </a:r>
          </a:p>
          <a:p>
            <a:r>
              <a:rPr lang="pl-PL" sz="1200" dirty="0">
                <a:solidFill>
                  <a:schemeClr val="bg1"/>
                </a:solidFill>
              </a:rPr>
              <a:t>10 I </a:t>
            </a:r>
            <a:r>
              <a:rPr lang="pl-PL" sz="1200" dirty="0" smtClean="0">
                <a:solidFill>
                  <a:schemeClr val="bg1"/>
                </a:solidFill>
              </a:rPr>
              <a:t>2020        dr </a:t>
            </a:r>
            <a:r>
              <a:rPr lang="pl-PL" sz="1200" dirty="0">
                <a:solidFill>
                  <a:schemeClr val="bg1"/>
                </a:solidFill>
              </a:rPr>
              <a:t>Wojciech </a:t>
            </a:r>
            <a:r>
              <a:rPr lang="pl-PL" sz="1200" dirty="0" smtClean="0">
                <a:solidFill>
                  <a:schemeClr val="bg1"/>
                </a:solidFill>
              </a:rPr>
              <a:t>Szewczuk                                    Od </a:t>
            </a:r>
            <a:r>
              <a:rPr lang="pl-PL" sz="1200" dirty="0">
                <a:solidFill>
                  <a:schemeClr val="bg1"/>
                </a:solidFill>
              </a:rPr>
              <a:t>MOST po TESS</a:t>
            </a:r>
          </a:p>
          <a:p>
            <a:r>
              <a:rPr lang="pl-PL" sz="1200" dirty="0">
                <a:solidFill>
                  <a:schemeClr val="bg1"/>
                </a:solidFill>
              </a:rPr>
              <a:t>24 I 2020 	</a:t>
            </a:r>
            <a:r>
              <a:rPr lang="pl-PL" sz="1200" dirty="0" smtClean="0">
                <a:solidFill>
                  <a:schemeClr val="bg1"/>
                </a:solidFill>
              </a:rPr>
              <a:t>dr </a:t>
            </a:r>
            <a:r>
              <a:rPr lang="pl-PL" sz="1200" dirty="0">
                <a:solidFill>
                  <a:schemeClr val="bg1"/>
                </a:solidFill>
              </a:rPr>
              <a:t>Urszula Bąk-</a:t>
            </a:r>
            <a:r>
              <a:rPr lang="pl-PL" sz="1200" dirty="0" err="1" smtClean="0">
                <a:solidFill>
                  <a:schemeClr val="bg1"/>
                </a:solidFill>
              </a:rPr>
              <a:t>Stęślicka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        Podbój </a:t>
            </a:r>
            <a:r>
              <a:rPr lang="pl-PL" sz="1200" dirty="0">
                <a:solidFill>
                  <a:schemeClr val="bg1"/>
                </a:solidFill>
              </a:rPr>
              <a:t>kosmosu</a:t>
            </a:r>
          </a:p>
          <a:p>
            <a:r>
              <a:rPr lang="pl-PL" sz="1200" dirty="0">
                <a:solidFill>
                  <a:schemeClr val="bg1"/>
                </a:solidFill>
              </a:rPr>
              <a:t>6 III 2020 	</a:t>
            </a:r>
            <a:r>
              <a:rPr lang="pl-PL" sz="1200" dirty="0" smtClean="0">
                <a:solidFill>
                  <a:schemeClr val="bg1"/>
                </a:solidFill>
              </a:rPr>
              <a:t>prof</a:t>
            </a:r>
            <a:r>
              <a:rPr lang="pl-PL" sz="1200" dirty="0">
                <a:solidFill>
                  <a:schemeClr val="bg1"/>
                </a:solidFill>
              </a:rPr>
              <a:t>. Arkadiusz </a:t>
            </a:r>
            <a:r>
              <a:rPr lang="pl-PL" sz="1200" dirty="0" err="1">
                <a:solidFill>
                  <a:schemeClr val="bg1"/>
                </a:solidFill>
              </a:rPr>
              <a:t>Berlicki</a:t>
            </a:r>
            <a:r>
              <a:rPr lang="pl-PL" sz="1200" dirty="0">
                <a:solidFill>
                  <a:schemeClr val="bg1"/>
                </a:solidFill>
              </a:rPr>
              <a:t>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50 </a:t>
            </a:r>
            <a:r>
              <a:rPr lang="pl-PL" sz="1200" dirty="0">
                <a:solidFill>
                  <a:schemeClr val="bg1"/>
                </a:solidFill>
              </a:rPr>
              <a:t>lat minęło, czyli o lądowaniu człowieka na Księżycu</a:t>
            </a:r>
          </a:p>
          <a:p>
            <a:r>
              <a:rPr lang="pl-PL" sz="1200" dirty="0">
                <a:solidFill>
                  <a:schemeClr val="bg1"/>
                </a:solidFill>
              </a:rPr>
              <a:t>20 III 2020 	</a:t>
            </a:r>
            <a:r>
              <a:rPr lang="pl-PL" sz="1200" dirty="0" smtClean="0">
                <a:solidFill>
                  <a:schemeClr val="bg1"/>
                </a:solidFill>
              </a:rPr>
              <a:t>mgr </a:t>
            </a:r>
            <a:r>
              <a:rPr lang="pl-PL" sz="1200" dirty="0">
                <a:solidFill>
                  <a:schemeClr val="bg1"/>
                </a:solidFill>
              </a:rPr>
              <a:t>Joanna </a:t>
            </a:r>
            <a:r>
              <a:rPr lang="pl-PL" sz="1200" dirty="0" smtClean="0">
                <a:solidFill>
                  <a:schemeClr val="bg1"/>
                </a:solidFill>
              </a:rPr>
              <a:t>Więckowska                                Życie </a:t>
            </a:r>
            <a:r>
              <a:rPr lang="pl-PL" sz="1200" dirty="0">
                <a:solidFill>
                  <a:schemeClr val="bg1"/>
                </a:solidFill>
              </a:rPr>
              <a:t>we Wszechświecie</a:t>
            </a:r>
          </a:p>
          <a:p>
            <a:r>
              <a:rPr lang="pl-PL" sz="1200" dirty="0">
                <a:solidFill>
                  <a:schemeClr val="bg1"/>
                </a:solidFill>
              </a:rPr>
              <a:t>3 IV 2020 	</a:t>
            </a:r>
            <a:r>
              <a:rPr lang="pl-PL" sz="1200" dirty="0" smtClean="0">
                <a:solidFill>
                  <a:schemeClr val="bg1"/>
                </a:solidFill>
              </a:rPr>
              <a:t>dr </a:t>
            </a:r>
            <a:r>
              <a:rPr lang="pl-PL" sz="1200" dirty="0">
                <a:solidFill>
                  <a:schemeClr val="bg1"/>
                </a:solidFill>
              </a:rPr>
              <a:t>Dawid </a:t>
            </a:r>
            <a:r>
              <a:rPr lang="pl-PL" sz="1200" dirty="0" err="1">
                <a:solidFill>
                  <a:schemeClr val="bg1"/>
                </a:solidFill>
              </a:rPr>
              <a:t>Moździerski</a:t>
            </a:r>
            <a:r>
              <a:rPr lang="pl-PL" sz="1200" dirty="0">
                <a:solidFill>
                  <a:schemeClr val="bg1"/>
                </a:solidFill>
              </a:rPr>
              <a:t>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Obcy </a:t>
            </a:r>
            <a:r>
              <a:rPr lang="pl-PL" sz="1200" dirty="0">
                <a:solidFill>
                  <a:schemeClr val="bg1"/>
                </a:solidFill>
              </a:rPr>
              <a:t>w Układzie Słonecznym </a:t>
            </a:r>
          </a:p>
          <a:p>
            <a:r>
              <a:rPr lang="pl-PL" sz="1200" dirty="0">
                <a:solidFill>
                  <a:schemeClr val="bg1"/>
                </a:solidFill>
              </a:rPr>
              <a:t>17 IV 2020 	</a:t>
            </a:r>
            <a:r>
              <a:rPr lang="pl-PL" sz="1200" dirty="0" smtClean="0">
                <a:solidFill>
                  <a:schemeClr val="bg1"/>
                </a:solidFill>
              </a:rPr>
              <a:t>dr </a:t>
            </a:r>
            <a:r>
              <a:rPr lang="pl-PL" sz="1200" dirty="0">
                <a:solidFill>
                  <a:schemeClr val="bg1"/>
                </a:solidFill>
              </a:rPr>
              <a:t>Tomasz </a:t>
            </a:r>
            <a:r>
              <a:rPr lang="pl-PL" sz="1200" dirty="0" smtClean="0">
                <a:solidFill>
                  <a:schemeClr val="bg1"/>
                </a:solidFill>
              </a:rPr>
              <a:t>Mrozek                                          Solar </a:t>
            </a:r>
            <a:r>
              <a:rPr lang="pl-PL" sz="1200" dirty="0">
                <a:solidFill>
                  <a:schemeClr val="bg1"/>
                </a:solidFill>
              </a:rPr>
              <a:t>Orbiter</a:t>
            </a:r>
          </a:p>
          <a:p>
            <a:r>
              <a:rPr lang="pl-PL" sz="1200" dirty="0">
                <a:solidFill>
                  <a:schemeClr val="bg1"/>
                </a:solidFill>
              </a:rPr>
              <a:t>8 V 2020 	</a:t>
            </a:r>
            <a:r>
              <a:rPr lang="pl-PL" sz="1200" dirty="0" smtClean="0">
                <a:solidFill>
                  <a:schemeClr val="bg1"/>
                </a:solidFill>
              </a:rPr>
              <a:t>dr </a:t>
            </a:r>
            <a:r>
              <a:rPr lang="pl-PL" sz="1200" dirty="0">
                <a:solidFill>
                  <a:schemeClr val="bg1"/>
                </a:solidFill>
              </a:rPr>
              <a:t>Jakub </a:t>
            </a:r>
            <a:r>
              <a:rPr lang="pl-PL" sz="1200" dirty="0" err="1">
                <a:solidFill>
                  <a:schemeClr val="bg1"/>
                </a:solidFill>
              </a:rPr>
              <a:t>Ciążela</a:t>
            </a:r>
            <a:r>
              <a:rPr lang="pl-PL" sz="1200" dirty="0">
                <a:solidFill>
                  <a:schemeClr val="bg1"/>
                </a:solidFill>
              </a:rPr>
              <a:t> 	</a:t>
            </a:r>
            <a:r>
              <a:rPr lang="pl-PL" sz="1200" dirty="0" smtClean="0">
                <a:solidFill>
                  <a:schemeClr val="bg1"/>
                </a:solidFill>
              </a:rPr>
              <a:t>                        Kolonizacja </a:t>
            </a:r>
            <a:r>
              <a:rPr lang="pl-PL" sz="1200" dirty="0">
                <a:solidFill>
                  <a:schemeClr val="bg1"/>
                </a:solidFill>
              </a:rPr>
              <a:t>Marsa, a złoża metali</a:t>
            </a:r>
          </a:p>
          <a:p>
            <a:r>
              <a:rPr lang="pl-PL" sz="1200" dirty="0">
                <a:solidFill>
                  <a:schemeClr val="bg1"/>
                </a:solidFill>
              </a:rPr>
              <a:t>22 V 2020 	</a:t>
            </a:r>
            <a:r>
              <a:rPr lang="pl-PL" sz="1200" dirty="0" smtClean="0">
                <a:solidFill>
                  <a:schemeClr val="bg1"/>
                </a:solidFill>
              </a:rPr>
              <a:t>mgr </a:t>
            </a:r>
            <a:r>
              <a:rPr lang="pl-PL" sz="1200" dirty="0">
                <a:solidFill>
                  <a:schemeClr val="bg1"/>
                </a:solidFill>
              </a:rPr>
              <a:t>Piotr Kołaczek-Szymański 	Fenomen (astro)fizyki. </a:t>
            </a:r>
            <a:endParaRPr lang="pl-PL" sz="1200" dirty="0" smtClean="0">
              <a:solidFill>
                <a:schemeClr val="bg1"/>
              </a:solidFill>
            </a:endParaRPr>
          </a:p>
          <a:p>
            <a:r>
              <a:rPr lang="pl-PL" sz="1200" dirty="0" smtClean="0">
                <a:solidFill>
                  <a:schemeClr val="bg1"/>
                </a:solidFill>
              </a:rPr>
              <a:t>5 </a:t>
            </a:r>
            <a:r>
              <a:rPr lang="pl-PL" sz="1200" dirty="0">
                <a:solidFill>
                  <a:schemeClr val="bg1"/>
                </a:solidFill>
              </a:rPr>
              <a:t>VI </a:t>
            </a:r>
            <a:r>
              <a:rPr lang="pl-PL" sz="1200" dirty="0" smtClean="0">
                <a:solidFill>
                  <a:schemeClr val="bg1"/>
                </a:solidFill>
              </a:rPr>
              <a:t>2020        mgr </a:t>
            </a:r>
            <a:r>
              <a:rPr lang="pl-PL" sz="1200" dirty="0">
                <a:solidFill>
                  <a:schemeClr val="bg1"/>
                </a:solidFill>
              </a:rPr>
              <a:t>Przemysław Mikołajczyk 	Dlaczego planety </a:t>
            </a:r>
            <a:r>
              <a:rPr lang="pl-PL" sz="1200" dirty="0" err="1">
                <a:solidFill>
                  <a:schemeClr val="bg1"/>
                </a:solidFill>
              </a:rPr>
              <a:t>Wolszczana</a:t>
            </a:r>
            <a:r>
              <a:rPr lang="pl-PL" sz="1200" dirty="0">
                <a:solidFill>
                  <a:schemeClr val="bg1"/>
                </a:solidFill>
              </a:rPr>
              <a:t> są dziwne? </a:t>
            </a:r>
          </a:p>
          <a:p>
            <a:r>
              <a:rPr lang="pl-PL" sz="1200" dirty="0">
                <a:solidFill>
                  <a:schemeClr val="bg1"/>
                </a:solidFill>
              </a:rPr>
              <a:t>19 VI 2020 	</a:t>
            </a:r>
            <a:r>
              <a:rPr lang="pl-PL" sz="1200" dirty="0" smtClean="0">
                <a:solidFill>
                  <a:schemeClr val="bg1"/>
                </a:solidFill>
              </a:rPr>
              <a:t>dr </a:t>
            </a:r>
            <a:r>
              <a:rPr lang="pl-PL" sz="1200" dirty="0">
                <a:solidFill>
                  <a:schemeClr val="bg1"/>
                </a:solidFill>
              </a:rPr>
              <a:t>hab. Joanna Molenda-Żakowicz 	Życie pozaziemskie. Czy to </a:t>
            </a:r>
            <a:r>
              <a:rPr lang="pl-PL" sz="1200" dirty="0" smtClean="0">
                <a:solidFill>
                  <a:schemeClr val="bg1"/>
                </a:solidFill>
              </a:rPr>
              <a:t>już?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251" y="1856248"/>
            <a:ext cx="3893906" cy="2595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884" y="3007745"/>
            <a:ext cx="2121257" cy="282834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8945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>
            <a:extLst>
              <a:ext uri="{FF2B5EF4-FFF2-40B4-BE49-F238E27FC236}">
                <a16:creationId xmlns:a16="http://schemas.microsoft.com/office/drawing/2014/main" xmlns="" id="{F11A6B65-5A20-4F4D-ACBB-ED50132D4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THANK YOU!</a:t>
            </a:r>
            <a:endParaRPr lang="pl-PL" dirty="0"/>
          </a:p>
        </p:txBody>
      </p:sp>
      <p:sp>
        <p:nvSpPr>
          <p:cNvPr id="4" name="Tekst — symbol zastępczy 3">
            <a:extLst>
              <a:ext uri="{FF2B5EF4-FFF2-40B4-BE49-F238E27FC236}">
                <a16:creationId xmlns:a16="http://schemas.microsoft.com/office/drawing/2014/main" xmlns="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pl-PL" dirty="0" smtClean="0"/>
              <a:t>Magdalena Gryciuk</a:t>
            </a:r>
            <a:endParaRPr lang="pl-PL" dirty="0"/>
          </a:p>
        </p:txBody>
      </p:sp>
      <p:pic>
        <p:nvPicPr>
          <p:cNvPr id="10" name="Grafika 9" descr="Smartfon" title="Ikona — numer telefonu osoby prowadzącej">
            <a:extLst>
              <a:ext uri="{FF2B5EF4-FFF2-40B4-BE49-F238E27FC236}">
                <a16:creationId xmlns:a16="http://schemas.microsoft.com/office/drawing/2014/main" xmlns="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83050" y="4130805"/>
            <a:ext cx="218900" cy="218900"/>
          </a:xfrm>
          <a:prstGeom prst="rect">
            <a:avLst/>
          </a:prstGeom>
        </p:spPr>
      </p:pic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xmlns="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pl-PL" dirty="0"/>
              <a:t>+48 </a:t>
            </a:r>
            <a:r>
              <a:rPr lang="pl-PL" dirty="0" smtClean="0"/>
              <a:t>71 374 76 84</a:t>
            </a:r>
            <a:endParaRPr lang="pl-PL" dirty="0"/>
          </a:p>
        </p:txBody>
      </p:sp>
      <p:pic>
        <p:nvPicPr>
          <p:cNvPr id="9" name="Grafika 8" descr="Koperta" title="Ikona — adres e-mail osoby prowadzącej">
            <a:extLst>
              <a:ext uri="{FF2B5EF4-FFF2-40B4-BE49-F238E27FC236}">
                <a16:creationId xmlns:a16="http://schemas.microsoft.com/office/drawing/2014/main" xmlns="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83050" y="4536623"/>
            <a:ext cx="218900" cy="218900"/>
          </a:xfrm>
          <a:prstGeom prst="rect">
            <a:avLst/>
          </a:prstGeom>
        </p:spPr>
      </p:pic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xmlns="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pl-PL" dirty="0" smtClean="0"/>
              <a:t>mg@cbk.pan.wroc.pl</a:t>
            </a:r>
            <a:endParaRPr lang="pl-PL" dirty="0"/>
          </a:p>
        </p:txBody>
      </p:sp>
      <p:pic>
        <p:nvPicPr>
          <p:cNvPr id="11" name="Grafika 10" descr="Link">
            <a:extLst>
              <a:ext uri="{FF2B5EF4-FFF2-40B4-BE49-F238E27FC236}">
                <a16:creationId xmlns:a16="http://schemas.microsoft.com/office/drawing/2014/main" xmlns="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66191" y="4904341"/>
            <a:ext cx="244786" cy="244786"/>
          </a:xfrm>
          <a:prstGeom prst="rect">
            <a:avLst/>
          </a:prstGeom>
        </p:spPr>
      </p:pic>
      <p:sp>
        <p:nvSpPr>
          <p:cNvPr id="21" name="Tekst — symbol zastępczy 20">
            <a:extLst>
              <a:ext uri="{FF2B5EF4-FFF2-40B4-BE49-F238E27FC236}">
                <a16:creationId xmlns:a16="http://schemas.microsoft.com/office/drawing/2014/main" xmlns="" id="{E382DE25-E72C-473B-AB0F-13DF377E6A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r>
              <a:rPr lang="pl-PL" dirty="0"/>
              <a:t>http://www.cbk.pan.wroc.pl/</a:t>
            </a:r>
          </a:p>
        </p:txBody>
      </p:sp>
      <p:sp>
        <p:nvSpPr>
          <p:cNvPr id="12" name="Numer slajdu — symbol zastępczy 11">
            <a:extLst>
              <a:ext uri="{FF2B5EF4-FFF2-40B4-BE49-F238E27FC236}">
                <a16:creationId xmlns:a16="http://schemas.microsoft.com/office/drawing/2014/main" xmlns="" id="{91814EC9-246A-4C6E-941E-5774FE72F0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16</a:t>
            </a:fld>
            <a:endParaRPr lang="pl-PL" dirty="0"/>
          </a:p>
        </p:txBody>
      </p:sp>
      <p:sp>
        <p:nvSpPr>
          <p:cNvPr id="13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34024"/>
            <a:ext cx="9131100" cy="432000"/>
          </a:xfrm>
        </p:spPr>
        <p:txBody>
          <a:bodyPr rtlCol="0"/>
          <a:lstStyle/>
          <a:p>
            <a:pPr rtl="0"/>
            <a:r>
              <a:rPr lang="pl-PL" dirty="0" smtClean="0"/>
              <a:t>Solar </a:t>
            </a:r>
            <a:r>
              <a:rPr lang="pl-PL" dirty="0" err="1" smtClean="0"/>
              <a:t>Physics</a:t>
            </a:r>
            <a:r>
              <a:rPr lang="pl-PL" dirty="0" smtClean="0"/>
              <a:t> </a:t>
            </a:r>
            <a:r>
              <a:rPr lang="pl-PL" dirty="0" err="1" smtClean="0"/>
              <a:t>division</a:t>
            </a:r>
            <a:r>
              <a:rPr lang="pl-PL" dirty="0" smtClean="0"/>
              <a:t> - </a:t>
            </a:r>
            <a:r>
              <a:rPr lang="pl-PL" dirty="0" err="1" smtClean="0"/>
              <a:t>Outreach</a:t>
            </a:r>
            <a:r>
              <a:rPr lang="pl-PL" dirty="0" smtClean="0"/>
              <a:t> EVENTS</a:t>
            </a:r>
            <a:endParaRPr lang="pl-PL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2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Zawartość — symbol zastępczy 3">
            <a:extLst>
              <a:ext uri="{FF2B5EF4-FFF2-40B4-BE49-F238E27FC236}">
                <a16:creationId xmlns:a16="http://schemas.microsoft.com/office/drawing/2014/main" xmlns="" id="{125E40B9-054F-4D79-BD17-68E71C740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7674" y="1581172"/>
            <a:ext cx="6726620" cy="3736352"/>
          </a:xfrm>
        </p:spPr>
        <p:txBody>
          <a:bodyPr rtlCol="0"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Our </a:t>
            </a:r>
            <a:r>
              <a:rPr lang="en-US" b="1" dirty="0"/>
              <a:t>activity mainly focus on two important </a:t>
            </a:r>
            <a:r>
              <a:rPr lang="en-US" b="1" dirty="0" smtClean="0"/>
              <a:t>events:</a:t>
            </a:r>
            <a:endParaRPr lang="pl-PL" b="1" dirty="0"/>
          </a:p>
          <a:p>
            <a:r>
              <a:rPr lang="en-US" sz="2000" b="1" dirty="0">
                <a:solidFill>
                  <a:schemeClr val="tx1"/>
                </a:solidFill>
              </a:rPr>
              <a:t>Lower Silesian Science Festival </a:t>
            </a:r>
            <a:endParaRPr lang="pl-PL" sz="2000" b="1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World Space Week – </a:t>
            </a:r>
            <a:r>
              <a:rPr lang="en-US" sz="2000" b="1" dirty="0" err="1">
                <a:solidFill>
                  <a:schemeClr val="tx1"/>
                </a:solidFill>
              </a:rPr>
              <a:t>Wrocław</a:t>
            </a:r>
            <a:r>
              <a:rPr lang="en-US" sz="2000" b="1" dirty="0">
                <a:solidFill>
                  <a:schemeClr val="tx1"/>
                </a:solidFill>
              </a:rPr>
              <a:t> Edition.</a:t>
            </a:r>
            <a:endParaRPr lang="pl-PL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Both events </a:t>
            </a:r>
            <a:r>
              <a:rPr lang="en-US" b="1" dirty="0"/>
              <a:t>took place every autumn in </a:t>
            </a:r>
            <a:r>
              <a:rPr lang="en-US" b="1" dirty="0" err="1"/>
              <a:t>Wrocław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en-US" b="1" dirty="0"/>
              <a:t>Additionally we </a:t>
            </a:r>
            <a:r>
              <a:rPr lang="en-US" b="1" dirty="0" smtClean="0"/>
              <a:t>present </a:t>
            </a:r>
            <a:r>
              <a:rPr lang="en-US" sz="2000" b="1" dirty="0" smtClean="0">
                <a:solidFill>
                  <a:srgbClr val="000000"/>
                </a:solidFill>
              </a:rPr>
              <a:t>popular-science lectures </a:t>
            </a:r>
            <a:r>
              <a:rPr lang="en-US" b="1" dirty="0" smtClean="0"/>
              <a:t>in Astronomical Institute University of Wroclaw continuously </a:t>
            </a:r>
            <a:r>
              <a:rPr lang="en-US" b="1" dirty="0"/>
              <a:t>during the year.</a:t>
            </a:r>
            <a:endParaRPr lang="pl-PL" sz="3200" b="1" dirty="0"/>
          </a:p>
          <a:p>
            <a:pPr rtl="0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08" y="1386616"/>
            <a:ext cx="2691775" cy="2018831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817" y="3545014"/>
            <a:ext cx="2171851" cy="28958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7E067C8F-5267-7147-B398-AD99FAB4105A}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46296"/>
            <a:ext cx="6798250" cy="1674470"/>
          </a:xfrm>
        </p:spPr>
        <p:txBody>
          <a:bodyPr rtlCol="0"/>
          <a:lstStyle/>
          <a:p>
            <a:r>
              <a:rPr lang="en-US" dirty="0"/>
              <a:t>Lower Silesian Science</a:t>
            </a:r>
            <a:r>
              <a:rPr lang="pl-PL" dirty="0"/>
              <a:t> </a:t>
            </a:r>
            <a:r>
              <a:rPr lang="en-US" dirty="0"/>
              <a:t>Festival </a:t>
            </a:r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3</a:t>
            </a:fld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9980474" y="6144768"/>
            <a:ext cx="1370278" cy="646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2" y="713246"/>
            <a:ext cx="12083111" cy="269220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751052" y="3689811"/>
            <a:ext cx="2003944" cy="28007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600" b="1" dirty="0" smtClean="0"/>
              <a:t>WROCŁAW</a:t>
            </a:r>
          </a:p>
          <a:p>
            <a:r>
              <a:rPr lang="pl-PL" sz="1600" b="1" dirty="0" smtClean="0"/>
              <a:t>Legnica</a:t>
            </a:r>
            <a:endParaRPr lang="pl-PL" sz="1600" b="1" dirty="0"/>
          </a:p>
          <a:p>
            <a:r>
              <a:rPr lang="pl-PL" sz="1600" b="1" dirty="0" smtClean="0"/>
              <a:t>Zgorzelec</a:t>
            </a:r>
            <a:endParaRPr lang="pl-PL" sz="1600" b="1" dirty="0"/>
          </a:p>
          <a:p>
            <a:r>
              <a:rPr lang="pl-PL" sz="1600" b="1" dirty="0" smtClean="0"/>
              <a:t>Głogów</a:t>
            </a:r>
            <a:endParaRPr lang="pl-PL" sz="1600" b="1" dirty="0"/>
          </a:p>
          <a:p>
            <a:r>
              <a:rPr lang="pl-PL" sz="1600" b="1" dirty="0"/>
              <a:t>Jelenia </a:t>
            </a:r>
            <a:r>
              <a:rPr lang="pl-PL" sz="1600" b="1" dirty="0" smtClean="0"/>
              <a:t>Góra</a:t>
            </a:r>
            <a:endParaRPr lang="pl-PL" sz="1600" b="1" dirty="0"/>
          </a:p>
          <a:p>
            <a:r>
              <a:rPr lang="pl-PL" sz="1600" b="1" dirty="0" smtClean="0"/>
              <a:t>Bystrzyca </a:t>
            </a:r>
          </a:p>
          <a:p>
            <a:r>
              <a:rPr lang="pl-PL" sz="1600" b="1" dirty="0" smtClean="0"/>
              <a:t>Kłodzko</a:t>
            </a:r>
            <a:endParaRPr lang="pl-PL" sz="1600" b="1" dirty="0"/>
          </a:p>
          <a:p>
            <a:r>
              <a:rPr lang="pl-PL" sz="1600" b="1" dirty="0" smtClean="0"/>
              <a:t>Wałbrzych</a:t>
            </a:r>
            <a:endParaRPr lang="pl-PL" sz="1600" b="1" dirty="0"/>
          </a:p>
          <a:p>
            <a:r>
              <a:rPr lang="pl-PL" sz="1600" b="1" dirty="0" smtClean="0"/>
              <a:t>Dzierżoniów                           </a:t>
            </a:r>
            <a:endParaRPr lang="pl-PL" sz="1600" b="1" dirty="0"/>
          </a:p>
          <a:p>
            <a:r>
              <a:rPr lang="pl-PL" sz="1600" b="1" dirty="0"/>
              <a:t>Ząbkowice </a:t>
            </a:r>
            <a:r>
              <a:rPr lang="pl-PL" sz="1600" b="1" dirty="0" smtClean="0"/>
              <a:t>Śląskie</a:t>
            </a:r>
            <a:endParaRPr lang="pl-PL" sz="1600" b="1" dirty="0"/>
          </a:p>
          <a:p>
            <a:r>
              <a:rPr lang="pl-PL" sz="1600" b="1" dirty="0" smtClean="0"/>
              <a:t>Lubin </a:t>
            </a:r>
            <a:endParaRPr lang="pl-PL" sz="1600" b="1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533" y="4160303"/>
            <a:ext cx="1739222" cy="19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sz="3600" dirty="0" smtClean="0"/>
              <a:t>SPACE INSTRUMENTS EXHIBITION</a:t>
            </a:r>
            <a:endParaRPr lang="pl-PL" sz="3600" dirty="0"/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804063"/>
            <a:ext cx="2582090" cy="1192038"/>
          </a:xfrm>
        </p:spPr>
        <p:txBody>
          <a:bodyPr rtlCol="0"/>
          <a:lstStyle/>
          <a:p>
            <a:pPr rtl="0"/>
            <a:r>
              <a:rPr lang="pl-PL" b="1" i="0" dirty="0" smtClean="0"/>
              <a:t>LOWER SILESIAN </a:t>
            </a:r>
          </a:p>
          <a:p>
            <a:pPr rtl="0"/>
            <a:r>
              <a:rPr lang="pl-PL" b="1" i="0" dirty="0" smtClean="0"/>
              <a:t>SCIENCE FESTIVAL</a:t>
            </a:r>
            <a:endParaRPr lang="pl-PL" b="1" i="0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4</a:t>
            </a:fld>
            <a:endParaRPr lang="pl-PL" dirty="0"/>
          </a:p>
        </p:txBody>
      </p:sp>
      <p:sp>
        <p:nvSpPr>
          <p:cNvPr id="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980474" y="6144768"/>
            <a:ext cx="1370278" cy="646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69" y="528714"/>
            <a:ext cx="6523569" cy="436391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407" y="745612"/>
            <a:ext cx="2022347" cy="134790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020" y="1229385"/>
            <a:ext cx="1990424" cy="21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5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4" y="114219"/>
            <a:ext cx="9290304" cy="656185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6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88" y="360827"/>
            <a:ext cx="3670300" cy="3136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9" y="3723544"/>
            <a:ext cx="3684290" cy="27610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589" y="3572929"/>
            <a:ext cx="4150318" cy="31127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958" y="551986"/>
            <a:ext cx="3117458" cy="28610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931" y="3434552"/>
            <a:ext cx="1613621" cy="1779507"/>
          </a:xfrm>
          <a:prstGeom prst="rect">
            <a:avLst/>
          </a:prstGeom>
        </p:spPr>
      </p:pic>
      <p:sp>
        <p:nvSpPr>
          <p:cNvPr id="13" name="PoleTekstowe 12"/>
          <p:cNvSpPr txBox="1"/>
          <p:nvPr/>
        </p:nvSpPr>
        <p:spPr>
          <a:xfrm>
            <a:off x="7926803" y="697837"/>
            <a:ext cx="41601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LOWER SILESIAN </a:t>
            </a:r>
          </a:p>
          <a:p>
            <a:r>
              <a:rPr lang="pl-PL" sz="2400" b="1" dirty="0" smtClean="0"/>
              <a:t>SCIENCE FESTIVAL</a:t>
            </a:r>
          </a:p>
          <a:p>
            <a:r>
              <a:rPr lang="pl-PL" b="1" dirty="0" smtClean="0"/>
              <a:t>SPACE INSTRUMENTS EXHIBITION</a:t>
            </a:r>
            <a:endParaRPr lang="pl-PL" b="1" dirty="0"/>
          </a:p>
        </p:txBody>
      </p:sp>
      <p:sp>
        <p:nvSpPr>
          <p:cNvPr id="14" name="Podtytuł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10131798" y="2095330"/>
            <a:ext cx="1906690" cy="1003072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i="0" dirty="0" smtClean="0"/>
              <a:t>LOWER SILESIAN </a:t>
            </a:r>
          </a:p>
          <a:p>
            <a:r>
              <a:rPr lang="pl-PL" b="1" i="0" dirty="0" smtClean="0"/>
              <a:t>SCIENCE FESTIVAL</a:t>
            </a:r>
            <a:endParaRPr lang="pl-PL" b="1" i="0" dirty="0"/>
          </a:p>
        </p:txBody>
      </p:sp>
    </p:spTree>
    <p:extLst>
      <p:ext uri="{BB962C8B-B14F-4D97-AF65-F5344CB8AC3E}">
        <p14:creationId xmlns:p14="http://schemas.microsoft.com/office/powerpoint/2010/main" val="412479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7</a:t>
            </a:fld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39" y="90943"/>
            <a:ext cx="5022954" cy="6697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963" y="2191897"/>
            <a:ext cx="5104931" cy="38286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911" y="573417"/>
            <a:ext cx="1446154" cy="1594824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6224215" y="683880"/>
            <a:ext cx="41601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LOWER SILESIAN </a:t>
            </a:r>
          </a:p>
          <a:p>
            <a:r>
              <a:rPr lang="pl-PL" sz="2400" b="1" dirty="0" smtClean="0"/>
              <a:t>SCIENCE FESTIVAL</a:t>
            </a:r>
          </a:p>
          <a:p>
            <a:r>
              <a:rPr lang="pl-PL" b="1" dirty="0" smtClean="0"/>
              <a:t>SPACE INSTRUMENTS EXHIBITION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85624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8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52" y="3247438"/>
            <a:ext cx="3886560" cy="29149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860" y="894681"/>
            <a:ext cx="3552560" cy="47367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759" y="894678"/>
            <a:ext cx="3539032" cy="47187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43" y="1953946"/>
            <a:ext cx="868147" cy="957396"/>
          </a:xfrm>
          <a:prstGeom prst="rect">
            <a:avLst/>
          </a:prstGeom>
        </p:spPr>
      </p:pic>
      <p:sp>
        <p:nvSpPr>
          <p:cNvPr id="10" name="PoleTekstowe 9"/>
          <p:cNvSpPr txBox="1"/>
          <p:nvPr/>
        </p:nvSpPr>
        <p:spPr>
          <a:xfrm>
            <a:off x="209332" y="683880"/>
            <a:ext cx="41601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LOWER SILESIAN </a:t>
            </a:r>
          </a:p>
          <a:p>
            <a:r>
              <a:rPr lang="pl-PL" sz="2400" b="1" dirty="0" smtClean="0"/>
              <a:t>SCIENCE FESTIVAL</a:t>
            </a:r>
          </a:p>
          <a:p>
            <a:r>
              <a:rPr lang="pl-PL" b="1" dirty="0" smtClean="0"/>
              <a:t>SPACE INSTRUMENTS EXHIBITION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74508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smtClean="0"/>
              <a:pPr rtl="0"/>
              <a:t>9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9980474" y="6192000"/>
            <a:ext cx="1370278" cy="599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15">
            <a:extLst>
              <a:ext uri="{FF2B5EF4-FFF2-40B4-BE49-F238E27FC236}">
                <a16:creationId xmlns:a16="http://schemas.microsoft.com/office/drawing/2014/main" xmlns="" id="{E2F2BFDF-E9F2-4569-A9F2-E1FFCB7FB82D}"/>
              </a:ext>
            </a:extLst>
          </p:cNvPr>
          <p:cNvSpPr txBox="1"/>
          <p:nvPr/>
        </p:nvSpPr>
        <p:spPr>
          <a:xfrm>
            <a:off x="7424928" y="249917"/>
            <a:ext cx="4300992" cy="218389"/>
          </a:xfrm>
          <a:prstGeom prst="rect">
            <a:avLst/>
          </a:prstGeom>
          <a:solidFill>
            <a:schemeClr val="bg2"/>
          </a:solidFill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Progress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on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spectroscopy 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and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imaging </a:t>
            </a:r>
            <a:r>
              <a:rPr lang="en-US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III</a:t>
            </a:r>
            <a:r>
              <a:rPr lang="pl-PL" sz="1400" b="1" spc="-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pl-PL" sz="1400" b="1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      </a:t>
            </a:r>
            <a:r>
              <a:rPr lang="pl-PL" sz="1400" b="1" spc="-1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19-21.11.2019</a:t>
            </a:r>
            <a:endParaRPr lang="pl-PL" sz="14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14" y="210897"/>
            <a:ext cx="4358228" cy="29154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919" y="195394"/>
            <a:ext cx="1997970" cy="29867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74" y="3279836"/>
            <a:ext cx="4969293" cy="33241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8875" y="1117731"/>
            <a:ext cx="2163125" cy="2385502"/>
          </a:xfrm>
          <a:prstGeom prst="rect">
            <a:avLst/>
          </a:prstGeom>
        </p:spPr>
      </p:pic>
      <p:sp>
        <p:nvSpPr>
          <p:cNvPr id="14" name="Tytuł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6866177" y="647756"/>
            <a:ext cx="4521630" cy="943314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The </a:t>
            </a:r>
            <a:r>
              <a:rPr lang="pl-PL" dirty="0" err="1" smtClean="0"/>
              <a:t>knowledge</a:t>
            </a:r>
            <a:r>
              <a:rPr lang="pl-PL" dirty="0" smtClean="0"/>
              <a:t> park</a:t>
            </a:r>
            <a:endParaRPr lang="pl-PL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302" y="4004508"/>
            <a:ext cx="3823846" cy="2557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PoleTekstowe 15"/>
          <p:cNvSpPr txBox="1"/>
          <p:nvPr/>
        </p:nvSpPr>
        <p:spPr>
          <a:xfrm>
            <a:off x="6977822" y="3572929"/>
            <a:ext cx="522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ASTRONOMY LESSONS FOR KIDS</a:t>
            </a:r>
            <a:endParaRPr lang="pl-PL" sz="2400" b="1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274" y="4123075"/>
            <a:ext cx="3830224" cy="25622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Podtytuł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8164052" y="2011590"/>
            <a:ext cx="1906690" cy="1003072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i="0" dirty="0" smtClean="0"/>
              <a:t>LOWER SILESIAN </a:t>
            </a:r>
          </a:p>
          <a:p>
            <a:r>
              <a:rPr lang="pl-PL" b="1" i="0" dirty="0" smtClean="0"/>
              <a:t>SCIENCE FESTIVAL</a:t>
            </a:r>
            <a:endParaRPr lang="pl-PL" b="1" i="0" dirty="0"/>
          </a:p>
        </p:txBody>
      </p:sp>
    </p:spTree>
    <p:extLst>
      <p:ext uri="{BB962C8B-B14F-4D97-AF65-F5344CB8AC3E}">
        <p14:creationId xmlns:p14="http://schemas.microsoft.com/office/powerpoint/2010/main" val="298456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6417_TF16411245.potx" id="{D57C0DD1-D45C-43E4-AE78-8F3981156174}" vid="{73FC4E43-2F0E-4737-938A-458CAB343FFB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8A784AD-7888-482C-A72A-80D3063962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B61CFE-D4DA-4753-A9A5-D482B9609A35}">
  <ds:schemaRefs>
    <ds:schemaRef ds:uri="http://www.w3.org/XML/1998/namespace"/>
    <ds:schemaRef ds:uri="http://purl.org/dc/terms/"/>
    <ds:schemaRef ds:uri="http://schemas.microsoft.com/sharepoint/v3"/>
    <ds:schemaRef ds:uri="http://purl.org/dc/dcmitype/"/>
    <ds:schemaRef ds:uri="http://schemas.microsoft.com/office/2006/documentManagement/types"/>
    <ds:schemaRef ds:uri="6dc4bcd6-49db-4c07-9060-8acfc67cef9f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b0879af-3eba-417a-a55a-ffe6dcd6ca7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Minimalistyczna, kolorowa prezentacja</Template>
  <TotalTime>0</TotalTime>
  <Words>386</Words>
  <Application>Microsoft Macintosh PowerPoint</Application>
  <PresentationFormat>Niestandardowy</PresentationFormat>
  <Paragraphs>122</Paragraphs>
  <Slides>16</Slides>
  <Notes>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Public Outreach activity  in Solar Physics Division SRC PAS</vt:lpstr>
      <vt:lpstr>Solar Physics division - Outreach EVENTS</vt:lpstr>
      <vt:lpstr>Lower Silesian Science Festival </vt:lpstr>
      <vt:lpstr>SPACE INSTRUMENTS EXHIBITION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WORLD SPACE WEEK</vt:lpstr>
      <vt:lpstr>WORLD SPACE WEEK</vt:lpstr>
      <vt:lpstr>Prezentacja programu PowerPoint</vt:lpstr>
      <vt:lpstr>Prezentacja programu PowerPoint</vt:lpstr>
      <vt:lpstr>Prezentacja programu PowerPoint</vt:lpstr>
      <vt:lpstr>Popular-science lectures at AI UWr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2019-11-18T12:58:59Z</dcterms:created>
  <dcterms:modified xsi:type="dcterms:W3CDTF">2021-10-13T08:54:42Z</dcterms:modified>
</cp:coreProperties>
</file>